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4" r:id="rId3"/>
  </p:sldMasterIdLst>
  <p:notesMasterIdLst>
    <p:notesMasterId r:id="rId99"/>
  </p:notesMasterIdLst>
  <p:sldIdLst>
    <p:sldId id="273" r:id="rId4"/>
    <p:sldId id="5008" r:id="rId5"/>
    <p:sldId id="5009" r:id="rId6"/>
    <p:sldId id="5010" r:id="rId7"/>
    <p:sldId id="524" r:id="rId8"/>
    <p:sldId id="5005" r:id="rId9"/>
    <p:sldId id="5273" r:id="rId10"/>
    <p:sldId id="5324" r:id="rId11"/>
    <p:sldId id="3025" r:id="rId12"/>
    <p:sldId id="5007" r:id="rId13"/>
    <p:sldId id="5006" r:id="rId14"/>
    <p:sldId id="321" r:id="rId15"/>
    <p:sldId id="3079" r:id="rId16"/>
    <p:sldId id="456" r:id="rId17"/>
    <p:sldId id="3349" r:id="rId18"/>
    <p:sldId id="5027" r:id="rId19"/>
    <p:sldId id="322" r:id="rId20"/>
    <p:sldId id="3080" r:id="rId21"/>
    <p:sldId id="3368" r:id="rId22"/>
    <p:sldId id="3363" r:id="rId23"/>
    <p:sldId id="3381" r:id="rId24"/>
    <p:sldId id="3382" r:id="rId25"/>
    <p:sldId id="3383" r:id="rId26"/>
    <p:sldId id="3384" r:id="rId27"/>
    <p:sldId id="3385" r:id="rId28"/>
    <p:sldId id="3386" r:id="rId29"/>
    <p:sldId id="3358" r:id="rId30"/>
    <p:sldId id="3359" r:id="rId31"/>
    <p:sldId id="3360" r:id="rId32"/>
    <p:sldId id="3362" r:id="rId33"/>
    <p:sldId id="5003" r:id="rId34"/>
    <p:sldId id="5000" r:id="rId35"/>
    <p:sldId id="5002" r:id="rId36"/>
    <p:sldId id="5004" r:id="rId37"/>
    <p:sldId id="5001" r:id="rId38"/>
    <p:sldId id="4999" r:id="rId39"/>
    <p:sldId id="5011" r:id="rId40"/>
    <p:sldId id="3364" r:id="rId41"/>
    <p:sldId id="3365" r:id="rId42"/>
    <p:sldId id="3361" r:id="rId43"/>
    <p:sldId id="3404" r:id="rId44"/>
    <p:sldId id="3388" r:id="rId45"/>
    <p:sldId id="3405" r:id="rId46"/>
    <p:sldId id="3387" r:id="rId47"/>
    <p:sldId id="3403" r:id="rId48"/>
    <p:sldId id="4954" r:id="rId49"/>
    <p:sldId id="4961" r:id="rId50"/>
    <p:sldId id="4956" r:id="rId51"/>
    <p:sldId id="4962" r:id="rId52"/>
    <p:sldId id="4957" r:id="rId53"/>
    <p:sldId id="4955" r:id="rId54"/>
    <p:sldId id="4960" r:id="rId55"/>
    <p:sldId id="521" r:id="rId56"/>
    <p:sldId id="4967" r:id="rId57"/>
    <p:sldId id="301" r:id="rId58"/>
    <p:sldId id="300" r:id="rId59"/>
    <p:sldId id="4963" r:id="rId60"/>
    <p:sldId id="302" r:id="rId61"/>
    <p:sldId id="4964" r:id="rId62"/>
    <p:sldId id="303" r:id="rId63"/>
    <p:sldId id="4965" r:id="rId64"/>
    <p:sldId id="4958" r:id="rId65"/>
    <p:sldId id="304" r:id="rId66"/>
    <p:sldId id="4975" r:id="rId67"/>
    <p:sldId id="4974" r:id="rId68"/>
    <p:sldId id="4973" r:id="rId69"/>
    <p:sldId id="5028" r:id="rId70"/>
    <p:sldId id="5029" r:id="rId71"/>
    <p:sldId id="4959" r:id="rId72"/>
    <p:sldId id="313" r:id="rId73"/>
    <p:sldId id="315" r:id="rId74"/>
    <p:sldId id="318" r:id="rId75"/>
    <p:sldId id="306" r:id="rId76"/>
    <p:sldId id="307" r:id="rId77"/>
    <p:sldId id="319" r:id="rId78"/>
    <p:sldId id="320" r:id="rId79"/>
    <p:sldId id="308" r:id="rId80"/>
    <p:sldId id="309" r:id="rId81"/>
    <p:sldId id="310" r:id="rId82"/>
    <p:sldId id="311" r:id="rId83"/>
    <p:sldId id="314" r:id="rId84"/>
    <p:sldId id="3078" r:id="rId85"/>
    <p:sldId id="3407" r:id="rId86"/>
    <p:sldId id="5026" r:id="rId87"/>
    <p:sldId id="5015" r:id="rId88"/>
    <p:sldId id="5013" r:id="rId89"/>
    <p:sldId id="5014" r:id="rId90"/>
    <p:sldId id="5017" r:id="rId91"/>
    <p:sldId id="5016" r:id="rId92"/>
    <p:sldId id="5019" r:id="rId93"/>
    <p:sldId id="5020" r:id="rId94"/>
    <p:sldId id="5022" r:id="rId95"/>
    <p:sldId id="5023" r:id="rId96"/>
    <p:sldId id="5024" r:id="rId97"/>
    <p:sldId id="5025" r:id="rId98"/>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EDB9"/>
    <a:srgbClr val="FFF0C1"/>
    <a:srgbClr val="6931E7"/>
    <a:srgbClr val="946CEE"/>
    <a:srgbClr val="EDF7F4"/>
    <a:srgbClr val="FFF7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93382" autoAdjust="0"/>
  </p:normalViewPr>
  <p:slideViewPr>
    <p:cSldViewPr>
      <p:cViewPr varScale="1">
        <p:scale>
          <a:sx n="102" d="100"/>
          <a:sy n="102" d="100"/>
        </p:scale>
        <p:origin x="1701"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2025/5/10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html/2408.13296v1#bib.bib15"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klu.ai/glossary/rlhf"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what-is/retrieval-augmented-generati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zh.wikipedia.org/wiki/%E9%98%BF%E8%A5%BF%E8%8E%AB%E5%A4%AB"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dirty="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56</a:t>
            </a:fld>
            <a:endParaRPr lang="zh-TW" altLang="en-US"/>
          </a:p>
        </p:txBody>
      </p:sp>
    </p:spTree>
    <p:extLst>
      <p:ext uri="{BB962C8B-B14F-4D97-AF65-F5344CB8AC3E}">
        <p14:creationId xmlns:p14="http://schemas.microsoft.com/office/powerpoint/2010/main" val="3145442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Font typeface="Arial" panose="020B0604020202020204" pitchFamily="34" charset="0"/>
              <a:buChar char="•"/>
            </a:pPr>
            <a:r>
              <a:rPr lang="zh-TW" altLang="en-US"/>
              <a:t>整個流程大致可分為四個主要階段：</a:t>
            </a:r>
          </a:p>
          <a:p>
            <a:pPr marL="742950" lvl="1" indent="-285750">
              <a:buFont typeface="Arial" panose="020B0604020202020204" pitchFamily="34" charset="0"/>
              <a:buChar char="•"/>
            </a:pPr>
            <a:r>
              <a:rPr lang="zh-TW" altLang="en-US" b="1">
                <a:effectLst/>
              </a:rPr>
              <a:t>任務計劃</a:t>
            </a:r>
            <a:r>
              <a:rPr lang="en-US" altLang="zh-TW" b="1">
                <a:effectLst/>
              </a:rPr>
              <a:t>(Task Planning)</a:t>
            </a:r>
            <a:r>
              <a:rPr lang="en-US" altLang="zh-TW">
                <a:effectLst/>
              </a:rPr>
              <a:t>:</a:t>
            </a:r>
          </a:p>
          <a:p>
            <a:pPr marL="1143000" lvl="2" indent="-228600">
              <a:buFont typeface="Arial" panose="020B0604020202020204" pitchFamily="34" charset="0"/>
              <a:buChar char="•"/>
            </a:pPr>
            <a:r>
              <a:rPr lang="en-US" altLang="zh-TW">
                <a:effectLst/>
              </a:rPr>
              <a:t>LLM </a:t>
            </a:r>
            <a:r>
              <a:rPr lang="zh-TW" altLang="en-US">
                <a:effectLst/>
              </a:rPr>
              <a:t>被視為系統的</a:t>
            </a:r>
            <a:r>
              <a:rPr lang="en-US" altLang="zh-TW">
                <a:effectLst/>
              </a:rPr>
              <a:t>"</a:t>
            </a:r>
            <a:r>
              <a:rPr lang="zh-TW" altLang="en-US">
                <a:effectLst/>
              </a:rPr>
              <a:t>大腦</a:t>
            </a:r>
            <a:r>
              <a:rPr lang="en-US" altLang="zh-TW">
                <a:effectLst/>
              </a:rPr>
              <a:t>"</a:t>
            </a:r>
            <a:r>
              <a:rPr lang="zh-TW" altLang="en-US">
                <a:effectLst/>
              </a:rPr>
              <a:t>，它會將使用者的請求解析成多個任務</a:t>
            </a:r>
          </a:p>
          <a:p>
            <a:pPr marL="1143000" lvl="2" indent="-228600">
              <a:buFont typeface="Arial" panose="020B0604020202020204" pitchFamily="34" charset="0"/>
              <a:buChar char="•"/>
            </a:pPr>
            <a:r>
              <a:rPr lang="zh-TW" altLang="en-US">
                <a:effectLst/>
              </a:rPr>
              <a:t>每個任務都有四個相關的屬性：任務類型、</a:t>
            </a:r>
            <a:r>
              <a:rPr lang="en-US" altLang="zh-TW">
                <a:effectLst/>
              </a:rPr>
              <a:t>ID</a:t>
            </a:r>
            <a:r>
              <a:rPr lang="zh-TW" altLang="en-US">
                <a:effectLst/>
              </a:rPr>
              <a:t>、依賴性和參數</a:t>
            </a:r>
          </a:p>
          <a:p>
            <a:pPr marL="1143000" lvl="2" indent="-228600">
              <a:buFont typeface="Arial" panose="020B0604020202020204" pitchFamily="34" charset="0"/>
              <a:buChar char="•"/>
            </a:pPr>
            <a:r>
              <a:rPr lang="zh-TW" altLang="en-US">
                <a:effectLst/>
              </a:rPr>
              <a:t>使用者的輸入會被解析成多個任務，並記錄相關的屬性和參數，以便接下來的處理</a:t>
            </a:r>
          </a:p>
          <a:p>
            <a:pPr marL="742950" lvl="1" indent="-285750">
              <a:buFont typeface="Arial" panose="020B0604020202020204" pitchFamily="34" charset="0"/>
              <a:buChar char="•"/>
            </a:pPr>
            <a:r>
              <a:rPr lang="zh-TW" altLang="en-US" b="1">
                <a:effectLst/>
              </a:rPr>
              <a:t>模型選擇</a:t>
            </a:r>
            <a:r>
              <a:rPr lang="en-US" altLang="zh-TW" b="1">
                <a:effectLst/>
              </a:rPr>
              <a:t>(Model Selection)</a:t>
            </a:r>
            <a:r>
              <a:rPr lang="en-US" altLang="zh-TW">
                <a:effectLst/>
              </a:rPr>
              <a:t>:</a:t>
            </a:r>
          </a:p>
          <a:p>
            <a:pPr marL="1143000" lvl="2" indent="-228600">
              <a:buFont typeface="Arial" panose="020B0604020202020204" pitchFamily="34" charset="0"/>
              <a:buChar char="•"/>
            </a:pPr>
            <a:r>
              <a:rPr lang="en-US" altLang="zh-TW">
                <a:effectLst/>
              </a:rPr>
              <a:t>LLM </a:t>
            </a:r>
            <a:r>
              <a:rPr lang="zh-TW" altLang="en-US">
                <a:effectLst/>
              </a:rPr>
              <a:t>將這些任務分發給專家模型，且這些請求被框架為多選題問題</a:t>
            </a:r>
          </a:p>
          <a:p>
            <a:pPr marL="1143000" lvl="2" indent="-228600">
              <a:buFont typeface="Arial" panose="020B0604020202020204" pitchFamily="34" charset="0"/>
              <a:buChar char="•"/>
            </a:pPr>
            <a:r>
              <a:rPr lang="en-US" altLang="zh-TW">
                <a:effectLst/>
              </a:rPr>
              <a:t>LLM </a:t>
            </a:r>
            <a:r>
              <a:rPr lang="zh-TW" altLang="en-US">
                <a:effectLst/>
              </a:rPr>
              <a:t>將獲得一個模型清單來供選擇</a:t>
            </a:r>
          </a:p>
          <a:p>
            <a:pPr marL="1143000" lvl="2" indent="-228600">
              <a:buFont typeface="Arial" panose="020B0604020202020204" pitchFamily="34" charset="0"/>
              <a:buChar char="•"/>
            </a:pPr>
            <a:r>
              <a:rPr lang="zh-TW" altLang="en-US">
                <a:effectLst/>
              </a:rPr>
              <a:t>由於上下文的長度有限，所以需要基於任務類型進行篩選</a:t>
            </a:r>
          </a:p>
          <a:p>
            <a:pPr marL="1143000" lvl="2" indent="-228600">
              <a:buFont typeface="Arial" panose="020B0604020202020204" pitchFamily="34" charset="0"/>
              <a:buChar char="•"/>
            </a:pPr>
            <a:r>
              <a:rPr lang="zh-TW" altLang="en-US">
                <a:effectLst/>
              </a:rPr>
              <a:t>根據特定的使用者請求和命令，</a:t>
            </a:r>
            <a:r>
              <a:rPr lang="en-US" altLang="zh-TW">
                <a:effectLst/>
              </a:rPr>
              <a:t>AI </a:t>
            </a:r>
            <a:r>
              <a:rPr lang="zh-TW" altLang="en-US">
                <a:effectLst/>
              </a:rPr>
              <a:t>助理會幫助選擇最適合的模型來處理請求</a:t>
            </a:r>
          </a:p>
          <a:p>
            <a:pPr marL="742950" lvl="1" indent="-285750">
              <a:buFont typeface="Arial" panose="020B0604020202020204" pitchFamily="34" charset="0"/>
              <a:buChar char="•"/>
            </a:pPr>
            <a:r>
              <a:rPr lang="zh-TW" altLang="en-US" b="1">
                <a:effectLst/>
              </a:rPr>
              <a:t>任務執行</a:t>
            </a:r>
            <a:r>
              <a:rPr lang="en-US" altLang="zh-TW" b="1">
                <a:effectLst/>
              </a:rPr>
              <a:t>(Task Execution)</a:t>
            </a:r>
            <a:r>
              <a:rPr lang="en-US" altLang="zh-TW">
                <a:effectLst/>
              </a:rPr>
              <a:t>:</a:t>
            </a:r>
          </a:p>
          <a:p>
            <a:pPr marL="1143000" lvl="2" indent="-228600">
              <a:buFont typeface="Arial" panose="020B0604020202020204" pitchFamily="34" charset="0"/>
              <a:buChar char="•"/>
            </a:pPr>
            <a:r>
              <a:rPr lang="zh-TW" altLang="en-US">
                <a:effectLst/>
              </a:rPr>
              <a:t>專家模型將針對特定的任務進行操作並記錄結果</a:t>
            </a:r>
          </a:p>
          <a:p>
            <a:pPr marL="1143000" lvl="2" indent="-228600">
              <a:buFont typeface="Arial" panose="020B0604020202020204" pitchFamily="34" charset="0"/>
              <a:buChar char="•"/>
            </a:pPr>
            <a:r>
              <a:rPr lang="zh-TW" altLang="en-US">
                <a:effectLst/>
              </a:rPr>
              <a:t>在此階段，具體的任務會由選定的模型進行計算和分析，產生預測或結果</a:t>
            </a:r>
          </a:p>
          <a:p>
            <a:pPr marL="742950" lvl="1" indent="-285750">
              <a:buFont typeface="Arial" panose="020B0604020202020204" pitchFamily="34" charset="0"/>
              <a:buChar char="•"/>
            </a:pPr>
            <a:r>
              <a:rPr lang="zh-TW" altLang="en-US" b="1">
                <a:effectLst/>
              </a:rPr>
              <a:t>回應生成</a:t>
            </a:r>
            <a:r>
              <a:rPr lang="en-US" altLang="zh-TW" b="1">
                <a:effectLst/>
              </a:rPr>
              <a:t>(Response Generation)</a:t>
            </a:r>
            <a:r>
              <a:rPr lang="en-US" altLang="zh-TW">
                <a:effectLst/>
              </a:rPr>
              <a:t>:</a:t>
            </a:r>
          </a:p>
          <a:p>
            <a:pPr marL="1143000" lvl="2" indent="-228600">
              <a:buFont typeface="Arial" panose="020B0604020202020204" pitchFamily="34" charset="0"/>
              <a:buChar char="•"/>
            </a:pPr>
            <a:r>
              <a:rPr lang="en-US" altLang="zh-TW">
                <a:effectLst/>
              </a:rPr>
              <a:t>LLM </a:t>
            </a:r>
            <a:r>
              <a:rPr lang="zh-TW" altLang="en-US">
                <a:effectLst/>
              </a:rPr>
              <a:t>會接收到任務執行的結果並向使用者提供摘要結果</a:t>
            </a:r>
          </a:p>
          <a:p>
            <a:pPr marL="1143000" lvl="2" indent="-228600">
              <a:buFont typeface="Arial" panose="020B0604020202020204" pitchFamily="34" charset="0"/>
              <a:buChar char="•"/>
            </a:pPr>
            <a:r>
              <a:rPr lang="en-US" altLang="zh-TW">
                <a:effectLst/>
              </a:rPr>
              <a:t>LLM </a:t>
            </a:r>
            <a:r>
              <a:rPr lang="zh-TW" altLang="en-US">
                <a:effectLst/>
              </a:rPr>
              <a:t>會將所有任務的結果整合成一個有意義的回應，並返回給使用者</a:t>
            </a:r>
          </a:p>
          <a:p>
            <a:pPr>
              <a:buFont typeface="Arial" panose="020B0604020202020204" pitchFamily="34" charset="0"/>
              <a:buChar char="•"/>
            </a:pPr>
            <a:r>
              <a:rPr lang="zh-TW" altLang="en-US"/>
              <a:t>當考慮將 </a:t>
            </a:r>
            <a:r>
              <a:rPr lang="en-US" altLang="zh-TW"/>
              <a:t>HuggingGPT </a:t>
            </a:r>
            <a:r>
              <a:rPr lang="zh-TW" altLang="en-US"/>
              <a:t>應用於實際場景時，需要解決幾個問題：</a:t>
            </a:r>
          </a:p>
          <a:p>
            <a:pPr marL="742950" lvl="1" indent="-285750">
              <a:buFont typeface="Arial" panose="020B0604020202020204" pitchFamily="34" charset="0"/>
              <a:buChar char="•"/>
            </a:pPr>
            <a:r>
              <a:rPr lang="zh-TW" altLang="en-US"/>
              <a:t>效率需提高，因為 </a:t>
            </a:r>
            <a:r>
              <a:rPr lang="en-US" altLang="zh-TW"/>
              <a:t>LLM </a:t>
            </a:r>
            <a:r>
              <a:rPr lang="zh-TW" altLang="en-US"/>
              <a:t>的推論回合和與其他模型的互動都會減慢過程</a:t>
            </a:r>
          </a:p>
          <a:p>
            <a:pPr marL="742950" lvl="1" indent="-285750">
              <a:buFont typeface="Arial" panose="020B0604020202020204" pitchFamily="34" charset="0"/>
              <a:buChar char="•"/>
            </a:pPr>
            <a:r>
              <a:rPr lang="zh-TW" altLang="en-US"/>
              <a:t>它依賴長的上下文窗口來傳遞複雜的任務內容</a:t>
            </a:r>
          </a:p>
          <a:p>
            <a:pPr marL="742950" lvl="1" indent="-285750">
              <a:buFont typeface="Arial" panose="020B0604020202020204" pitchFamily="34" charset="0"/>
              <a:buChar char="•"/>
            </a:pPr>
            <a:r>
              <a:rPr lang="en-US" altLang="zh-TW"/>
              <a:t>LLM </a:t>
            </a:r>
            <a:r>
              <a:rPr lang="zh-TW" altLang="en-US"/>
              <a:t>的輸出和外部模型服務的穩定性需進一步改進</a:t>
            </a:r>
          </a:p>
          <a:p>
            <a:r>
              <a:rPr lang="en-US" altLang="zh-TW" b="1"/>
              <a:t>Reference</a:t>
            </a:r>
          </a:p>
          <a:p>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61</a:t>
            </a:fld>
            <a:endParaRPr lang="zh-TW" altLang="en-US"/>
          </a:p>
        </p:txBody>
      </p:sp>
    </p:spTree>
    <p:extLst>
      <p:ext uri="{BB962C8B-B14F-4D97-AF65-F5344CB8AC3E}">
        <p14:creationId xmlns:p14="http://schemas.microsoft.com/office/powerpoint/2010/main" val="1394272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應該要定義一下甚麼是這裡的 </a:t>
            </a:r>
            <a:r>
              <a:rPr lang="en-US" altLang="zh-TW" dirty="0"/>
              <a:t>pre-train </a:t>
            </a:r>
          </a:p>
          <a:p>
            <a:endParaRPr lang="en-US" altLang="zh-TW" dirty="0"/>
          </a:p>
          <a:p>
            <a:r>
              <a:rPr lang="zh-TW" altLang="en-US" dirty="0"/>
              <a:t>要怎麼評量 </a:t>
            </a:r>
            <a:r>
              <a:rPr lang="en-US" altLang="zh-TW" dirty="0"/>
              <a:t>post training </a:t>
            </a:r>
            <a:r>
              <a:rPr lang="zh-TW" altLang="en-US" dirty="0"/>
              <a:t>是否成功</a:t>
            </a:r>
            <a:endParaRPr lang="en-US" altLang="zh-TW" dirty="0"/>
          </a:p>
          <a:p>
            <a:endParaRPr lang="en-US" altLang="zh-TW" dirty="0"/>
          </a:p>
          <a:p>
            <a:r>
              <a:rPr lang="zh-TW" altLang="en-US" dirty="0"/>
              <a:t>到底 </a:t>
            </a:r>
            <a:r>
              <a:rPr lang="en-US" altLang="zh-TW" dirty="0"/>
              <a:t>post training </a:t>
            </a:r>
            <a:r>
              <a:rPr lang="zh-TW" altLang="en-US" dirty="0"/>
              <a:t>要用甚麼樣的資料</a:t>
            </a:r>
            <a:endParaRPr lang="en-US" altLang="zh-TW" dirty="0"/>
          </a:p>
          <a:p>
            <a:pPr lvl="1"/>
            <a:r>
              <a:rPr lang="en-US" altLang="zh-TW" dirty="0"/>
              <a:t>Pre-train</a:t>
            </a:r>
          </a:p>
          <a:p>
            <a:pPr lvl="1"/>
            <a:r>
              <a:rPr lang="en-US" altLang="zh-TW" dirty="0"/>
              <a:t>Instruction fine-tune</a:t>
            </a:r>
          </a:p>
          <a:p>
            <a:pPr lvl="1"/>
            <a:r>
              <a:rPr lang="en-US" altLang="zh-TW" dirty="0"/>
              <a:t>RL</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7</a:t>
            </a:fld>
            <a:endParaRPr lang="zh-TW" altLang="en-US"/>
          </a:p>
        </p:txBody>
      </p:sp>
    </p:spTree>
    <p:extLst>
      <p:ext uri="{BB962C8B-B14F-4D97-AF65-F5344CB8AC3E}">
        <p14:creationId xmlns:p14="http://schemas.microsoft.com/office/powerpoint/2010/main" val="264909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https://zh.wikipedia.org/zh-tw/BanG_Dream!_Ave_Mujica</a:t>
            </a:r>
            <a:endParaRPr lang="zh-TW" altLang="en-US" dirty="0"/>
          </a:p>
        </p:txBody>
      </p:sp>
      <p:sp>
        <p:nvSpPr>
          <p:cNvPr id="4" name="投影片編號版面配置區 3"/>
          <p:cNvSpPr>
            <a:spLocks noGrp="1"/>
          </p:cNvSpPr>
          <p:nvPr>
            <p:ph type="sldNum" sz="quarter" idx="5"/>
          </p:nvPr>
        </p:nvSpPr>
        <p:spPr/>
        <p:txBody>
          <a:bodyPr/>
          <a:lstStyle/>
          <a:p>
            <a:fld id="{DA92E7E1-0241-4FC8-ADCC-E87069B713F6}" type="slidenum">
              <a:rPr lang="zh-TW" altLang="en-US" smtClean="0"/>
              <a:t>8</a:t>
            </a:fld>
            <a:endParaRPr lang="zh-TW" altLang="en-US"/>
          </a:p>
        </p:txBody>
      </p:sp>
    </p:spTree>
    <p:extLst>
      <p:ext uri="{BB962C8B-B14F-4D97-AF65-F5344CB8AC3E}">
        <p14:creationId xmlns:p14="http://schemas.microsoft.com/office/powerpoint/2010/main" val="629976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增強式學習 </a:t>
            </a:r>
            <a:r>
              <a:rPr lang="en-US" altLang="zh-TW" dirty="0">
                <a:latin typeface="arial" panose="020B0604020202020204" pitchFamily="34" charset="0"/>
                <a:ea typeface="+mn-ea"/>
                <a:cs typeface="+mn-cs"/>
              </a:rPr>
              <a:t>(Reinforcement Learning, RL)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 In this paper we only use 6B RMs, as this saves a lot of compute, and we found that 175B RM training could be unstable and thus was less suitable to be used as the value function during RL</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743A79-4004-42E1-B8E0-386DDA27335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03622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a:effectLst/>
                <a:latin typeface="var(--headings-font-family)"/>
              </a:rPr>
              <a:t>2.1</a:t>
            </a:r>
            <a:r>
              <a:rPr lang="zh-TW" altLang="en-US" b="1">
                <a:effectLst/>
                <a:latin typeface="var(--headings-font-family)"/>
              </a:rPr>
              <a:t>第一階段：資料集準備</a:t>
            </a:r>
          </a:p>
          <a:p>
            <a:pPr algn="just"/>
            <a:r>
              <a:rPr lang="zh-TW" altLang="en-US">
                <a:effectLst/>
                <a:latin typeface="var(--text-font-family)"/>
              </a:rPr>
              <a:t>微調大型語言模型 </a:t>
            </a:r>
            <a:r>
              <a:rPr lang="en-US" altLang="zh-TW">
                <a:effectLst/>
                <a:latin typeface="var(--text-font-family)"/>
              </a:rPr>
              <a:t>(LLM) </a:t>
            </a:r>
            <a:r>
              <a:rPr lang="zh-TW" altLang="en-US">
                <a:effectLst/>
                <a:latin typeface="var(--text-font-family)"/>
              </a:rPr>
              <a:t>首先要使用新資料集更新預訓練模型的參數，使其適應特定任務。這涉及清理和格式化資料集以匹配目標任務，例如指令調整、情緒分析或主題映射。資料集由以下部分組成：</a:t>
            </a:r>
            <a:r>
              <a:rPr lang="en-US" altLang="zh-TW">
                <a:effectLst/>
                <a:latin typeface="var(--text-font-family)"/>
              </a:rPr>
              <a:t>&lt;</a:t>
            </a:r>
            <a:r>
              <a:rPr lang="zh-TW" altLang="en-US">
                <a:effectLst/>
                <a:latin typeface="var(--text-font-family)"/>
              </a:rPr>
              <a:t>輸入，輸出</a:t>
            </a:r>
            <a:r>
              <a:rPr lang="en-US" altLang="zh-TW">
                <a:effectLst/>
                <a:latin typeface="var(--text-font-family)"/>
              </a:rPr>
              <a:t>&gt;</a:t>
            </a:r>
            <a:r>
              <a:rPr lang="zh-TW" altLang="en-US">
                <a:effectLst/>
                <a:latin typeface="var(--text-font-family)"/>
              </a:rPr>
              <a:t>對，展示模型所需的行為。</a:t>
            </a:r>
          </a:p>
          <a:p>
            <a:pPr algn="just"/>
            <a:r>
              <a:rPr lang="zh-TW" altLang="en-US">
                <a:effectLst/>
                <a:latin typeface="var(--text-font-family)"/>
              </a:rPr>
              <a:t>例如，在指令調整中，資料集可能看起來像：</a:t>
            </a:r>
          </a:p>
          <a:p>
            <a:pPr algn="just"/>
            <a:r>
              <a:rPr lang="en-US" altLang="zh-TW">
                <a:effectLst/>
                <a:latin typeface="var(--text-font-family)"/>
              </a:rPr>
              <a:t>###</a:t>
            </a:r>
            <a:r>
              <a:rPr lang="zh-TW" altLang="en-US">
                <a:effectLst/>
                <a:latin typeface="var(--text-font-family)"/>
              </a:rPr>
              <a:t>人類：</a:t>
            </a:r>
            <a:r>
              <a:rPr lang="en-US" altLang="zh-TW">
                <a:effectLst/>
                <a:latin typeface="var(--text-font-family)"/>
              </a:rPr>
              <a:t>$&lt;</a:t>
            </a:r>
            <a:r>
              <a:rPr lang="zh-TW" altLang="en-US">
                <a:effectLst/>
                <a:latin typeface="var(--text-font-family)"/>
              </a:rPr>
              <a:t>輸入查詢</a:t>
            </a:r>
            <a:r>
              <a:rPr lang="en-US" altLang="zh-TW">
                <a:effectLst/>
                <a:latin typeface="var(--text-font-family)"/>
              </a:rPr>
              <a:t>&gt;$ ###</a:t>
            </a:r>
            <a:r>
              <a:rPr lang="zh-TW" altLang="en-US">
                <a:effectLst/>
                <a:latin typeface="var(--text-font-family)"/>
              </a:rPr>
              <a:t>助手：</a:t>
            </a:r>
            <a:r>
              <a:rPr lang="en-US" altLang="zh-TW">
                <a:effectLst/>
                <a:latin typeface="var(--text-font-family)"/>
              </a:rPr>
              <a:t>$&lt;</a:t>
            </a:r>
            <a:r>
              <a:rPr lang="zh-TW" altLang="en-US">
                <a:effectLst/>
                <a:latin typeface="var(--text-font-family)"/>
              </a:rPr>
              <a:t>產生的輸出</a:t>
            </a:r>
            <a:r>
              <a:rPr lang="en-US" altLang="zh-TW">
                <a:effectLst/>
                <a:latin typeface="var(--text-font-family)"/>
              </a:rPr>
              <a:t>&gt;$ </a:t>
            </a:r>
          </a:p>
          <a:p>
            <a:pPr algn="just"/>
            <a:r>
              <a:rPr lang="zh-TW" altLang="en-US">
                <a:effectLst/>
                <a:latin typeface="var(--text-font-family)"/>
              </a:rPr>
              <a:t>這裡，「輸入查詢」是使用者提出的問題，「產生的輸出」是模型的回應。這些配對的結構和樣式可以根據任務的特定需求進行調整。</a:t>
            </a:r>
          </a:p>
          <a:p>
            <a:r>
              <a:rPr lang="en-US" altLang="zh-TW" b="1">
                <a:effectLst/>
                <a:latin typeface="var(--headings-font-family)"/>
              </a:rPr>
              <a:t>2.2</a:t>
            </a:r>
            <a:r>
              <a:rPr lang="zh-TW" altLang="en-US" b="1">
                <a:effectLst/>
                <a:latin typeface="var(--headings-font-family)"/>
              </a:rPr>
              <a:t>第二階段：模型初始化</a:t>
            </a:r>
          </a:p>
          <a:p>
            <a:pPr algn="just"/>
            <a:r>
              <a:rPr lang="zh-TW" altLang="en-US">
                <a:effectLst/>
                <a:latin typeface="var(--text-font-family)"/>
              </a:rPr>
              <a:t>模型初始化是在訓練或部署 </a:t>
            </a:r>
            <a:r>
              <a:rPr lang="en-US" altLang="zh-TW">
                <a:effectLst/>
                <a:latin typeface="var(--text-font-family)"/>
              </a:rPr>
              <a:t>LLM </a:t>
            </a:r>
            <a:r>
              <a:rPr lang="zh-TW" altLang="en-US">
                <a:effectLst/>
                <a:latin typeface="var(--text-font-family)"/>
              </a:rPr>
              <a:t>之前設定其初始參數和配置的過程。此步驟對於確保模型達到最佳性能、高效訓練以及避免梯度消失或爆炸等問題至關重要。</a:t>
            </a:r>
          </a:p>
          <a:p>
            <a:r>
              <a:rPr lang="en-US" altLang="zh-TW" b="1">
                <a:effectLst/>
                <a:latin typeface="var(--headings-font-family)"/>
              </a:rPr>
              <a:t>2.3</a:t>
            </a:r>
            <a:r>
              <a:rPr lang="zh-TW" altLang="en-US" b="1">
                <a:effectLst/>
                <a:latin typeface="var(--headings-font-family)"/>
              </a:rPr>
              <a:t>第三階段：訓練環境設置</a:t>
            </a:r>
          </a:p>
          <a:p>
            <a:pPr algn="just"/>
            <a:r>
              <a:rPr lang="zh-TW" altLang="en-US">
                <a:effectLst/>
                <a:latin typeface="var(--text-font-family)"/>
              </a:rPr>
              <a:t>設定 </a:t>
            </a:r>
            <a:r>
              <a:rPr lang="en-US" altLang="zh-TW">
                <a:effectLst/>
                <a:latin typeface="var(--text-font-family)"/>
              </a:rPr>
              <a:t>LLM </a:t>
            </a:r>
            <a:r>
              <a:rPr lang="zh-TW" altLang="en-US">
                <a:effectLst/>
                <a:latin typeface="var(--text-font-family)"/>
              </a:rPr>
              <a:t>微調的訓練環境涉及配置必要的基礎設施，以使預先存在的模型適應特定任務。這包括選擇相關的訓練資料、定義模型的架構和超參數，以及執行訓練迭代以調整模型的權重和偏差。目的是提高 </a:t>
            </a:r>
            <a:r>
              <a:rPr lang="en-US" altLang="zh-TW">
                <a:effectLst/>
                <a:latin typeface="var(--text-font-family)"/>
              </a:rPr>
              <a:t>LLM </a:t>
            </a:r>
            <a:r>
              <a:rPr lang="zh-TW" altLang="en-US">
                <a:effectLst/>
                <a:latin typeface="var(--text-font-family)"/>
              </a:rPr>
              <a:t>在產生針對特定應用（如內容創建、翻譯或情緒分析）的準確且符合上下文的輸出方面的表現。成功的微調依賴於精心的準備和嚴格的實驗。</a:t>
            </a:r>
          </a:p>
          <a:p>
            <a:r>
              <a:rPr lang="en-US" altLang="zh-TW" b="1">
                <a:effectLst/>
                <a:latin typeface="var(--headings-font-family)"/>
              </a:rPr>
              <a:t>2.4</a:t>
            </a:r>
            <a:r>
              <a:rPr lang="zh-TW" altLang="en-US" b="1">
                <a:effectLst/>
                <a:latin typeface="var(--headings-font-family)"/>
              </a:rPr>
              <a:t>第四階段：部分或全部微調</a:t>
            </a:r>
          </a:p>
          <a:p>
            <a:pPr algn="just"/>
            <a:r>
              <a:rPr lang="zh-TW" altLang="en-US">
                <a:effectLst/>
                <a:latin typeface="var(--text-font-family)"/>
              </a:rPr>
              <a:t>此階段涉及使用特定於任務的資料集更新 </a:t>
            </a:r>
            <a:r>
              <a:rPr lang="en-US" altLang="zh-TW">
                <a:effectLst/>
                <a:latin typeface="var(--text-font-family)"/>
              </a:rPr>
              <a:t>LLM </a:t>
            </a:r>
            <a:r>
              <a:rPr lang="zh-TW" altLang="en-US">
                <a:effectLst/>
                <a:latin typeface="var(--text-font-family)"/>
              </a:rPr>
              <a:t>的參數。充分微調更新模型所有參數，確保全面適應新任務。或者，半微調（</a:t>
            </a:r>
            <a:r>
              <a:rPr lang="en-US" altLang="zh-TW">
                <a:effectLst/>
                <a:latin typeface="var(--text-font-family)"/>
              </a:rPr>
              <a:t>HFT</a:t>
            </a:r>
            <a:r>
              <a:rPr lang="zh-TW" altLang="en-US">
                <a:effectLst/>
                <a:latin typeface="var(--text-font-family)"/>
              </a:rPr>
              <a:t>）</a:t>
            </a:r>
            <a:r>
              <a:rPr lang="en-US" altLang="zh-TW" i="0">
                <a:effectLst/>
                <a:latin typeface="var(--text-font-family)"/>
              </a:rPr>
              <a:t>[</a:t>
            </a:r>
            <a:r>
              <a:rPr lang="en-US" altLang="zh-TW" i="0" u="sng">
                <a:solidFill>
                  <a:srgbClr val="0000FF"/>
                </a:solidFill>
                <a:effectLst/>
                <a:latin typeface="var(--text-font-family)"/>
                <a:hlinkClick r:id="rId3"/>
              </a:rPr>
              <a:t>15</a:t>
            </a:r>
            <a:r>
              <a:rPr lang="en-US" altLang="zh-TW" i="0">
                <a:effectLst/>
                <a:latin typeface="var(--text-font-family)"/>
              </a:rPr>
              <a:t>]</a:t>
            </a:r>
            <a:r>
              <a:rPr lang="zh-TW" altLang="en-US">
                <a:effectLst/>
                <a:latin typeface="var(--text-font-family)"/>
              </a:rPr>
              <a:t>或參數有效微調（</a:t>
            </a:r>
            <a:r>
              <a:rPr lang="en-US" altLang="zh-TW">
                <a:effectLst/>
                <a:latin typeface="var(--text-font-family)"/>
              </a:rPr>
              <a:t>PEFT</a:t>
            </a:r>
            <a:r>
              <a:rPr lang="zh-TW" altLang="en-US">
                <a:effectLst/>
                <a:latin typeface="var(--text-font-family)"/>
              </a:rPr>
              <a:t>）方法，例如使用適配器層，可以用來部分微調模型。此方法將額外的層附加到預先訓練的模型上，從而可以用更少的參數進行有效的微調，從而解決與計算效率、過度擬合和最佳化相關的挑戰。</a:t>
            </a:r>
          </a:p>
          <a:p>
            <a:r>
              <a:rPr lang="en-US" altLang="zh-TW" b="1">
                <a:effectLst/>
                <a:latin typeface="var(--headings-font-family)"/>
              </a:rPr>
              <a:t>2.5</a:t>
            </a:r>
            <a:r>
              <a:rPr lang="zh-TW" altLang="en-US" b="1">
                <a:effectLst/>
                <a:latin typeface="var(--headings-font-family)"/>
              </a:rPr>
              <a:t>第五階段：評估與驗證</a:t>
            </a:r>
          </a:p>
          <a:p>
            <a:pPr algn="just"/>
            <a:r>
              <a:rPr lang="zh-TW" altLang="en-US">
                <a:effectLst/>
                <a:latin typeface="var(--text-font-family)"/>
              </a:rPr>
              <a:t>評估和驗證包括評估微調後的 </a:t>
            </a:r>
            <a:r>
              <a:rPr lang="en-US" altLang="zh-TW">
                <a:effectLst/>
                <a:latin typeface="var(--text-font-family)"/>
              </a:rPr>
              <a:t>LLM </a:t>
            </a:r>
            <a:r>
              <a:rPr lang="zh-TW" altLang="en-US">
                <a:effectLst/>
                <a:latin typeface="var(--text-font-family)"/>
              </a:rPr>
              <a:t>在未知資料上的效能，以確保其具有良好的概括性並滿足預期目標。交叉熵等評估指標衡量預測誤差，而驗證則監控損失曲線和其他效能指標，以檢測過度擬合或欠擬合等問題。此階段有助於指導進一步的微調以實現最佳模型性能。</a:t>
            </a:r>
          </a:p>
          <a:p>
            <a:r>
              <a:rPr lang="en-US" altLang="zh-TW" b="1">
                <a:effectLst/>
                <a:latin typeface="var(--headings-font-family)"/>
              </a:rPr>
              <a:t>2.6</a:t>
            </a:r>
            <a:r>
              <a:rPr lang="zh-TW" altLang="en-US" b="1">
                <a:effectLst/>
                <a:latin typeface="var(--headings-font-family)"/>
              </a:rPr>
              <a:t>第六階段：部署</a:t>
            </a:r>
          </a:p>
          <a:p>
            <a:pPr algn="just"/>
            <a:r>
              <a:rPr lang="zh-TW" altLang="en-US">
                <a:effectLst/>
                <a:latin typeface="var(--text-font-family)"/>
              </a:rPr>
              <a:t>部署 </a:t>
            </a:r>
            <a:r>
              <a:rPr lang="en-US" altLang="zh-TW">
                <a:effectLst/>
                <a:latin typeface="var(--text-font-family)"/>
              </a:rPr>
              <a:t>LLM </a:t>
            </a:r>
            <a:r>
              <a:rPr lang="zh-TW" altLang="en-US">
                <a:effectLst/>
                <a:latin typeface="var(--text-font-family)"/>
              </a:rPr>
              <a:t>意味著使其可操作且可供特定應用程式存取。這涉及配置模型以在指定的硬體或軟體平台上有效運行，確保它可以處理自然語言處理、文字生成或用戶查詢理解等任務。部署還包括建立整合、安全措施和監控系統，以確保在實際應用中的可靠和安全的效能。</a:t>
            </a:r>
          </a:p>
          <a:p>
            <a:r>
              <a:rPr lang="en-US" altLang="zh-TW" b="1">
                <a:effectLst/>
                <a:latin typeface="var(--headings-font-family)"/>
              </a:rPr>
              <a:t>2.7</a:t>
            </a:r>
            <a:r>
              <a:rPr lang="zh-TW" altLang="en-US" b="1">
                <a:effectLst/>
                <a:latin typeface="var(--headings-font-family)"/>
              </a:rPr>
              <a:t>第七階段：監控與維護</a:t>
            </a:r>
          </a:p>
          <a:p>
            <a:pPr algn="just"/>
            <a:r>
              <a:rPr lang="zh-TW" altLang="en-US">
                <a:effectLst/>
                <a:latin typeface="var(--text-font-family)"/>
              </a:rPr>
              <a:t>部署後監控和維護 </a:t>
            </a:r>
            <a:r>
              <a:rPr lang="en-US" altLang="zh-TW">
                <a:effectLst/>
                <a:latin typeface="var(--text-font-family)"/>
              </a:rPr>
              <a:t>LLM </a:t>
            </a:r>
            <a:r>
              <a:rPr lang="zh-TW" altLang="en-US">
                <a:effectLst/>
                <a:latin typeface="var(--text-font-family)"/>
              </a:rPr>
              <a:t>對於確保持續的效能和可靠性至關重要。這涉及持續追蹤模型的性能，解決出現的任何問題，並根據需要更新模型以適應新數據或不斷變化的需求。有效的監控和維護有助於長期維持模型的準確性和有效性。</a:t>
            </a:r>
          </a:p>
          <a:p>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19</a:t>
            </a:fld>
            <a:endParaRPr lang="zh-TW" altLang="en-US"/>
          </a:p>
        </p:txBody>
      </p:sp>
    </p:spTree>
    <p:extLst>
      <p:ext uri="{BB962C8B-B14F-4D97-AF65-F5344CB8AC3E}">
        <p14:creationId xmlns:p14="http://schemas.microsoft.com/office/powerpoint/2010/main" val="4047832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a:solidFill>
                  <a:srgbClr val="0A0A0A"/>
                </a:solidFill>
                <a:effectLst/>
                <a:latin typeface="-apple-system"/>
              </a:rPr>
              <a:t>Common supervised fine-tuning methods for Large Language Models (LLMs) include LoRA (Low-Rank Adaptation) and its memory-efficient variant, QLoRA (Quantized LoRA). These techniques are part of the Parameter-Efficient Fine-Tuning (PEFT) family, which aims to make fine-tuning more efficient and accessible.</a:t>
            </a:r>
          </a:p>
          <a:p>
            <a:pPr algn="l"/>
            <a:r>
              <a:rPr lang="en-US" altLang="zh-TW" b="0" i="0">
                <a:solidFill>
                  <a:srgbClr val="0A0A0A"/>
                </a:solidFill>
                <a:effectLst/>
                <a:latin typeface="-apple-system"/>
              </a:rPr>
              <a:t>LoRA's approach to fine-tuning uses low-rank decomposition to represent weight updates with two smaller matrices, reducing the number of trainable parameters and making fine-tuning more efficient. This method has been shown to outperform full fine-tuning in some cases while avoiding catastrophic forgetting, a phenomenon that occurs when the knowledge gained during pre-training is lost during fine-tuning.</a:t>
            </a:r>
          </a:p>
          <a:p>
            <a:pPr algn="l">
              <a:buFont typeface="Arial" panose="020B0604020202020204" pitchFamily="34" charset="0"/>
              <a:buChar char="•"/>
            </a:pPr>
            <a:r>
              <a:rPr lang="en-US" altLang="zh-TW" b="1" i="0">
                <a:solidFill>
                  <a:srgbClr val="0A0A0A"/>
                </a:solidFill>
                <a:effectLst/>
                <a:latin typeface="-apple-system"/>
              </a:rPr>
              <a:t>LoRA (Low-Rank Adaptation)</a:t>
            </a:r>
            <a:r>
              <a:rPr lang="en-US" altLang="zh-TW" b="0" i="0">
                <a:solidFill>
                  <a:srgbClr val="0A0A0A"/>
                </a:solidFill>
                <a:effectLst/>
                <a:latin typeface="-apple-system"/>
              </a:rPr>
              <a:t> — A parameter-efficient fine-tuning technique that uses low-rank decomposition to represent weight updates with two smaller matrices, reducing the number of trainable parameters.</a:t>
            </a:r>
          </a:p>
          <a:p>
            <a:pPr algn="l">
              <a:buFont typeface="Arial" panose="020B0604020202020204" pitchFamily="34" charset="0"/>
              <a:buChar char="•"/>
            </a:pPr>
            <a:r>
              <a:rPr lang="en-US" altLang="zh-TW" b="1" i="0">
                <a:solidFill>
                  <a:srgbClr val="0A0A0A"/>
                </a:solidFill>
                <a:effectLst/>
                <a:latin typeface="-apple-system"/>
              </a:rPr>
              <a:t>QLoRA (Quantized LoRA)</a:t>
            </a:r>
            <a:r>
              <a:rPr lang="en-US" altLang="zh-TW" b="0" i="0">
                <a:solidFill>
                  <a:srgbClr val="0A0A0A"/>
                </a:solidFill>
                <a:effectLst/>
                <a:latin typeface="-apple-system"/>
              </a:rPr>
              <a:t> — A memory-efficient variant of LoRA that further reduces the memory requirements for fine-tuning large LLMs.</a:t>
            </a:r>
          </a:p>
          <a:p>
            <a:pPr algn="l"/>
            <a:r>
              <a:rPr lang="en-US" altLang="zh-TW" b="0" i="0">
                <a:solidFill>
                  <a:srgbClr val="0A0A0A"/>
                </a:solidFill>
                <a:effectLst/>
                <a:latin typeface="-apple-system"/>
              </a:rPr>
              <a:t>Additional supervised fine-tuning techniques for Large Language Models (LLMs) include:</a:t>
            </a:r>
          </a:p>
          <a:p>
            <a:pPr algn="l">
              <a:buFont typeface="Arial" panose="020B0604020202020204" pitchFamily="34" charset="0"/>
              <a:buChar char="•"/>
            </a:pPr>
            <a:r>
              <a:rPr lang="en-US" altLang="zh-TW" b="1" i="0">
                <a:solidFill>
                  <a:srgbClr val="0A0A0A"/>
                </a:solidFill>
                <a:effectLst/>
                <a:latin typeface="-apple-system"/>
              </a:rPr>
              <a:t>Basic hyperparameter tuning</a:t>
            </a:r>
            <a:r>
              <a:rPr lang="en-US" altLang="zh-TW" b="0" i="0">
                <a:solidFill>
                  <a:srgbClr val="0A0A0A"/>
                </a:solidFill>
                <a:effectLst/>
                <a:latin typeface="-apple-system"/>
              </a:rPr>
              <a:t> — This involves manually adjusting the model's hyperparameters, such as the learning rate, batch size, and the number of epochs, until the desired performance is achieved.</a:t>
            </a:r>
          </a:p>
          <a:p>
            <a:pPr algn="l">
              <a:buFont typeface="Arial" panose="020B0604020202020204" pitchFamily="34" charset="0"/>
              <a:buChar char="•"/>
            </a:pPr>
            <a:r>
              <a:rPr lang="en-US" altLang="zh-TW" b="1" i="0">
                <a:solidFill>
                  <a:srgbClr val="0A0A0A"/>
                </a:solidFill>
                <a:effectLst/>
                <a:latin typeface="-apple-system"/>
              </a:rPr>
              <a:t>Transfer learning</a:t>
            </a:r>
            <a:r>
              <a:rPr lang="en-US" altLang="zh-TW" b="0" i="0">
                <a:solidFill>
                  <a:srgbClr val="0A0A0A"/>
                </a:solidFill>
                <a:effectLst/>
                <a:latin typeface="-apple-system"/>
              </a:rPr>
              <a:t> — This technique involves fine-tuning a pre-trained LLM on a specific downstream task using labeled data.</a:t>
            </a:r>
          </a:p>
          <a:p>
            <a:pPr algn="l">
              <a:buFont typeface="Arial" panose="020B0604020202020204" pitchFamily="34" charset="0"/>
              <a:buChar char="•"/>
            </a:pPr>
            <a:r>
              <a:rPr lang="en-US" altLang="zh-TW" b="1" i="0">
                <a:solidFill>
                  <a:srgbClr val="0A0A0A"/>
                </a:solidFill>
                <a:effectLst/>
                <a:latin typeface="-apple-system"/>
              </a:rPr>
              <a:t>Multi-task learning</a:t>
            </a:r>
            <a:r>
              <a:rPr lang="en-US" altLang="zh-TW" b="0" i="0">
                <a:solidFill>
                  <a:srgbClr val="0A0A0A"/>
                </a:solidFill>
                <a:effectLst/>
                <a:latin typeface="-apple-system"/>
              </a:rPr>
              <a:t> — This approach trains the LLM on multiple tasks simultaneously, allowing the model to learn task-specific patterns and nuances.</a:t>
            </a:r>
          </a:p>
          <a:p>
            <a:pPr algn="l">
              <a:buFont typeface="Arial" panose="020B0604020202020204" pitchFamily="34" charset="0"/>
              <a:buChar char="•"/>
            </a:pPr>
            <a:r>
              <a:rPr lang="en-US" altLang="zh-TW" b="1" i="0">
                <a:solidFill>
                  <a:srgbClr val="0A0A0A"/>
                </a:solidFill>
                <a:effectLst/>
                <a:latin typeface="-apple-system"/>
              </a:rPr>
              <a:t>Few-shot learning</a:t>
            </a:r>
            <a:r>
              <a:rPr lang="en-US" altLang="zh-TW" b="0" i="0">
                <a:solidFill>
                  <a:srgbClr val="0A0A0A"/>
                </a:solidFill>
                <a:effectLst/>
                <a:latin typeface="-apple-system"/>
              </a:rPr>
              <a:t> — This technique involves training the LLM on a small number of labeled examples for a specific task, leveraging the model's pre-existing knowledge to make predictions.</a:t>
            </a:r>
          </a:p>
          <a:p>
            <a:pPr algn="l">
              <a:buFont typeface="Arial" panose="020B0604020202020204" pitchFamily="34" charset="0"/>
              <a:buChar char="•"/>
            </a:pPr>
            <a:r>
              <a:rPr lang="en-US" altLang="zh-TW" b="1" i="0">
                <a:solidFill>
                  <a:srgbClr val="0A0A0A"/>
                </a:solidFill>
                <a:effectLst/>
                <a:latin typeface="-apple-system"/>
              </a:rPr>
              <a:t>Task-specific fine-tuning</a:t>
            </a:r>
            <a:r>
              <a:rPr lang="en-US" altLang="zh-TW" b="0" i="0">
                <a:solidFill>
                  <a:srgbClr val="0A0A0A"/>
                </a:solidFill>
                <a:effectLst/>
                <a:latin typeface="-apple-system"/>
              </a:rPr>
              <a:t> — This method involves training the entire model on task-specific data, allowing all the model layers to be adjusted during the training process.</a:t>
            </a:r>
          </a:p>
          <a:p>
            <a:pPr algn="l">
              <a:buFont typeface="Arial" panose="020B0604020202020204" pitchFamily="34" charset="0"/>
              <a:buChar char="•"/>
            </a:pPr>
            <a:r>
              <a:rPr lang="en-US" altLang="zh-TW" b="1" i="0">
                <a:solidFill>
                  <a:srgbClr val="0A0A0A"/>
                </a:solidFill>
                <a:effectLst/>
                <a:latin typeface="-apple-system"/>
              </a:rPr>
              <a:t>Reward modeling</a:t>
            </a:r>
            <a:r>
              <a:rPr lang="en-US" altLang="zh-TW" b="0" i="0">
                <a:solidFill>
                  <a:srgbClr val="0A0A0A"/>
                </a:solidFill>
                <a:effectLst/>
                <a:latin typeface="-apple-system"/>
              </a:rPr>
              <a:t> — This technique involves training the LLM on a task-specific labeled dataset, where each input data point is associated with a correct answer or label. The model learns to adjust its parameters to predict these labels as accurately as possible.</a:t>
            </a:r>
          </a:p>
          <a:p>
            <a:pPr algn="l">
              <a:buFont typeface="Arial" panose="020B0604020202020204" pitchFamily="34" charset="0"/>
              <a:buChar char="•"/>
            </a:pPr>
            <a:r>
              <a:rPr lang="en-US" altLang="zh-TW" b="1" i="0">
                <a:solidFill>
                  <a:srgbClr val="0A0A0A"/>
                </a:solidFill>
                <a:effectLst/>
                <a:latin typeface="-apple-system"/>
              </a:rPr>
              <a:t>Proximal policy optimization</a:t>
            </a:r>
            <a:r>
              <a:rPr lang="en-US" altLang="zh-TW" b="0" i="0">
                <a:solidFill>
                  <a:srgbClr val="0A0A0A"/>
                </a:solidFill>
                <a:effectLst/>
                <a:latin typeface="-apple-system"/>
              </a:rPr>
              <a:t> — This method involves fine-tuning the LLM on a specific task using </a:t>
            </a:r>
            <a:r>
              <a:rPr lang="en-US" altLang="zh-TW" b="1" i="0">
                <a:solidFill>
                  <a:srgbClr val="0A0A0A"/>
                </a:solidFill>
                <a:effectLst/>
                <a:latin typeface="-apple-system"/>
                <a:hlinkClick r:id="rId3"/>
              </a:rPr>
              <a:t>reinforcement learning from human feedback (RLHF)</a:t>
            </a:r>
            <a:r>
              <a:rPr lang="en-US" altLang="zh-TW" b="0" i="0">
                <a:solidFill>
                  <a:srgbClr val="0A0A0A"/>
                </a:solidFill>
                <a:effectLst/>
                <a:latin typeface="-apple-system"/>
              </a:rPr>
              <a:t>.</a:t>
            </a:r>
          </a:p>
          <a:p>
            <a:pPr algn="l">
              <a:buFont typeface="Arial" panose="020B0604020202020204" pitchFamily="34" charset="0"/>
              <a:buChar char="•"/>
            </a:pPr>
            <a:r>
              <a:rPr lang="en-US" altLang="zh-TW" b="1" i="0">
                <a:solidFill>
                  <a:srgbClr val="0A0A0A"/>
                </a:solidFill>
                <a:effectLst/>
                <a:latin typeface="-apple-system"/>
              </a:rPr>
              <a:t>Comparative ranking</a:t>
            </a:r>
            <a:r>
              <a:rPr lang="en-US" altLang="zh-TW" b="0" i="0">
                <a:solidFill>
                  <a:srgbClr val="0A0A0A"/>
                </a:solidFill>
                <a:effectLst/>
                <a:latin typeface="-apple-system"/>
              </a:rPr>
              <a:t> — This technique involves training the LLM to rank different outputs based on their relevance or quality, allowing the model to learn to generate more relevant and high-quality outputs.</a:t>
            </a:r>
          </a:p>
          <a:p>
            <a:pPr algn="l"/>
            <a:r>
              <a:rPr lang="en-US" altLang="zh-TW" b="0" i="0">
                <a:solidFill>
                  <a:srgbClr val="0A0A0A"/>
                </a:solidFill>
                <a:effectLst/>
                <a:latin typeface="-apple-system"/>
              </a:rPr>
              <a:t>SFT MethodDescriptionWhen to Use</a:t>
            </a:r>
            <a:r>
              <a:rPr lang="en-US" altLang="zh-TW" b="1" i="0">
                <a:solidFill>
                  <a:srgbClr val="0A0A0A"/>
                </a:solidFill>
                <a:effectLst/>
                <a:latin typeface="-apple-system"/>
              </a:rPr>
              <a:t>LoRA (Low-Rank Adaptation)</a:t>
            </a:r>
            <a:r>
              <a:rPr lang="en-US" altLang="zh-TW" b="0" i="0">
                <a:solidFill>
                  <a:srgbClr val="0A0A0A"/>
                </a:solidFill>
                <a:effectLst/>
                <a:latin typeface="-apple-system"/>
              </a:rPr>
              <a:t>Reduces trainable parameters.Use when you need efficient fine-tuning with limited computational resources.</a:t>
            </a:r>
            <a:r>
              <a:rPr lang="en-US" altLang="zh-TW" b="1" i="0">
                <a:solidFill>
                  <a:srgbClr val="0A0A0A"/>
                </a:solidFill>
                <a:effectLst/>
                <a:latin typeface="-apple-system"/>
              </a:rPr>
              <a:t>QLoRA (Quantized LoRA)</a:t>
            </a:r>
            <a:r>
              <a:rPr lang="en-US" altLang="zh-TW" b="0" i="0">
                <a:solidFill>
                  <a:srgbClr val="0A0A0A"/>
                </a:solidFill>
                <a:effectLst/>
                <a:latin typeface="-apple-system"/>
              </a:rPr>
              <a:t>Memory-efficient variant of LoRA.Use when memory constraints are a concern and you need to fine-tune large models.</a:t>
            </a:r>
            <a:r>
              <a:rPr lang="en-US" altLang="zh-TW" b="1" i="0">
                <a:solidFill>
                  <a:srgbClr val="0A0A0A"/>
                </a:solidFill>
                <a:effectLst/>
                <a:latin typeface="-apple-system"/>
              </a:rPr>
              <a:t>Hyperparameter Tuning</a:t>
            </a:r>
            <a:r>
              <a:rPr lang="en-US" altLang="zh-TW" b="0" i="0">
                <a:solidFill>
                  <a:srgbClr val="0A0A0A"/>
                </a:solidFill>
                <a:effectLst/>
                <a:latin typeface="-apple-system"/>
              </a:rPr>
              <a:t>Manually adjusts learning rate and batch size.Use when you need to optimize model performance through parameter adjustments.</a:t>
            </a:r>
            <a:r>
              <a:rPr lang="en-US" altLang="zh-TW" b="1" i="0">
                <a:solidFill>
                  <a:srgbClr val="0A0A0A"/>
                </a:solidFill>
                <a:effectLst/>
                <a:latin typeface="-apple-system"/>
              </a:rPr>
              <a:t>Transfer Learning</a:t>
            </a:r>
            <a:r>
              <a:rPr lang="en-US" altLang="zh-TW" b="0" i="0">
                <a:solidFill>
                  <a:srgbClr val="0A0A0A"/>
                </a:solidFill>
                <a:effectLst/>
                <a:latin typeface="-apple-system"/>
              </a:rPr>
              <a:t>Fine-tunes on a specific task.Use when you have labeled data for a new task and want to leverage pre-trained knowledge.</a:t>
            </a:r>
            <a:r>
              <a:rPr lang="en-US" altLang="zh-TW" b="1" i="0">
                <a:solidFill>
                  <a:srgbClr val="0A0A0A"/>
                </a:solidFill>
                <a:effectLst/>
                <a:latin typeface="-apple-system"/>
              </a:rPr>
              <a:t>Multi-task Learning</a:t>
            </a:r>
            <a:r>
              <a:rPr lang="en-US" altLang="zh-TW" b="0" i="0">
                <a:solidFill>
                  <a:srgbClr val="0A0A0A"/>
                </a:solidFill>
                <a:effectLst/>
                <a:latin typeface="-apple-system"/>
              </a:rPr>
              <a:t>Trains on multiple tasks simultaneously.Use when you want the model to learn shared representations across tasks.</a:t>
            </a:r>
            <a:r>
              <a:rPr lang="en-US" altLang="zh-TW" b="1" i="0">
                <a:solidFill>
                  <a:srgbClr val="0A0A0A"/>
                </a:solidFill>
                <a:effectLst/>
                <a:latin typeface="-apple-system"/>
              </a:rPr>
              <a:t>Few-shot Learning</a:t>
            </a:r>
            <a:r>
              <a:rPr lang="en-US" altLang="zh-TW" b="0" i="0">
                <a:solidFill>
                  <a:srgbClr val="0A0A0A"/>
                </a:solidFill>
                <a:effectLst/>
                <a:latin typeface="-apple-system"/>
              </a:rPr>
              <a:t>Trains on a small number of labeled examples.Use when labeled data is scarce and you want to leverage the model's pre-existing knowledge.</a:t>
            </a:r>
            <a:r>
              <a:rPr lang="en-US" altLang="zh-TW" b="1" i="0">
                <a:solidFill>
                  <a:srgbClr val="0A0A0A"/>
                </a:solidFill>
                <a:effectLst/>
                <a:latin typeface="-apple-system"/>
              </a:rPr>
              <a:t>Task-specific Fine-Tuning</a:t>
            </a:r>
            <a:r>
              <a:rPr lang="en-US" altLang="zh-TW" b="0" i="0">
                <a:solidFill>
                  <a:srgbClr val="0A0A0A"/>
                </a:solidFill>
                <a:effectLst/>
                <a:latin typeface="-apple-system"/>
              </a:rPr>
              <a:t>Trains the entire model on task-specific data.Use when you need to adapt all model layers for a specific task.</a:t>
            </a:r>
            <a:r>
              <a:rPr lang="en-US" altLang="zh-TW" b="1" i="0">
                <a:solidFill>
                  <a:srgbClr val="0A0A0A"/>
                </a:solidFill>
                <a:effectLst/>
                <a:latin typeface="-apple-system"/>
              </a:rPr>
              <a:t>Reward Modeling</a:t>
            </a:r>
            <a:r>
              <a:rPr lang="en-US" altLang="zh-TW" b="0" i="0">
                <a:solidFill>
                  <a:srgbClr val="0A0A0A"/>
                </a:solidFill>
                <a:effectLst/>
                <a:latin typeface="-apple-system"/>
              </a:rPr>
              <a:t>Trains on a labeled dataset with correct answers.Use when you need the model to predict labels accurately based on rewards.</a:t>
            </a:r>
            <a:r>
              <a:rPr lang="en-US" altLang="zh-TW" b="1" i="0">
                <a:solidFill>
                  <a:srgbClr val="0A0A0A"/>
                </a:solidFill>
                <a:effectLst/>
                <a:latin typeface="-apple-system"/>
              </a:rPr>
              <a:t>Proximal Policy Optimization</a:t>
            </a:r>
            <a:r>
              <a:rPr lang="en-US" altLang="zh-TW" b="0" i="0">
                <a:solidFill>
                  <a:srgbClr val="0A0A0A"/>
                </a:solidFill>
                <a:effectLst/>
                <a:latin typeface="-apple-system"/>
              </a:rPr>
              <a:t>Fine-tunes using reinforcement learning from human feedback.Use when the task involves learning from human preference to improve performance.</a:t>
            </a:r>
            <a:r>
              <a:rPr lang="en-US" altLang="zh-TW" b="1" i="0">
                <a:solidFill>
                  <a:srgbClr val="0A0A0A"/>
                </a:solidFill>
                <a:effectLst/>
                <a:latin typeface="-apple-system"/>
              </a:rPr>
              <a:t>Comparative Ranking</a:t>
            </a:r>
            <a:r>
              <a:rPr lang="en-US" altLang="zh-TW" b="0" i="0">
                <a:solidFill>
                  <a:srgbClr val="0A0A0A"/>
                </a:solidFill>
                <a:effectLst/>
                <a:latin typeface="-apple-system"/>
              </a:rPr>
              <a:t>Trains the model to rank outputs based on relevance.Use when you need the model to generate high-quality, relevant outputs.</a:t>
            </a:r>
          </a:p>
          <a:p>
            <a:pPr algn="l"/>
            <a:r>
              <a:rPr lang="en-US" altLang="zh-TW" b="0" i="0">
                <a:solidFill>
                  <a:srgbClr val="0A0A0A"/>
                </a:solidFill>
                <a:effectLst/>
                <a:latin typeface="-apple-system"/>
              </a:rPr>
              <a:t>These fine-tuning techniques help adapt pre-trained LLMs to specific tasks and domains, improving their performance and making them more suitable for various applications.</a:t>
            </a:r>
          </a:p>
          <a:p>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30</a:t>
            </a:fld>
            <a:endParaRPr lang="zh-TW" altLang="en-US"/>
          </a:p>
        </p:txBody>
      </p:sp>
    </p:spTree>
    <p:extLst>
      <p:ext uri="{BB962C8B-B14F-4D97-AF65-F5344CB8AC3E}">
        <p14:creationId xmlns:p14="http://schemas.microsoft.com/office/powerpoint/2010/main" val="857224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a:effectLst/>
              </a:rPr>
              <a:t>PPO</a:t>
            </a:r>
            <a:r>
              <a:rPr lang="zh-TW" altLang="en-US" sz="1200">
                <a:effectLst/>
              </a:rPr>
              <a:t>，或稱為</a:t>
            </a:r>
            <a:r>
              <a:rPr lang="en-US" altLang="zh-TW" sz="1200">
                <a:effectLst/>
              </a:rPr>
              <a:t>Proximal Policy Optimization</a:t>
            </a:r>
            <a:r>
              <a:rPr lang="zh-TW" altLang="en-US" sz="1200">
                <a:effectLst/>
              </a:rPr>
              <a:t>，是一種在強化學習領域廣泛使用的演算法，主要用於訓練代理</a:t>
            </a:r>
            <a:r>
              <a:rPr lang="en-US" altLang="zh-TW" sz="1200">
                <a:effectLst/>
              </a:rPr>
              <a:t>(agent)</a:t>
            </a:r>
            <a:r>
              <a:rPr lang="zh-TW" altLang="en-US" sz="1200">
                <a:effectLst/>
              </a:rPr>
              <a:t>在給定的環境中進行最佳決策</a:t>
            </a:r>
            <a:endParaRPr lang="en-US" altLang="zh-TW" sz="1200">
              <a:effectLst/>
            </a:endParaRPr>
          </a:p>
          <a:p>
            <a:r>
              <a:rPr lang="en-US" altLang="zh-TW" sz="1200">
                <a:effectLst/>
              </a:rPr>
              <a:t>PPO</a:t>
            </a:r>
            <a:r>
              <a:rPr lang="zh-TW" altLang="en-US" sz="1200">
                <a:effectLst/>
              </a:rPr>
              <a:t>是一種在策略空間進行優化的演算法，用於強化學習。它的核心思想是在保證新策略與舊策略不會差異太大的前提下，尋找一個性能更好的策略。這個特性通過一個被稱為「信賴區域</a:t>
            </a:r>
            <a:r>
              <a:rPr lang="en-US" altLang="zh-TW" sz="1200">
                <a:effectLst/>
              </a:rPr>
              <a:t>(Trust region)</a:t>
            </a:r>
            <a:r>
              <a:rPr lang="zh-TW" altLang="en-US" sz="1200">
                <a:effectLst/>
              </a:rPr>
              <a:t>」的概念來實現，這使得每一步更新都不會讓策略偏離太遠，從而避免了訓練過程中的不穩定現象。</a:t>
            </a:r>
            <a:endParaRPr lang="en-US" altLang="zh-TW" sz="1200">
              <a:effectLst/>
            </a:endParaRPr>
          </a:p>
          <a:p>
            <a:endParaRPr lang="en-US" altLang="zh-TW" sz="1200">
              <a:effectLst/>
            </a:endParaRPr>
          </a:p>
          <a:p>
            <a:r>
              <a:rPr lang="en-US" altLang="zh-TW" sz="1200">
                <a:effectLst/>
              </a:rPr>
              <a:t>Ex:</a:t>
            </a:r>
          </a:p>
          <a:p>
            <a:r>
              <a:rPr lang="zh-TW" altLang="en-US" sz="1200">
                <a:effectLst/>
              </a:rPr>
              <a:t>玩一個遊戲時需要學習怎麼獲得最高分</a:t>
            </a:r>
            <a:r>
              <a:rPr lang="en-US" altLang="zh-TW" sz="1200">
                <a:effectLst/>
              </a:rPr>
              <a:t>? </a:t>
            </a:r>
          </a:p>
          <a:p>
            <a:endParaRPr lang="en-US" altLang="zh-TW" sz="1200">
              <a:effectLst/>
            </a:endParaRPr>
          </a:p>
          <a:p>
            <a:r>
              <a:rPr lang="en-US" altLang="zh-TW" sz="1200">
                <a:effectLst/>
              </a:rPr>
              <a:t>PPO</a:t>
            </a:r>
            <a:r>
              <a:rPr lang="zh-TW" altLang="en-US" sz="1200">
                <a:effectLst/>
              </a:rPr>
              <a:t>就像一個超級遊戲教練，它會告訴你根據你當前的狀態，應該採取什麼動作才能獲得最好的結果。當你按照教練的建議去做時，你會得到一些分數（獎勵），並且教練會根據你獲得的分數來調整它的建議，讓你下次能做得更好。</a:t>
            </a:r>
          </a:p>
          <a:p>
            <a:r>
              <a:rPr lang="en-US" altLang="zh-TW" sz="1200">
                <a:effectLst/>
              </a:rPr>
              <a:t>PPO</a:t>
            </a:r>
            <a:r>
              <a:rPr lang="zh-TW" altLang="en-US" sz="1200">
                <a:effectLst/>
              </a:rPr>
              <a:t>會設法平衡學習新技巧與堅持已經學到的好技巧之間的關係。它不希望你的策略變化太快，這樣可以避免學到一些壞策略，這點像是教練想要確保你不會因為嘗試新動作而忘記了基本技巧。</a:t>
            </a:r>
          </a:p>
          <a:p>
            <a:pPr algn="l">
              <a:spcAft>
                <a:spcPts val="1125"/>
              </a:spcAft>
            </a:pPr>
            <a:endParaRPr lang="en-US" altLang="zh-TW" b="0" i="0">
              <a:solidFill>
                <a:srgbClr val="333333"/>
              </a:solidFill>
              <a:effectLst/>
              <a:latin typeface="Helvetica" panose="020B0604020202020204" pitchFamily="34" charset="0"/>
            </a:endParaRPr>
          </a:p>
          <a:p>
            <a:pPr algn="l">
              <a:spcAft>
                <a:spcPts val="1125"/>
              </a:spcAft>
            </a:pPr>
            <a:endParaRPr lang="en-US" altLang="zh-TW" b="0" i="0">
              <a:solidFill>
                <a:srgbClr val="333333"/>
              </a:solidFill>
              <a:effectLst/>
              <a:latin typeface="Helvetica" panose="020B0604020202020204" pitchFamily="34" charset="0"/>
            </a:endParaRPr>
          </a:p>
          <a:p>
            <a:pPr algn="l">
              <a:spcAft>
                <a:spcPts val="1125"/>
              </a:spcAft>
            </a:pPr>
            <a:endParaRPr lang="en-US" altLang="zh-TW" b="0" i="0">
              <a:solidFill>
                <a:srgbClr val="333333"/>
              </a:solidFill>
              <a:effectLst/>
              <a:latin typeface="Helvetica" panose="020B0604020202020204" pitchFamily="34" charset="0"/>
            </a:endParaRPr>
          </a:p>
          <a:p>
            <a:pPr algn="l">
              <a:spcAft>
                <a:spcPts val="1125"/>
              </a:spcAft>
            </a:pPr>
            <a:r>
              <a:rPr lang="zh-TW" altLang="en-US" b="0" i="0">
                <a:solidFill>
                  <a:srgbClr val="333333"/>
                </a:solidFill>
                <a:effectLst/>
                <a:latin typeface="Helvetica" panose="020B0604020202020204" pitchFamily="34" charset="0"/>
              </a:rPr>
              <a:t>在判定模型就緒之前，</a:t>
            </a:r>
            <a:r>
              <a:rPr lang="en-US" altLang="zh-TW" b="0" i="0">
                <a:solidFill>
                  <a:srgbClr val="333333"/>
                </a:solidFill>
                <a:effectLst/>
                <a:latin typeface="Helvetica" panose="020B0604020202020204" pitchFamily="34" charset="0"/>
              </a:rPr>
              <a:t>RLHF </a:t>
            </a:r>
            <a:r>
              <a:rPr lang="zh-TW" altLang="en-US" b="0" i="0">
                <a:solidFill>
                  <a:srgbClr val="333333"/>
                </a:solidFill>
                <a:effectLst/>
                <a:latin typeface="Helvetica" panose="020B0604020202020204" pitchFamily="34" charset="0"/>
              </a:rPr>
              <a:t>以四個階段執行。我們在此以語言模型（內部公司知識庫聊天機器人）為例，該模型使用 </a:t>
            </a:r>
            <a:r>
              <a:rPr lang="en-US" altLang="zh-TW" b="0" i="0">
                <a:solidFill>
                  <a:srgbClr val="333333"/>
                </a:solidFill>
                <a:effectLst/>
                <a:latin typeface="Helvetica" panose="020B0604020202020204" pitchFamily="34" charset="0"/>
              </a:rPr>
              <a:t>RLHF </a:t>
            </a:r>
            <a:r>
              <a:rPr lang="zh-TW" altLang="en-US" b="0" i="0">
                <a:solidFill>
                  <a:srgbClr val="333333"/>
                </a:solidFill>
                <a:effectLst/>
                <a:latin typeface="Helvetica" panose="020B0604020202020204" pitchFamily="34" charset="0"/>
              </a:rPr>
              <a:t>進行改善。</a:t>
            </a:r>
          </a:p>
          <a:p>
            <a:pPr algn="l">
              <a:spcBef>
                <a:spcPts val="1125"/>
              </a:spcBef>
              <a:spcAft>
                <a:spcPts val="1125"/>
              </a:spcAft>
            </a:pPr>
            <a:r>
              <a:rPr lang="zh-TW" altLang="en-US" b="0" i="0">
                <a:solidFill>
                  <a:srgbClr val="333333"/>
                </a:solidFill>
                <a:effectLst/>
                <a:latin typeface="Helvetica" panose="020B0604020202020204" pitchFamily="34" charset="0"/>
              </a:rPr>
              <a:t>我們只大致描述學習過程。訓練模型並透過 </a:t>
            </a:r>
            <a:r>
              <a:rPr lang="en-US" altLang="zh-TW" b="0" i="0">
                <a:solidFill>
                  <a:srgbClr val="333333"/>
                </a:solidFill>
                <a:effectLst/>
                <a:latin typeface="Helvetica" panose="020B0604020202020204" pitchFamily="34" charset="0"/>
              </a:rPr>
              <a:t>RLHF </a:t>
            </a:r>
            <a:r>
              <a:rPr lang="zh-TW" altLang="en-US" b="0" i="0">
                <a:solidFill>
                  <a:srgbClr val="333333"/>
                </a:solidFill>
                <a:effectLst/>
                <a:latin typeface="Helvetica" panose="020B0604020202020204" pitchFamily="34" charset="0"/>
              </a:rPr>
              <a:t>改善原理，牽涉十分複雜的數理計算。然而，</a:t>
            </a:r>
            <a:r>
              <a:rPr lang="en-US" altLang="zh-TW" b="0" i="0">
                <a:solidFill>
                  <a:srgbClr val="333333"/>
                </a:solidFill>
                <a:effectLst/>
                <a:latin typeface="Helvetica" panose="020B0604020202020204" pitchFamily="34" charset="0"/>
              </a:rPr>
              <a:t>RLHF </a:t>
            </a:r>
            <a:r>
              <a:rPr lang="zh-TW" altLang="en-US" b="0" i="0">
                <a:solidFill>
                  <a:srgbClr val="333333"/>
                </a:solidFill>
                <a:effectLst/>
                <a:latin typeface="Helvetica" panose="020B0604020202020204" pitchFamily="34" charset="0"/>
              </a:rPr>
              <a:t>已完善定義複雜的算式，且通常已預先內建演算法，您只須輸入獨有的內容。</a:t>
            </a:r>
          </a:p>
          <a:p>
            <a:pPr algn="l"/>
            <a:r>
              <a:rPr lang="zh-TW" altLang="en-US" b="1" i="0">
                <a:solidFill>
                  <a:srgbClr val="333333"/>
                </a:solidFill>
                <a:effectLst/>
                <a:latin typeface="Helvetica" panose="020B0604020202020204" pitchFamily="34" charset="0"/>
              </a:rPr>
              <a:t>資料收集</a:t>
            </a:r>
          </a:p>
          <a:p>
            <a:pPr algn="l">
              <a:spcBef>
                <a:spcPts val="1125"/>
              </a:spcBef>
              <a:spcAft>
                <a:spcPts val="1125"/>
              </a:spcAft>
            </a:pPr>
            <a:r>
              <a:rPr lang="zh-TW" altLang="en-US" b="0" i="0">
                <a:solidFill>
                  <a:srgbClr val="333333"/>
                </a:solidFill>
                <a:effectLst/>
                <a:latin typeface="Helvetica" panose="020B0604020202020204" pitchFamily="34" charset="0"/>
              </a:rPr>
              <a:t>在使用語言模型執行 </a:t>
            </a:r>
            <a:r>
              <a:rPr lang="en-US" altLang="zh-TW" b="0" i="0">
                <a:solidFill>
                  <a:srgbClr val="333333"/>
                </a:solidFill>
                <a:effectLst/>
                <a:latin typeface="Helvetica" panose="020B0604020202020204" pitchFamily="34" charset="0"/>
              </a:rPr>
              <a:t>ML </a:t>
            </a:r>
            <a:r>
              <a:rPr lang="zh-TW" altLang="en-US" b="0" i="0">
                <a:solidFill>
                  <a:srgbClr val="333333"/>
                </a:solidFill>
                <a:effectLst/>
                <a:latin typeface="Helvetica" panose="020B0604020202020204" pitchFamily="34" charset="0"/>
              </a:rPr>
              <a:t>任務之前，會先針對訓練資料建立一組人工產出的提示和回應。這組資料稍後會用於模型的訓練過程。</a:t>
            </a:r>
          </a:p>
          <a:p>
            <a:pPr algn="l">
              <a:spcBef>
                <a:spcPts val="1125"/>
              </a:spcBef>
              <a:spcAft>
                <a:spcPts val="1125"/>
              </a:spcAft>
            </a:pPr>
            <a:r>
              <a:rPr lang="zh-TW" altLang="en-US" b="0" i="0">
                <a:solidFill>
                  <a:srgbClr val="333333"/>
                </a:solidFill>
                <a:effectLst/>
                <a:latin typeface="Helvetica" panose="020B0604020202020204" pitchFamily="34" charset="0"/>
              </a:rPr>
              <a:t>例如，提示可能是：</a:t>
            </a:r>
          </a:p>
          <a:p>
            <a:pPr algn="l">
              <a:spcAft>
                <a:spcPts val="750"/>
              </a:spcAft>
              <a:buFont typeface="Arial" panose="020B0604020202020204" pitchFamily="34" charset="0"/>
              <a:buChar char="•"/>
            </a:pPr>
            <a:r>
              <a:rPr lang="zh-TW" altLang="en-US" b="0" i="0">
                <a:solidFill>
                  <a:srgbClr val="333333"/>
                </a:solidFill>
                <a:effectLst/>
                <a:latin typeface="Helvetica" panose="020B0604020202020204" pitchFamily="34" charset="0"/>
              </a:rPr>
              <a:t>「</a:t>
            </a:r>
            <a:r>
              <a:rPr lang="zh-TW" altLang="en-US" b="0" i="1">
                <a:solidFill>
                  <a:srgbClr val="333333"/>
                </a:solidFill>
                <a:effectLst/>
                <a:latin typeface="Helvetica" panose="020B0604020202020204" pitchFamily="34" charset="0"/>
              </a:rPr>
              <a:t>人力資源部門在波士頓的哪裡？」</a:t>
            </a:r>
            <a:endParaRPr lang="zh-TW" altLang="en-US" b="0" i="0">
              <a:solidFill>
                <a:srgbClr val="333333"/>
              </a:solidFill>
              <a:effectLst/>
              <a:latin typeface="Helvetica" panose="020B0604020202020204" pitchFamily="34" charset="0"/>
            </a:endParaRPr>
          </a:p>
          <a:p>
            <a:pPr algn="l">
              <a:spcAft>
                <a:spcPts val="750"/>
              </a:spcAft>
              <a:buFont typeface="Arial" panose="020B0604020202020204" pitchFamily="34" charset="0"/>
              <a:buChar char="•"/>
            </a:pPr>
            <a:r>
              <a:rPr lang="zh-TW" altLang="en-US" b="0" i="0">
                <a:solidFill>
                  <a:srgbClr val="333333"/>
                </a:solidFill>
                <a:effectLst/>
                <a:latin typeface="Helvetica" panose="020B0604020202020204" pitchFamily="34" charset="0"/>
              </a:rPr>
              <a:t>「</a:t>
            </a:r>
            <a:r>
              <a:rPr lang="zh-TW" altLang="en-US" b="0" i="1">
                <a:solidFill>
                  <a:srgbClr val="333333"/>
                </a:solidFill>
                <a:effectLst/>
                <a:latin typeface="Helvetica" panose="020B0604020202020204" pitchFamily="34" charset="0"/>
              </a:rPr>
              <a:t>社群媒體貼文的核准流程為何？</a:t>
            </a:r>
            <a:r>
              <a:rPr lang="zh-TW" altLang="en-US" b="0" i="0">
                <a:solidFill>
                  <a:srgbClr val="333333"/>
                </a:solidFill>
                <a:effectLst/>
                <a:latin typeface="Helvetica" panose="020B0604020202020204" pitchFamily="34" charset="0"/>
              </a:rPr>
              <a:t>」</a:t>
            </a:r>
          </a:p>
          <a:p>
            <a:pPr algn="l">
              <a:buFont typeface="Arial" panose="020B0604020202020204" pitchFamily="34" charset="0"/>
              <a:buChar char="•"/>
            </a:pPr>
            <a:r>
              <a:rPr lang="zh-TW" altLang="en-US" b="0" i="0">
                <a:solidFill>
                  <a:srgbClr val="333333"/>
                </a:solidFill>
                <a:effectLst/>
                <a:latin typeface="Helvetica" panose="020B0604020202020204" pitchFamily="34" charset="0"/>
              </a:rPr>
              <a:t>「</a:t>
            </a:r>
            <a:r>
              <a:rPr lang="zh-TW" altLang="en-US" b="0" i="1">
                <a:solidFill>
                  <a:srgbClr val="333333"/>
                </a:solidFill>
                <a:effectLst/>
                <a:latin typeface="Helvetica" panose="020B0604020202020204" pitchFamily="34" charset="0"/>
              </a:rPr>
              <a:t>與之前的季度報告相比，第一季報告顯示出哪些業績資訊？</a:t>
            </a:r>
            <a:r>
              <a:rPr lang="zh-TW" altLang="en-US" b="0" i="0">
                <a:solidFill>
                  <a:srgbClr val="333333"/>
                </a:solidFill>
                <a:effectLst/>
                <a:latin typeface="Helvetica" panose="020B0604020202020204" pitchFamily="34" charset="0"/>
              </a:rPr>
              <a:t>」 </a:t>
            </a:r>
          </a:p>
          <a:p>
            <a:pPr algn="l">
              <a:spcBef>
                <a:spcPts val="1125"/>
              </a:spcBef>
              <a:spcAft>
                <a:spcPts val="1125"/>
              </a:spcAft>
            </a:pPr>
            <a:r>
              <a:rPr lang="zh-TW" altLang="en-US" b="0" i="0">
                <a:solidFill>
                  <a:srgbClr val="333333"/>
                </a:solidFill>
                <a:effectLst/>
                <a:latin typeface="Helvetica" panose="020B0604020202020204" pitchFamily="34" charset="0"/>
              </a:rPr>
              <a:t>接著，公司的資深員工針對這些問題提供自然的正確答案。</a:t>
            </a:r>
          </a:p>
          <a:p>
            <a:pPr algn="l"/>
            <a:r>
              <a:rPr lang="zh-TW" altLang="en-US" b="1" i="0">
                <a:solidFill>
                  <a:srgbClr val="333333"/>
                </a:solidFill>
                <a:effectLst/>
                <a:latin typeface="Helvetica" panose="020B0604020202020204" pitchFamily="34" charset="0"/>
              </a:rPr>
              <a:t>監督語言模型的微調</a:t>
            </a:r>
          </a:p>
          <a:p>
            <a:pPr algn="l">
              <a:spcBef>
                <a:spcPts val="1125"/>
              </a:spcBef>
              <a:spcAft>
                <a:spcPts val="1125"/>
              </a:spcAft>
            </a:pPr>
            <a:r>
              <a:rPr lang="zh-TW" altLang="en-US" b="0" i="0">
                <a:solidFill>
                  <a:srgbClr val="333333"/>
                </a:solidFill>
                <a:effectLst/>
                <a:latin typeface="Helvetica" panose="020B0604020202020204" pitchFamily="34" charset="0"/>
              </a:rPr>
              <a:t>您可使用預先訓練的商業模型作為 </a:t>
            </a:r>
            <a:r>
              <a:rPr lang="en-US" altLang="zh-TW" b="0" i="0">
                <a:solidFill>
                  <a:srgbClr val="333333"/>
                </a:solidFill>
                <a:effectLst/>
                <a:latin typeface="Helvetica" panose="020B0604020202020204" pitchFamily="34" charset="0"/>
              </a:rPr>
              <a:t>RLHF </a:t>
            </a:r>
            <a:r>
              <a:rPr lang="zh-TW" altLang="en-US" b="0" i="0">
                <a:solidFill>
                  <a:srgbClr val="333333"/>
                </a:solidFill>
                <a:effectLst/>
                <a:latin typeface="Helvetica" panose="020B0604020202020204" pitchFamily="34" charset="0"/>
              </a:rPr>
              <a:t>的基礎模型。您可運用檢索增強生成 </a:t>
            </a:r>
            <a:r>
              <a:rPr lang="en-US" altLang="zh-TW" b="0" i="0">
                <a:solidFill>
                  <a:srgbClr val="333333"/>
                </a:solidFill>
                <a:effectLst/>
                <a:latin typeface="Helvetica" panose="020B0604020202020204" pitchFamily="34" charset="0"/>
              </a:rPr>
              <a:t>(RAG) </a:t>
            </a:r>
            <a:r>
              <a:rPr lang="zh-TW" altLang="en-US" b="0" i="0">
                <a:solidFill>
                  <a:srgbClr val="333333"/>
                </a:solidFill>
                <a:effectLst/>
                <a:latin typeface="Helvetica" panose="020B0604020202020204" pitchFamily="34" charset="0"/>
              </a:rPr>
              <a:t>等技術，根據公司內部知識庫微調模型。模型微調後，您可以將其回應預先定義之提示的結果，與上一步驟收集的人工答案進行比較。兩者之間的相似程度可透過數理計算。 </a:t>
            </a:r>
          </a:p>
          <a:p>
            <a:pPr algn="l">
              <a:spcBef>
                <a:spcPts val="1125"/>
              </a:spcBef>
              <a:spcAft>
                <a:spcPts val="1125"/>
              </a:spcAft>
            </a:pPr>
            <a:r>
              <a:rPr lang="zh-TW" altLang="en-US" b="0" i="0">
                <a:solidFill>
                  <a:srgbClr val="333333"/>
                </a:solidFill>
                <a:effectLst/>
                <a:latin typeface="Helvetica" panose="020B0604020202020204" pitchFamily="34" charset="0"/>
              </a:rPr>
              <a:t>例如，機器產生的回應可取得介於 </a:t>
            </a:r>
            <a:r>
              <a:rPr lang="en-US" altLang="zh-TW" b="0" i="0">
                <a:solidFill>
                  <a:srgbClr val="333333"/>
                </a:solidFill>
                <a:effectLst/>
                <a:latin typeface="Helvetica" panose="020B0604020202020204" pitchFamily="34" charset="0"/>
              </a:rPr>
              <a:t>0 </a:t>
            </a:r>
            <a:r>
              <a:rPr lang="zh-TW" altLang="en-US" b="0" i="0">
                <a:solidFill>
                  <a:srgbClr val="333333"/>
                </a:solidFill>
                <a:effectLst/>
                <a:latin typeface="Helvetica" panose="020B0604020202020204" pitchFamily="34" charset="0"/>
              </a:rPr>
              <a:t>到 </a:t>
            </a:r>
            <a:r>
              <a:rPr lang="en-US" altLang="zh-TW" b="0" i="0">
                <a:solidFill>
                  <a:srgbClr val="333333"/>
                </a:solidFill>
                <a:effectLst/>
                <a:latin typeface="Helvetica" panose="020B0604020202020204" pitchFamily="34" charset="0"/>
              </a:rPr>
              <a:t>1 </a:t>
            </a:r>
            <a:r>
              <a:rPr lang="zh-TW" altLang="en-US" b="0" i="0">
                <a:solidFill>
                  <a:srgbClr val="333333"/>
                </a:solidFill>
                <a:effectLst/>
                <a:latin typeface="Helvetica" panose="020B0604020202020204" pitchFamily="34" charset="0"/>
              </a:rPr>
              <a:t>之間的分數，</a:t>
            </a:r>
            <a:r>
              <a:rPr lang="en-US" altLang="zh-TW" b="0" i="0">
                <a:solidFill>
                  <a:srgbClr val="333333"/>
                </a:solidFill>
                <a:effectLst/>
                <a:latin typeface="Helvetica" panose="020B0604020202020204" pitchFamily="34" charset="0"/>
              </a:rPr>
              <a:t>1 </a:t>
            </a:r>
            <a:r>
              <a:rPr lang="zh-TW" altLang="en-US" b="0" i="0">
                <a:solidFill>
                  <a:srgbClr val="333333"/>
                </a:solidFill>
                <a:effectLst/>
                <a:latin typeface="Helvetica" panose="020B0604020202020204" pitchFamily="34" charset="0"/>
              </a:rPr>
              <a:t>代表最準確，</a:t>
            </a:r>
            <a:r>
              <a:rPr lang="en-US" altLang="zh-TW" b="0" i="0">
                <a:solidFill>
                  <a:srgbClr val="333333"/>
                </a:solidFill>
                <a:effectLst/>
                <a:latin typeface="Helvetica" panose="020B0604020202020204" pitchFamily="34" charset="0"/>
              </a:rPr>
              <a:t>0 </a:t>
            </a:r>
            <a:r>
              <a:rPr lang="zh-TW" altLang="en-US" b="0" i="0">
                <a:solidFill>
                  <a:srgbClr val="333333"/>
                </a:solidFill>
                <a:effectLst/>
                <a:latin typeface="Helvetica" panose="020B0604020202020204" pitchFamily="34" charset="0"/>
              </a:rPr>
              <a:t>則表示最不準確。有了這些分數，如今該模型的設計方針之一，便是取得與人工答案接近的得分。這項方針構成該模型未來所有決策的基礎。</a:t>
            </a:r>
          </a:p>
          <a:p>
            <a:pPr algn="l">
              <a:spcBef>
                <a:spcPts val="1125"/>
              </a:spcBef>
              <a:spcAft>
                <a:spcPts val="1125"/>
              </a:spcAft>
            </a:pPr>
            <a:r>
              <a:rPr lang="zh-TW" altLang="en-US" b="0" i="0" u="sng">
                <a:solidFill>
                  <a:srgbClr val="0972D3"/>
                </a:solidFill>
                <a:effectLst/>
                <a:latin typeface="Helvetica" panose="020B0604020202020204" pitchFamily="34" charset="0"/>
                <a:hlinkClick r:id="rId3"/>
              </a:rPr>
              <a:t>閱讀有關 </a:t>
            </a:r>
            <a:r>
              <a:rPr lang="en-US" altLang="zh-TW" b="0" i="0" u="sng">
                <a:solidFill>
                  <a:srgbClr val="0972D3"/>
                </a:solidFill>
                <a:effectLst/>
                <a:latin typeface="Helvetica" panose="020B0604020202020204" pitchFamily="34" charset="0"/>
                <a:hlinkClick r:id="rId3"/>
              </a:rPr>
              <a:t>RAG </a:t>
            </a:r>
            <a:r>
              <a:rPr lang="zh-TW" altLang="en-US" b="0" i="0" u="sng">
                <a:solidFill>
                  <a:srgbClr val="0972D3"/>
                </a:solidFill>
                <a:effectLst/>
                <a:latin typeface="Helvetica" panose="020B0604020202020204" pitchFamily="34" charset="0"/>
                <a:hlinkClick r:id="rId3"/>
              </a:rPr>
              <a:t>的內容</a:t>
            </a:r>
            <a:endParaRPr lang="zh-TW" altLang="en-US" b="0" i="0">
              <a:solidFill>
                <a:srgbClr val="333333"/>
              </a:solidFill>
              <a:effectLst/>
              <a:latin typeface="Helvetica" panose="020B0604020202020204" pitchFamily="34" charset="0"/>
            </a:endParaRPr>
          </a:p>
          <a:p>
            <a:pPr algn="l"/>
            <a:r>
              <a:rPr lang="zh-TW" altLang="en-US" b="1" i="0">
                <a:solidFill>
                  <a:srgbClr val="333333"/>
                </a:solidFill>
                <a:effectLst/>
                <a:latin typeface="Helvetica" panose="020B0604020202020204" pitchFamily="34" charset="0"/>
              </a:rPr>
              <a:t>建立單獨的獎勵模型</a:t>
            </a:r>
          </a:p>
          <a:p>
            <a:pPr algn="l">
              <a:spcBef>
                <a:spcPts val="1125"/>
              </a:spcBef>
              <a:spcAft>
                <a:spcPts val="1125"/>
              </a:spcAft>
            </a:pPr>
            <a:r>
              <a:rPr lang="en-US" altLang="zh-TW" b="0" i="0">
                <a:solidFill>
                  <a:srgbClr val="333333"/>
                </a:solidFill>
                <a:effectLst/>
                <a:latin typeface="Helvetica" panose="020B0604020202020204" pitchFamily="34" charset="0"/>
              </a:rPr>
              <a:t>RLHF </a:t>
            </a:r>
            <a:r>
              <a:rPr lang="zh-TW" altLang="en-US" b="0" i="0">
                <a:solidFill>
                  <a:srgbClr val="333333"/>
                </a:solidFill>
                <a:effectLst/>
                <a:latin typeface="Helvetica" panose="020B0604020202020204" pitchFamily="34" charset="0"/>
              </a:rPr>
              <a:t>的核心在於，根據人類意見回饋訓練單獨的 </a:t>
            </a:r>
            <a:r>
              <a:rPr lang="en-US" altLang="zh-TW" b="0" i="0">
                <a:solidFill>
                  <a:srgbClr val="333333"/>
                </a:solidFill>
                <a:effectLst/>
                <a:latin typeface="Helvetica" panose="020B0604020202020204" pitchFamily="34" charset="0"/>
              </a:rPr>
              <a:t>AI</a:t>
            </a:r>
            <a:r>
              <a:rPr lang="zh-TW" altLang="en-US" b="0" i="1">
                <a:solidFill>
                  <a:srgbClr val="333333"/>
                </a:solidFill>
                <a:effectLst/>
                <a:latin typeface="Helvetica" panose="020B0604020202020204" pitchFamily="34" charset="0"/>
              </a:rPr>
              <a:t> 獎勵模型</a:t>
            </a:r>
            <a:r>
              <a:rPr lang="zh-TW" altLang="en-US" b="0" i="0">
                <a:solidFill>
                  <a:srgbClr val="333333"/>
                </a:solidFill>
                <a:effectLst/>
                <a:latin typeface="Helvetica" panose="020B0604020202020204" pitchFamily="34" charset="0"/>
              </a:rPr>
              <a:t>，再將此模型作為獎勵函數，透過 </a:t>
            </a:r>
            <a:r>
              <a:rPr lang="en-US" altLang="zh-TW" b="0" i="0">
                <a:solidFill>
                  <a:srgbClr val="333333"/>
                </a:solidFill>
                <a:effectLst/>
                <a:latin typeface="Helvetica" panose="020B0604020202020204" pitchFamily="34" charset="0"/>
              </a:rPr>
              <a:t>RL </a:t>
            </a:r>
            <a:r>
              <a:rPr lang="zh-TW" altLang="en-US" b="0" i="0">
                <a:solidFill>
                  <a:srgbClr val="333333"/>
                </a:solidFill>
                <a:effectLst/>
                <a:latin typeface="Helvetica" panose="020B0604020202020204" pitchFamily="34" charset="0"/>
              </a:rPr>
              <a:t>進行最佳化。由於模型回應同一提示時會出現多組答案，人類可根據每一答案的品質表達喜好。您可運用這些回應評分偏好建立獎勵模型，該模型會自動估計人類針對任何特定回應的給分高低。 </a:t>
            </a:r>
          </a:p>
          <a:p>
            <a:pPr algn="l"/>
            <a:r>
              <a:rPr lang="zh-TW" altLang="en-US" b="1" i="0">
                <a:solidFill>
                  <a:srgbClr val="333333"/>
                </a:solidFill>
                <a:effectLst/>
                <a:latin typeface="Helvetica" panose="020B0604020202020204" pitchFamily="34" charset="0"/>
              </a:rPr>
              <a:t>透過以獎勵為基礎的模型，將語言模型最佳化</a:t>
            </a:r>
          </a:p>
          <a:p>
            <a:pPr algn="l">
              <a:spcBef>
                <a:spcPts val="1125"/>
              </a:spcBef>
              <a:spcAft>
                <a:spcPts val="1125"/>
              </a:spcAft>
            </a:pPr>
            <a:r>
              <a:rPr lang="zh-TW" altLang="en-US" b="0" i="0">
                <a:solidFill>
                  <a:srgbClr val="333333"/>
                </a:solidFill>
                <a:effectLst/>
                <a:latin typeface="Helvetica" panose="020B0604020202020204" pitchFamily="34" charset="0"/>
              </a:rPr>
              <a:t>接著，語言模型即可使用獎勵模型，在回應提示前自動調整其策略。語言模型會運用獎勵模型，在內部評估一系列回應，然後選擇最可能得到最大獎勵的答案。這表示模型能以最佳化的方式滿足人類偏好。</a:t>
            </a:r>
          </a:p>
          <a:p>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38</a:t>
            </a:fld>
            <a:endParaRPr lang="zh-TW" altLang="en-US"/>
          </a:p>
        </p:txBody>
      </p:sp>
    </p:spTree>
    <p:extLst>
      <p:ext uri="{BB962C8B-B14F-4D97-AF65-F5344CB8AC3E}">
        <p14:creationId xmlns:p14="http://schemas.microsoft.com/office/powerpoint/2010/main" val="815550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a:solidFill>
                  <a:srgbClr val="202122"/>
                </a:solidFill>
                <a:effectLst/>
                <a:latin typeface="Arial" panose="020B0604020202020204" pitchFamily="34" charset="0"/>
              </a:rPr>
              <a:t>最有名的一套機器人法則是</a:t>
            </a:r>
            <a:r>
              <a:rPr lang="zh-TW" altLang="en-US" b="0" i="0" u="none" strike="noStrike">
                <a:solidFill>
                  <a:srgbClr val="202122"/>
                </a:solidFill>
                <a:effectLst/>
                <a:latin typeface="Arial" panose="020B0604020202020204" pitchFamily="34" charset="0"/>
                <a:hlinkClick r:id="rId3" tooltip="阿西莫夫"/>
              </a:rPr>
              <a:t>阿西莫夫</a:t>
            </a:r>
            <a:r>
              <a:rPr lang="zh-TW" altLang="en-US" b="0" i="0">
                <a:solidFill>
                  <a:srgbClr val="202122"/>
                </a:solidFill>
                <a:effectLst/>
                <a:latin typeface="Arial" panose="020B0604020202020204" pitchFamily="34" charset="0"/>
              </a:rPr>
              <a:t>所提出的的「機器人三定律」。來自於他在</a:t>
            </a:r>
            <a:r>
              <a:rPr lang="en-US" altLang="zh-TW" b="0" i="0">
                <a:solidFill>
                  <a:srgbClr val="202122"/>
                </a:solidFill>
                <a:effectLst/>
                <a:latin typeface="Arial" panose="020B0604020202020204" pitchFamily="34" charset="0"/>
              </a:rPr>
              <a:t>1942</a:t>
            </a:r>
            <a:r>
              <a:rPr lang="zh-TW" altLang="en-US" b="0" i="0">
                <a:solidFill>
                  <a:srgbClr val="202122"/>
                </a:solidFill>
                <a:effectLst/>
                <a:latin typeface="Arial" panose="020B0604020202020204" pitchFamily="34" charset="0"/>
              </a:rPr>
              <a:t>年的短篇小說推出的小說「</a:t>
            </a:r>
            <a:r>
              <a:rPr lang="en-US" altLang="zh-TW" b="0" i="0">
                <a:solidFill>
                  <a:srgbClr val="202122"/>
                </a:solidFill>
                <a:effectLst/>
                <a:latin typeface="Arial" panose="020B0604020202020204" pitchFamily="34" charset="0"/>
              </a:rPr>
              <a:t>《</a:t>
            </a:r>
            <a:r>
              <a:rPr lang="zh-TW" altLang="en-US" b="0" i="0">
                <a:solidFill>
                  <a:srgbClr val="202122"/>
                </a:solidFill>
                <a:effectLst/>
                <a:latin typeface="Arial" panose="020B0604020202020204" pitchFamily="34" charset="0"/>
              </a:rPr>
              <a:t>我，機器人</a:t>
            </a:r>
            <a:r>
              <a:rPr lang="en-US" altLang="zh-TW" b="0" i="0">
                <a:solidFill>
                  <a:srgbClr val="202122"/>
                </a:solidFill>
                <a:effectLst/>
                <a:latin typeface="Arial" panose="020B0604020202020204" pitchFamily="34" charset="0"/>
              </a:rPr>
              <a:t>》</a:t>
            </a:r>
            <a:r>
              <a:rPr lang="zh-TW" altLang="en-US" b="0" i="0">
                <a:solidFill>
                  <a:srgbClr val="202122"/>
                </a:solidFill>
                <a:effectLst/>
                <a:latin typeface="Arial" panose="020B0604020202020204" pitchFamily="34" charset="0"/>
              </a:rPr>
              <a:t>」中。</a:t>
            </a:r>
          </a:p>
          <a:p>
            <a:pPr algn="l"/>
            <a:br>
              <a:rPr lang="zh-TW" altLang="en-US" b="0" i="0">
                <a:solidFill>
                  <a:srgbClr val="202122"/>
                </a:solidFill>
                <a:effectLst/>
                <a:latin typeface="Arial" panose="020B0604020202020204" pitchFamily="34" charset="0"/>
              </a:rPr>
            </a:br>
            <a:r>
              <a:rPr lang="zh-TW" altLang="en-US" b="0" i="0">
                <a:solidFill>
                  <a:srgbClr val="202122"/>
                </a:solidFill>
                <a:effectLst/>
                <a:latin typeface="Arial" panose="020B0604020202020204" pitchFamily="34" charset="0"/>
              </a:rPr>
              <a:t>機器人三定律如下：</a:t>
            </a:r>
          </a:p>
          <a:p>
            <a:pPr algn="l">
              <a:buFont typeface="+mj-lt"/>
              <a:buAutoNum type="arabicPeriod"/>
            </a:pPr>
            <a:r>
              <a:rPr lang="zh-TW" altLang="en-US" b="0" i="0">
                <a:solidFill>
                  <a:srgbClr val="202122"/>
                </a:solidFill>
                <a:effectLst/>
                <a:latin typeface="Arial" panose="020B0604020202020204" pitchFamily="34" charset="0"/>
              </a:rPr>
              <a:t>第一法則：機器人不得傷害人類，或坐視人類受到傷害；</a:t>
            </a:r>
          </a:p>
          <a:p>
            <a:pPr algn="l">
              <a:buFont typeface="+mj-lt"/>
              <a:buAutoNum type="arabicPeriod"/>
            </a:pPr>
            <a:r>
              <a:rPr lang="zh-TW" altLang="en-US" b="0" i="0">
                <a:solidFill>
                  <a:srgbClr val="202122"/>
                </a:solidFill>
                <a:effectLst/>
                <a:latin typeface="Arial" panose="020B0604020202020204" pitchFamily="34" charset="0"/>
              </a:rPr>
              <a:t>第二法則：除非違背第一法則，機器人必須服從人類的命令；</a:t>
            </a:r>
          </a:p>
          <a:p>
            <a:pPr algn="l">
              <a:buFont typeface="+mj-lt"/>
              <a:buAutoNum type="arabicPeriod"/>
            </a:pPr>
            <a:r>
              <a:rPr lang="zh-TW" altLang="en-US" b="0" i="0">
                <a:solidFill>
                  <a:srgbClr val="202122"/>
                </a:solidFill>
                <a:effectLst/>
                <a:latin typeface="Arial" panose="020B0604020202020204" pitchFamily="34" charset="0"/>
              </a:rPr>
              <a:t>第三法則：在不違背第一及第二法則下，機器人必須保護自己。</a:t>
            </a:r>
          </a:p>
          <a:p>
            <a:pPr algn="l"/>
            <a:br>
              <a:rPr lang="zh-TW" altLang="en-US" b="0" i="0">
                <a:solidFill>
                  <a:srgbClr val="202122"/>
                </a:solidFill>
                <a:effectLst/>
                <a:latin typeface="Arial" panose="020B0604020202020204" pitchFamily="34" charset="0"/>
              </a:rPr>
            </a:br>
            <a:r>
              <a:rPr lang="zh-TW" altLang="en-US" b="0" i="0">
                <a:solidFill>
                  <a:srgbClr val="202122"/>
                </a:solidFill>
                <a:effectLst/>
                <a:latin typeface="Arial" panose="020B0604020202020204" pitchFamily="34" charset="0"/>
              </a:rPr>
              <a:t>在阿西莫夫之後所出版的書中，他又增加了一條：</a:t>
            </a:r>
          </a:p>
          <a:p>
            <a:pPr algn="l">
              <a:buFont typeface="Arial" panose="020B0604020202020204" pitchFamily="34" charset="0"/>
              <a:buChar char="•"/>
            </a:pPr>
            <a:r>
              <a:rPr lang="zh-TW" altLang="en-US" b="0" i="0">
                <a:solidFill>
                  <a:srgbClr val="202122"/>
                </a:solidFill>
                <a:effectLst/>
                <a:latin typeface="Arial" panose="020B0604020202020204" pitchFamily="34" charset="0"/>
              </a:rPr>
              <a:t>機器人不得傷害人類群體，或坐視人類群體受到傷害；</a:t>
            </a:r>
          </a:p>
          <a:p>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42</a:t>
            </a:fld>
            <a:endParaRPr lang="zh-TW" altLang="en-US"/>
          </a:p>
        </p:txBody>
      </p:sp>
    </p:spTree>
    <p:extLst>
      <p:ext uri="{BB962C8B-B14F-4D97-AF65-F5344CB8AC3E}">
        <p14:creationId xmlns:p14="http://schemas.microsoft.com/office/powerpoint/2010/main" val="36271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br>
              <a:rPr lang="zh-TW" altLang="en-US"/>
            </a:br>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44</a:t>
            </a:fld>
            <a:endParaRPr lang="zh-TW" altLang="en-US"/>
          </a:p>
        </p:txBody>
      </p:sp>
    </p:spTree>
    <p:extLst>
      <p:ext uri="{BB962C8B-B14F-4D97-AF65-F5344CB8AC3E}">
        <p14:creationId xmlns:p14="http://schemas.microsoft.com/office/powerpoint/2010/main" val="39457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5772069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69550637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114519390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929946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2082481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0617767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00070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48664545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424375530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0475552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7661622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503595698"/>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bwMode="auto">
          <a:xfrm>
            <a:off x="181546" y="198952"/>
            <a:ext cx="8854950"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81546" y="1052736"/>
            <a:ext cx="8854950" cy="540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0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0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0" y="6665838"/>
            <a:ext cx="42832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600" dirty="0">
                <a:ea typeface="標楷體" panose="03000509000000000000" pitchFamily="65" charset="-120"/>
              </a:rPr>
              <a:t>第</a:t>
            </a:r>
            <a:fld id="{DCA2A753-5712-402C-96FE-2A2EA79BA387}" type="slidenum">
              <a:rPr lang="zh-TW" altLang="en-US" sz="600">
                <a:ea typeface="標楷體" panose="03000509000000000000" pitchFamily="65" charset="-120"/>
              </a:rPr>
              <a:pPr algn="ctr"/>
              <a:t>‹#›</a:t>
            </a:fld>
            <a:r>
              <a:rPr lang="zh-TW" altLang="en-US" sz="600" dirty="0">
                <a:ea typeface="標楷體" panose="03000509000000000000" pitchFamily="65" charset="-120"/>
              </a:rPr>
              <a:t>頁</a:t>
            </a:r>
            <a:endParaRPr lang="zh-TW" altLang="en-US" sz="900" dirty="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extLst>
      <p:ext uri="{BB962C8B-B14F-4D97-AF65-F5344CB8AC3E}">
        <p14:creationId xmlns:p14="http://schemas.microsoft.com/office/powerpoint/2010/main" val="6067803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0"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zhida.zhihu.com/search?content_id=252093235&amp;content_type=Article&amp;match_order=1&amp;q=BPE&amp;zd_token=eyJhbGciOiJIUzI1NiIsInR5cCI6IkpXVCJ9.eyJpc3MiOiJ6aGlkYV9zZXJ2ZXIiLCJleHAiOjE3NDM2ODM5ODcsInEiOiJCUEUiLCJ6aGlkYV9zb3VyY2UiOiJlbnRpdHkiLCJjb250ZW50X2lkIjoyNTIwOTMyMzUsImNvbnRlbnRfdHlwZSI6IkFydGljbGUiLCJtYXRjaF9vcmRlciI6MSwiemRfdG9rZW4iOm51bGx9.jKYAi5tw9tS06czO5HiCKoQd3_mkbNPjxMGe4PPmEF4&amp;zhida_source=entity" TargetMode="External"/><Relationship Id="rId2" Type="http://schemas.openxmlformats.org/officeDocument/2006/relationships/hyperlink" Target="https://zhida.zhihu.com/search?content_id=252093235&amp;content_type=Article&amp;match_order=1&amp;q=Tokenizer&amp;zd_token=eyJhbGciOiJIUzI1NiIsInR5cCI6IkpXVCJ9.eyJpc3MiOiJ6aGlkYV9zZXJ2ZXIiLCJleHAiOjE3NDM2ODM5ODcsInEiOiJUb2tlbml6ZXIiLCJ6aGlkYV9zb3VyY2UiOiJlbnRpdHkiLCJjb250ZW50X2lkIjoyNTIwOTMyMzUsImNvbnRlbnRfdHlwZSI6IkFydGljbGUiLCJtYXRjaF9vcmRlciI6MSwiemRfdG9rZW4iOm51bGx9.rH_92aJoYGAnU0Fn7_CDgkfzTVQbJUDS-kKvkvmMpDw&amp;zhida_source=entity" TargetMode="External"/><Relationship Id="rId1" Type="http://schemas.openxmlformats.org/officeDocument/2006/relationships/slideLayout" Target="../slideLayouts/slideLayout2.xml"/><Relationship Id="rId6" Type="http://schemas.openxmlformats.org/officeDocument/2006/relationships/hyperlink" Target="https://zhida.zhihu.com/search?content_id=252093235&amp;content_type=Article&amp;match_order=1&amp;q=Transformer&amp;zd_token=eyJhbGciOiJIUzI1NiIsInR5cCI6IkpXVCJ9.eyJpc3MiOiJ6aGlkYV9zZXJ2ZXIiLCJleHAiOjE3NDM2ODM5ODcsInEiOiJUcmFuc2Zvcm1lciIsInpoaWRhX3NvdXJjZSI6ImVudGl0eSIsImNvbnRlbnRfaWQiOjI1MjA5MzIzNSwiY29udGVudF90eXBlIjoiQXJ0aWNsZSIsIm1hdGNoX29yZGVyIjoxLCJ6ZF90b2tlbiI6bnVsbH0.LYUpAcs2vgIa-SRo2tMhL2nBhobjW0nvo4Nev8BwEK0&amp;zhida_source=entity" TargetMode="External"/><Relationship Id="rId5" Type="http://schemas.openxmlformats.org/officeDocument/2006/relationships/hyperlink" Target="https://zhida.zhihu.com/search?content_id=252093235&amp;content_type=Article&amp;match_order=1&amp;q=Unigram&amp;zd_token=eyJhbGciOiJIUzI1NiIsInR5cCI6IkpXVCJ9.eyJpc3MiOiJ6aGlkYV9zZXJ2ZXIiLCJleHAiOjE3NDM2ODM5ODcsInEiOiJVbmlncmFtIiwiemhpZGFfc291cmNlIjoiZW50aXR5IiwiY29udGVudF9pZCI6MjUyMDkzMjM1LCJjb250ZW50X3R5cGUiOiJBcnRpY2xlIiwibWF0Y2hfb3JkZXIiOjEsInpkX3Rva2VuIjpudWxsfQ.HF-s0IqXLj3C9TpAaDHAApEcN2SG8DBuWqUiP03V1bM&amp;zhida_source=entity" TargetMode="External"/><Relationship Id="rId4" Type="http://schemas.openxmlformats.org/officeDocument/2006/relationships/hyperlink" Target="https://zhida.zhihu.com/search?content_id=252093235&amp;content_type=Article&amp;match_order=1&amp;q=WordPiece&amp;zd_token=eyJhbGciOiJIUzI1NiIsInR5cCI6IkpXVCJ9.eyJpc3MiOiJ6aGlkYV9zZXJ2ZXIiLCJleHAiOjE3NDM2ODM5ODcsInEiOiJXb3JkUGllY2UiLCJ6aGlkYV9zb3VyY2UiOiJlbnRpdHkiLCJjb250ZW50X2lkIjoyNTIwOTMyMzUsImNvbnRlbnRfdHlwZSI6IkFydGljbGUiLCJtYXRjaF9vcmRlciI6MSwiemRfdG9rZW4iOm51bGx9.3txiTSCdv9bhKr2eqMgIQ-Q89zA7D__i15i0ZKC3MEg&amp;zhida_source=entit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arxiv.org/abs/2301.13688"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klu.ai/glossary/rlh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link.zhihu.com/?target=https%3A//github.com/huggingface/peft"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youtube.com/watch?v=eGQMzbhokg0" TargetMode="Externa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hyperlink" Target="https://klu.ai/glossary/rlh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hyperlink" Target="https://youtu.be/Ut8RtOSkuSk"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5.xml"/><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hyperlink" Target="https://zh.wikipedia.org/wiki/Python_(%E7%BC%96%E7%A8%8B%E8%AF%AD%E8%A8%80)" TargetMode="External"/><Relationship Id="rId2" Type="http://schemas.openxmlformats.org/officeDocument/2006/relationships/hyperlink" Target="https://zh.wikipedia.org/wiki/Ubuntu" TargetMode="External"/><Relationship Id="rId1" Type="http://schemas.openxmlformats.org/officeDocument/2006/relationships/slideLayout" Target="../slideLayouts/slideLayout25.xml"/><Relationship Id="rId5" Type="http://schemas.openxmlformats.org/officeDocument/2006/relationships/image" Target="../media/image49.png"/><Relationship Id="rId4" Type="http://schemas.openxmlformats.org/officeDocument/2006/relationships/hyperlink" Target="https://zh.wikipedia.org/w/index.php?title=AI_alignment&amp;action=edit&amp;redlink=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bbycroft.net/llm"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funfun.tools/zh-tw/%E6%AF%94%E8%BC%83/konverse-ai-vs-maxai-me" TargetMode="Externa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IWorQSdkvik" TargetMode="External"/><Relationship Id="rId2" Type="http://schemas.openxmlformats.org/officeDocument/2006/relationships/hyperlink" Target="https://youtu.be/NuTAwdY2i1o" TargetMode="Externa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rxiv.org/abs/2302.02676"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hyperlink" Target="https://youtu.be/afWBnxWQDKk" TargetMode="External"/><Relationship Id="rId2" Type="http://schemas.openxmlformats.org/officeDocument/2006/relationships/hyperlink" Target="https://blogs.nvidia.com/blog/ai-agents-customer-service/" TargetMode="Externa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hyperlink" Target="https://arxiv.org/abs/2212.10559"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arxiv.org/pdf/2005.14165.pdf"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266879" y="3225968"/>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557904" y="4271656"/>
            <a:ext cx="8424936" cy="2227569"/>
          </a:xfrm>
          <a:ln>
            <a:noFill/>
          </a:ln>
        </p:spPr>
        <p:txBody>
          <a:bodyPr/>
          <a:lstStyle/>
          <a:p>
            <a:r>
              <a:rPr lang="en-US" altLang="zh-TW" sz="4000">
                <a:solidFill>
                  <a:srgbClr val="0070C0"/>
                </a:solidFill>
                <a:effectLst>
                  <a:outerShdw blurRad="38100" dist="38100" dir="2700000" algn="tl">
                    <a:srgbClr val="000000">
                      <a:alpha val="43137"/>
                    </a:srgbClr>
                  </a:outerShdw>
                </a:effectLst>
              </a:rPr>
              <a:t>Chapter Deep learning </a:t>
            </a:r>
            <a:br>
              <a:rPr lang="en-US" altLang="zh-TW" sz="4000">
                <a:solidFill>
                  <a:srgbClr val="0070C0"/>
                </a:solidFill>
                <a:effectLst>
                  <a:outerShdw blurRad="38100" dist="38100" dir="2700000" algn="tl">
                    <a:srgbClr val="000000">
                      <a:alpha val="43137"/>
                    </a:srgbClr>
                  </a:outerShdw>
                </a:effectLst>
              </a:rPr>
            </a:br>
            <a:r>
              <a:rPr lang="en-US" altLang="zh-TW" sz="3600">
                <a:solidFill>
                  <a:srgbClr val="00B050"/>
                </a:solidFill>
                <a:effectLst>
                  <a:outerShdw blurRad="38100" dist="38100" dir="2700000" algn="tl">
                    <a:srgbClr val="000000">
                      <a:alpha val="43137"/>
                    </a:srgbClr>
                  </a:outerShdw>
                </a:effectLst>
              </a:rPr>
              <a:t>LLM</a:t>
            </a:r>
            <a:r>
              <a:rPr lang="zh-TW" altLang="en-US" sz="3600">
                <a:solidFill>
                  <a:srgbClr val="00B050"/>
                </a:solidFill>
                <a:effectLst>
                  <a:outerShdw blurRad="38100" dist="38100" dir="2700000" algn="tl">
                    <a:srgbClr val="000000">
                      <a:alpha val="43137"/>
                    </a:srgbClr>
                  </a:outerShdw>
                </a:effectLst>
              </a:rPr>
              <a:t>的實務</a:t>
            </a:r>
            <a:r>
              <a:rPr lang="en-US" altLang="zh-TW" sz="3600">
                <a:solidFill>
                  <a:srgbClr val="00B050"/>
                </a:solidFill>
                <a:effectLst>
                  <a:outerShdw blurRad="38100" dist="38100" dir="2700000" algn="tl">
                    <a:srgbClr val="000000">
                      <a:alpha val="43137"/>
                    </a:srgbClr>
                  </a:outerShdw>
                </a:effectLst>
              </a:rPr>
              <a:t>(</a:t>
            </a:r>
            <a:r>
              <a:rPr lang="zh-TW" altLang="en-US" sz="3600">
                <a:solidFill>
                  <a:srgbClr val="00B050"/>
                </a:solidFill>
                <a:effectLst>
                  <a:outerShdw blurRad="38100" dist="38100" dir="2700000" algn="tl">
                    <a:srgbClr val="000000">
                      <a:alpha val="43137"/>
                    </a:srgbClr>
                  </a:outerShdw>
                </a:effectLst>
              </a:rPr>
              <a:t>一</a:t>
            </a:r>
            <a:r>
              <a:rPr lang="en-US" altLang="zh-TW" sz="3600">
                <a:solidFill>
                  <a:srgbClr val="00B050"/>
                </a:solidFill>
                <a:effectLst>
                  <a:outerShdw blurRad="38100" dist="38100" dir="2700000" algn="tl">
                    <a:srgbClr val="000000">
                      <a:alpha val="43137"/>
                    </a:srgbClr>
                  </a:outerShdw>
                </a:effectLst>
              </a:rPr>
              <a:t>) </a:t>
            </a:r>
            <a:br>
              <a:rPr lang="en-US" altLang="zh-TW" sz="3600">
                <a:solidFill>
                  <a:srgbClr val="00B050"/>
                </a:solidFill>
                <a:effectLst>
                  <a:outerShdw blurRad="38100" dist="38100" dir="2700000" algn="tl">
                    <a:srgbClr val="000000">
                      <a:alpha val="43137"/>
                    </a:srgbClr>
                  </a:outerShdw>
                </a:effectLst>
              </a:rPr>
            </a:br>
            <a:r>
              <a:rPr lang="en-US" altLang="zh-TW" sz="3600">
                <a:solidFill>
                  <a:srgbClr val="00B050"/>
                </a:solidFill>
                <a:effectLst>
                  <a:outerShdw blurRad="38100" dist="38100" dir="2700000" algn="tl">
                    <a:srgbClr val="000000">
                      <a:alpha val="43137"/>
                    </a:srgbClr>
                  </a:outerShdw>
                </a:effectLst>
              </a:rPr>
              <a:t>LLM </a:t>
            </a:r>
            <a:r>
              <a:rPr lang="zh-TW" altLang="en-US" sz="3600">
                <a:solidFill>
                  <a:srgbClr val="00B050"/>
                </a:solidFill>
                <a:effectLst>
                  <a:outerShdw blurRad="38100" dist="38100" dir="2700000" algn="tl">
                    <a:srgbClr val="000000">
                      <a:alpha val="43137"/>
                    </a:srgbClr>
                  </a:outerShdw>
                </a:effectLst>
              </a:rPr>
              <a:t>預訓練</a:t>
            </a:r>
            <a:r>
              <a:rPr lang="en-US" altLang="zh-TW" sz="3600">
                <a:solidFill>
                  <a:srgbClr val="00B050"/>
                </a:solidFill>
                <a:effectLst>
                  <a:outerShdw blurRad="38100" dist="38100" dir="2700000" algn="tl">
                    <a:srgbClr val="000000">
                      <a:alpha val="43137"/>
                    </a:srgbClr>
                  </a:outerShdw>
                </a:effectLst>
              </a:rPr>
              <a:t>/</a:t>
            </a:r>
            <a:r>
              <a:rPr lang="zh-TW" altLang="en-US" sz="3600">
                <a:solidFill>
                  <a:srgbClr val="00B050"/>
                </a:solidFill>
                <a:effectLst>
                  <a:outerShdw blurRad="38100" dist="38100" dir="2700000" algn="tl">
                    <a:srgbClr val="000000">
                      <a:alpha val="43137"/>
                    </a:srgbClr>
                  </a:outerShdw>
                </a:effectLst>
              </a:rPr>
              <a:t>微調 </a:t>
            </a:r>
            <a:r>
              <a:rPr lang="en-US" altLang="zh-TW" sz="3600">
                <a:solidFill>
                  <a:srgbClr val="00B050"/>
                </a:solidFill>
                <a:effectLst>
                  <a:outerShdw blurRad="38100" dist="38100" dir="2700000" algn="tl">
                    <a:srgbClr val="000000">
                      <a:alpha val="43137"/>
                    </a:srgbClr>
                  </a:outerShdw>
                </a:effectLst>
              </a:rPr>
              <a:t>&amp; Agentic AI</a:t>
            </a:r>
            <a:br>
              <a:rPr lang="en-US" altLang="zh-TW" sz="3600">
                <a:solidFill>
                  <a:srgbClr val="00B050"/>
                </a:solidFill>
                <a:effectLst>
                  <a:outerShdw blurRad="38100" dist="38100" dir="2700000" algn="tl">
                    <a:srgbClr val="000000">
                      <a:alpha val="43137"/>
                    </a:srgbClr>
                  </a:outerShdw>
                </a:effectLst>
              </a:rPr>
            </a:br>
            <a:br>
              <a:rPr lang="en-US" altLang="zh-TW" sz="3600">
                <a:solidFill>
                  <a:srgbClr val="00B050"/>
                </a:solidFill>
                <a:effectLst>
                  <a:outerShdw blurRad="38100" dist="38100" dir="2700000" algn="tl">
                    <a:srgbClr val="000000">
                      <a:alpha val="43137"/>
                    </a:srgbClr>
                  </a:outerShdw>
                </a:effectLst>
              </a:rPr>
            </a:br>
            <a:r>
              <a:rPr lang="en-US" altLang="zh-TW" sz="3600">
                <a:solidFill>
                  <a:srgbClr val="00B050"/>
                </a:solidFill>
                <a:effectLst>
                  <a:outerShdw blurRad="38100" dist="38100" dir="2700000" algn="tl">
                    <a:srgbClr val="000000">
                      <a:alpha val="43137"/>
                    </a:srgbClr>
                  </a:outerShdw>
                </a:effectLst>
              </a:rPr>
              <a:t>              </a:t>
            </a:r>
            <a:r>
              <a:rPr lang="en-US" altLang="zh-TW" sz="1200" b="0">
                <a:solidFill>
                  <a:srgbClr val="00B050"/>
                </a:solidFill>
              </a:rPr>
              <a:t>reference: https://docs.anthropic.com/en/docs/build-with-claude/prompt-engineering/overview</a:t>
            </a:r>
            <a:endParaRPr lang="zh-TW" altLang="en-US" sz="1200" dirty="0">
              <a:solidFill>
                <a:srgbClr val="0070C0"/>
              </a:solidFill>
            </a:endParaRPr>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B58B4-ECDF-E72C-9065-F6BCF236164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E85742B-0223-2385-7150-C2FD46B60B7C}"/>
              </a:ext>
            </a:extLst>
          </p:cNvPr>
          <p:cNvSpPr>
            <a:spLocks noGrp="1"/>
          </p:cNvSpPr>
          <p:nvPr>
            <p:ph type="title"/>
          </p:nvPr>
        </p:nvSpPr>
        <p:spPr/>
        <p:txBody>
          <a:bodyPr/>
          <a:lstStyle/>
          <a:p>
            <a:r>
              <a:rPr lang="en-US" altLang="zh-TW"/>
              <a:t>LLM</a:t>
            </a:r>
            <a:r>
              <a:rPr lang="zh-TW" altLang="en-US"/>
              <a:t>的預訓練 </a:t>
            </a:r>
            <a:r>
              <a:rPr lang="en-US" altLang="zh-TW"/>
              <a:t>pretrain</a:t>
            </a:r>
            <a:endParaRPr lang="zh-TW" altLang="en-US"/>
          </a:p>
        </p:txBody>
      </p:sp>
      <p:sp>
        <p:nvSpPr>
          <p:cNvPr id="3" name="內容版面配置區 2">
            <a:extLst>
              <a:ext uri="{FF2B5EF4-FFF2-40B4-BE49-F238E27FC236}">
                <a16:creationId xmlns:a16="http://schemas.microsoft.com/office/drawing/2014/main" id="{9893E093-4319-B996-E41E-5E0083595CC6}"/>
              </a:ext>
            </a:extLst>
          </p:cNvPr>
          <p:cNvSpPr>
            <a:spLocks noGrp="1"/>
          </p:cNvSpPr>
          <p:nvPr>
            <p:ph idx="1"/>
          </p:nvPr>
        </p:nvSpPr>
        <p:spPr>
          <a:xfrm>
            <a:off x="181546" y="919677"/>
            <a:ext cx="8854950" cy="5400452"/>
          </a:xfrm>
        </p:spPr>
        <p:txBody>
          <a:bodyPr/>
          <a:lstStyle/>
          <a:p>
            <a:r>
              <a:rPr lang="en-US" altLang="zh-TW" sz="1500" b="0">
                <a:solidFill>
                  <a:srgbClr val="191B1F"/>
                </a:solidFill>
                <a:effectLst/>
                <a:latin typeface="-apple-system"/>
              </a:rPr>
              <a:t> LLM </a:t>
            </a:r>
            <a:r>
              <a:rPr lang="zh-TW" altLang="en-US" sz="1500" b="0">
                <a:solidFill>
                  <a:srgbClr val="191B1F"/>
                </a:solidFill>
                <a:effectLst/>
                <a:latin typeface="-apple-system"/>
              </a:rPr>
              <a:t>預訓練階段是教導大型語言模型（</a:t>
            </a:r>
            <a:r>
              <a:rPr lang="en-US" altLang="zh-TW" sz="1500" b="0">
                <a:solidFill>
                  <a:srgbClr val="191B1F"/>
                </a:solidFill>
                <a:effectLst/>
                <a:latin typeface="-apple-system"/>
              </a:rPr>
              <a:t>LLM</a:t>
            </a:r>
            <a:r>
              <a:rPr lang="zh-TW" altLang="en-US" sz="1500" b="0">
                <a:solidFill>
                  <a:srgbClr val="191B1F"/>
                </a:solidFill>
                <a:effectLst/>
                <a:latin typeface="-apple-system"/>
              </a:rPr>
              <a:t>）的第一階段，例如如何理解和產生文字。可以將其視為閱讀大量書籍、文章和網站來學習文法、事實和語言的常見模式。</a:t>
            </a:r>
            <a:endParaRPr lang="en-US" altLang="zh-TW" sz="1500" b="0">
              <a:solidFill>
                <a:srgbClr val="191B1F"/>
              </a:solidFill>
              <a:effectLst/>
              <a:latin typeface="-apple-system"/>
            </a:endParaRPr>
          </a:p>
          <a:p>
            <a:endParaRPr lang="en-US" altLang="zh-TW" sz="1500" b="0">
              <a:solidFill>
                <a:srgbClr val="191B1F"/>
              </a:solidFill>
              <a:effectLst/>
              <a:latin typeface="-apple-system"/>
            </a:endParaRPr>
          </a:p>
          <a:p>
            <a:r>
              <a:rPr lang="zh-TW" altLang="en-US" sz="1500" b="0">
                <a:solidFill>
                  <a:srgbClr val="191B1F"/>
                </a:solidFill>
                <a:effectLst/>
                <a:latin typeface="-apple-system"/>
              </a:rPr>
              <a:t>在此階段，模型會處理數十億個單字（數據）並反覆預測句子中的下一個單字（標記），從而提高其產生連貫且相關的反應的能力。然而，目前</a:t>
            </a:r>
            <a:r>
              <a:rPr lang="zh-TW" altLang="en-US" sz="1500">
                <a:solidFill>
                  <a:srgbClr val="0070C0"/>
                </a:solidFill>
                <a:effectLst/>
                <a:latin typeface="-apple-system"/>
              </a:rPr>
              <a:t>它還沒有像人類一樣完全「理解」意義</a:t>
            </a:r>
            <a:r>
              <a:rPr lang="en-US" altLang="zh-TW" sz="1500">
                <a:solidFill>
                  <a:srgbClr val="0070C0"/>
                </a:solidFill>
                <a:effectLst/>
                <a:latin typeface="-apple-system"/>
              </a:rPr>
              <a:t>——</a:t>
            </a:r>
            <a:r>
              <a:rPr lang="zh-TW" altLang="en-US" sz="1500">
                <a:solidFill>
                  <a:srgbClr val="0070C0"/>
                </a:solidFill>
                <a:effectLst/>
                <a:latin typeface="-apple-system"/>
              </a:rPr>
              <a:t>它只是識別模式和機率</a:t>
            </a:r>
            <a:r>
              <a:rPr lang="zh-TW" altLang="en-US" sz="1500" b="0">
                <a:solidFill>
                  <a:srgbClr val="191B1F"/>
                </a:solidFill>
                <a:effectLst/>
                <a:latin typeface="-apple-system"/>
              </a:rPr>
              <a:t>。</a:t>
            </a:r>
            <a:endParaRPr lang="en-US" altLang="zh-TW" sz="1500" b="0">
              <a:solidFill>
                <a:srgbClr val="191B1F"/>
              </a:solidFill>
              <a:effectLst/>
              <a:latin typeface="-apple-system"/>
            </a:endParaRPr>
          </a:p>
          <a:p>
            <a:endParaRPr lang="en-US" altLang="zh-TW" sz="1500" b="0" i="0">
              <a:solidFill>
                <a:srgbClr val="191B1F"/>
              </a:solidFill>
              <a:effectLst/>
              <a:latin typeface="-apple-system"/>
            </a:endParaRPr>
          </a:p>
          <a:p>
            <a:r>
              <a:rPr lang="zh-TW" altLang="en-US" sz="1500" b="0" i="0">
                <a:solidFill>
                  <a:srgbClr val="191B1F"/>
                </a:solidFill>
                <a:effectLst/>
                <a:latin typeface="-apple-system"/>
              </a:rPr>
              <a:t>預先訓練的大型語言模型 </a:t>
            </a:r>
            <a:r>
              <a:rPr lang="en-US" altLang="zh-TW" sz="1500" b="0" i="0">
                <a:solidFill>
                  <a:srgbClr val="191B1F"/>
                </a:solidFill>
                <a:effectLst/>
                <a:latin typeface="-apple-system"/>
              </a:rPr>
              <a:t>(LLM) </a:t>
            </a:r>
            <a:r>
              <a:rPr lang="zh-TW" altLang="en-US" sz="1500" b="0" i="0">
                <a:solidFill>
                  <a:srgbClr val="191B1F"/>
                </a:solidFill>
                <a:effectLst/>
                <a:latin typeface="-apple-system"/>
              </a:rPr>
              <a:t>可以執行廣泛的任務，包括文字生成、摘要、翻譯和情緒分析。</a:t>
            </a:r>
            <a:endParaRPr lang="en-US" altLang="zh-TW" sz="1500" b="0" i="0">
              <a:solidFill>
                <a:srgbClr val="191B1F"/>
              </a:solidFill>
              <a:effectLst/>
              <a:latin typeface="-apple-system"/>
            </a:endParaRPr>
          </a:p>
          <a:p>
            <a:r>
              <a:rPr lang="zh-TW" altLang="en-US" sz="1500" b="0" i="0">
                <a:solidFill>
                  <a:srgbClr val="191B1F"/>
                </a:solidFill>
                <a:effectLst/>
                <a:latin typeface="-apple-system"/>
              </a:rPr>
              <a:t>它們協助程式碼產生、問答和內容推薦。 </a:t>
            </a:r>
            <a:r>
              <a:rPr lang="en-US" altLang="zh-TW" sz="1500" b="0" i="0">
                <a:solidFill>
                  <a:srgbClr val="191B1F"/>
                </a:solidFill>
                <a:effectLst/>
                <a:latin typeface="-apple-system"/>
              </a:rPr>
              <a:t>LLM </a:t>
            </a:r>
            <a:r>
              <a:rPr lang="zh-TW" altLang="en-US" sz="1500" b="0" i="0">
                <a:solidFill>
                  <a:srgbClr val="191B1F"/>
                </a:solidFill>
                <a:effectLst/>
                <a:latin typeface="-apple-system"/>
              </a:rPr>
              <a:t>可以從非結構化資料中提取見解、促進聊天機器人的發展並實現客戶支援的自動化。它們增強創意寫作能力、提供輔導，甚至引發現實的對話。此外，它們還透過有效分析大量資訊來協助數據增強、法律分析和醫學研究。</a:t>
            </a:r>
            <a:endParaRPr lang="en-US" altLang="zh-TW" sz="1500" b="0" i="0">
              <a:solidFill>
                <a:srgbClr val="191B1F"/>
              </a:solidFill>
              <a:effectLst/>
              <a:latin typeface="-apple-system"/>
            </a:endParaRPr>
          </a:p>
          <a:p>
            <a:endParaRPr lang="en-US" altLang="zh-TW" sz="1500" b="0">
              <a:solidFill>
                <a:srgbClr val="191B1F"/>
              </a:solidFill>
              <a:effectLst/>
              <a:latin typeface="-apple-system"/>
            </a:endParaRPr>
          </a:p>
          <a:p>
            <a:pPr algn="l">
              <a:buNone/>
            </a:pPr>
            <a:r>
              <a:rPr lang="zh-TW" altLang="en-US" sz="1500" b="0">
                <a:solidFill>
                  <a:srgbClr val="191B1F"/>
                </a:solidFill>
                <a:effectLst/>
                <a:latin typeface="-apple-system"/>
              </a:rPr>
              <a:t>預訓練中使用的技術</a:t>
            </a:r>
          </a:p>
          <a:p>
            <a:pPr algn="l">
              <a:buNone/>
            </a:pPr>
            <a:r>
              <a:rPr lang="zh-TW" altLang="en-US" sz="1500" b="0">
                <a:solidFill>
                  <a:srgbClr val="191B1F"/>
                </a:solidFill>
                <a:effectLst/>
                <a:latin typeface="-apple-system"/>
              </a:rPr>
              <a:t>預訓練 </a:t>
            </a:r>
            <a:r>
              <a:rPr lang="en-US" altLang="zh-TW" sz="1500" b="0">
                <a:solidFill>
                  <a:srgbClr val="191B1F"/>
                </a:solidFill>
                <a:effectLst/>
                <a:latin typeface="-apple-system"/>
              </a:rPr>
              <a:t>LLM </a:t>
            </a:r>
            <a:r>
              <a:rPr lang="zh-TW" altLang="en-US" sz="1500" b="0">
                <a:solidFill>
                  <a:srgbClr val="191B1F"/>
                </a:solidFill>
                <a:effectLst/>
                <a:latin typeface="-apple-system"/>
              </a:rPr>
              <a:t>通常使用無監督和自監督技術來全面理解語言。一些廣泛使用的方法包括：</a:t>
            </a:r>
          </a:p>
          <a:p>
            <a:pPr marL="285750" indent="-285750" algn="l">
              <a:spcBef>
                <a:spcPts val="600"/>
              </a:spcBef>
              <a:buFont typeface="Arial" panose="020B0604020202020204" pitchFamily="34" charset="0"/>
              <a:buChar char="•"/>
            </a:pPr>
            <a:r>
              <a:rPr lang="zh-TW" altLang="en-US" sz="1500" b="0">
                <a:solidFill>
                  <a:srgbClr val="191B1F"/>
                </a:solidFill>
                <a:effectLst/>
                <a:latin typeface="-apple-system"/>
              </a:rPr>
              <a:t>掩蔽語言建模 </a:t>
            </a:r>
            <a:r>
              <a:rPr lang="en-US" altLang="zh-TW" sz="1500" b="0">
                <a:solidFill>
                  <a:srgbClr val="191B1F"/>
                </a:solidFill>
                <a:effectLst/>
                <a:latin typeface="-apple-system"/>
              </a:rPr>
              <a:t>(</a:t>
            </a:r>
            <a:r>
              <a:rPr lang="en-US" altLang="zh-TW" sz="1500" b="1" i="0">
                <a:solidFill>
                  <a:srgbClr val="1B2338"/>
                </a:solidFill>
                <a:effectLst/>
                <a:latin typeface="Manrope"/>
              </a:rPr>
              <a:t>Masked Language Modeling  : </a:t>
            </a:r>
            <a:r>
              <a:rPr lang="en-US" altLang="zh-TW" sz="1500" b="0">
                <a:solidFill>
                  <a:srgbClr val="191B1F"/>
                </a:solidFill>
                <a:effectLst/>
                <a:latin typeface="-apple-system"/>
              </a:rPr>
              <a:t>MLM)</a:t>
            </a:r>
            <a:r>
              <a:rPr lang="zh-TW" altLang="en-US" sz="1500" b="0">
                <a:solidFill>
                  <a:srgbClr val="191B1F"/>
                </a:solidFill>
                <a:effectLst/>
                <a:latin typeface="-apple-system"/>
              </a:rPr>
              <a:t>：此技術涉及模糊序列中的某些標記並訓練模型來預測遮蔽的元素。 </a:t>
            </a:r>
            <a:r>
              <a:rPr lang="en-US" altLang="zh-TW" sz="1500" b="0">
                <a:solidFill>
                  <a:srgbClr val="191B1F"/>
                </a:solidFill>
                <a:effectLst/>
                <a:latin typeface="-apple-system"/>
              </a:rPr>
              <a:t>MLM </a:t>
            </a:r>
            <a:r>
              <a:rPr lang="zh-TW" altLang="en-US" sz="1500" b="0">
                <a:solidFill>
                  <a:srgbClr val="191B1F"/>
                </a:solidFill>
                <a:effectLst/>
                <a:latin typeface="-apple-system"/>
              </a:rPr>
              <a:t>是 </a:t>
            </a:r>
            <a:r>
              <a:rPr lang="en-US" altLang="zh-TW" sz="1500" b="0">
                <a:solidFill>
                  <a:srgbClr val="191B1F"/>
                </a:solidFill>
                <a:effectLst/>
                <a:latin typeface="-apple-system"/>
              </a:rPr>
              <a:t>BERT </a:t>
            </a:r>
            <a:r>
              <a:rPr lang="zh-TW" altLang="en-US" sz="1500" b="0">
                <a:solidFill>
                  <a:srgbClr val="191B1F"/>
                </a:solidFill>
                <a:effectLst/>
                <a:latin typeface="-apple-system"/>
              </a:rPr>
              <a:t>等模型的核心組件，因為它允許模型理解詞級和句子級語義。</a:t>
            </a:r>
          </a:p>
          <a:p>
            <a:pPr marL="285750" indent="-285750" algn="l">
              <a:spcBef>
                <a:spcPts val="600"/>
              </a:spcBef>
              <a:buFont typeface="Arial" panose="020B0604020202020204" pitchFamily="34" charset="0"/>
              <a:buChar char="•"/>
            </a:pPr>
            <a:r>
              <a:rPr lang="zh-TW" altLang="en-US" sz="1500" b="0">
                <a:solidFill>
                  <a:srgbClr val="191B1F"/>
                </a:solidFill>
                <a:effectLst/>
                <a:latin typeface="-apple-system"/>
              </a:rPr>
              <a:t>下一句預測（</a:t>
            </a:r>
            <a:r>
              <a:rPr lang="en-US" altLang="zh-TW" sz="1500" b="1" i="0">
                <a:solidFill>
                  <a:srgbClr val="1B2338"/>
                </a:solidFill>
                <a:effectLst/>
                <a:latin typeface="Manrope"/>
              </a:rPr>
              <a:t> Next Sentence Prediction</a:t>
            </a:r>
            <a:r>
              <a:rPr lang="zh-TW" altLang="en-US" sz="1500" b="1" i="0">
                <a:solidFill>
                  <a:srgbClr val="1B2338"/>
                </a:solidFill>
                <a:effectLst/>
                <a:latin typeface="Manrope"/>
              </a:rPr>
              <a:t>：</a:t>
            </a:r>
            <a:r>
              <a:rPr lang="en-US" altLang="zh-TW" sz="1500" b="0">
                <a:solidFill>
                  <a:srgbClr val="191B1F"/>
                </a:solidFill>
                <a:effectLst/>
                <a:latin typeface="-apple-system"/>
              </a:rPr>
              <a:t>NSP</a:t>
            </a:r>
            <a:r>
              <a:rPr lang="zh-TW" altLang="en-US" sz="1500" b="0">
                <a:solidFill>
                  <a:srgbClr val="191B1F"/>
                </a:solidFill>
                <a:effectLst/>
                <a:latin typeface="-apple-system"/>
              </a:rPr>
              <a:t>）：在 </a:t>
            </a:r>
            <a:r>
              <a:rPr lang="en-US" altLang="zh-TW" sz="1500" b="0">
                <a:solidFill>
                  <a:srgbClr val="191B1F"/>
                </a:solidFill>
                <a:effectLst/>
                <a:latin typeface="-apple-system"/>
              </a:rPr>
              <a:t>NSP </a:t>
            </a:r>
            <a:r>
              <a:rPr lang="zh-TW" altLang="en-US" sz="1500" b="0">
                <a:solidFill>
                  <a:srgbClr val="191B1F"/>
                </a:solidFill>
                <a:effectLst/>
                <a:latin typeface="-apple-system"/>
              </a:rPr>
              <a:t>中，訓練模型來預測兩個句子是否連續。這有助於它學習話語關係和上下文流，這是問答等應用程式的基本能力。</a:t>
            </a:r>
          </a:p>
          <a:p>
            <a:pPr marL="285750" indent="-285750" algn="l">
              <a:spcBef>
                <a:spcPts val="600"/>
              </a:spcBef>
              <a:buFont typeface="Arial" panose="020B0604020202020204" pitchFamily="34" charset="0"/>
              <a:buChar char="•"/>
            </a:pPr>
            <a:r>
              <a:rPr lang="zh-TW" altLang="en-US" sz="1500" b="0">
                <a:solidFill>
                  <a:srgbClr val="191B1F"/>
                </a:solidFill>
                <a:effectLst/>
                <a:latin typeface="-apple-system"/>
              </a:rPr>
              <a:t>因果語言模型 </a:t>
            </a:r>
            <a:r>
              <a:rPr lang="en-US" altLang="zh-TW" sz="1500" b="0">
                <a:solidFill>
                  <a:srgbClr val="191B1F"/>
                </a:solidFill>
                <a:effectLst/>
                <a:latin typeface="-apple-system"/>
              </a:rPr>
              <a:t>(</a:t>
            </a:r>
            <a:r>
              <a:rPr lang="en-US" altLang="zh-TW" sz="1500" b="1" i="0">
                <a:solidFill>
                  <a:srgbClr val="1B2338"/>
                </a:solidFill>
                <a:effectLst/>
                <a:latin typeface="Manrope"/>
              </a:rPr>
              <a:t>Causal Language Modeling </a:t>
            </a:r>
            <a:r>
              <a:rPr lang="zh-TW" altLang="en-US" sz="1500" b="1" i="0">
                <a:solidFill>
                  <a:srgbClr val="1B2338"/>
                </a:solidFill>
                <a:effectLst/>
                <a:latin typeface="Manrope"/>
              </a:rPr>
              <a:t>： </a:t>
            </a:r>
            <a:r>
              <a:rPr lang="en-US" altLang="zh-TW" sz="1500" b="0">
                <a:solidFill>
                  <a:srgbClr val="191B1F"/>
                </a:solidFill>
                <a:effectLst/>
                <a:latin typeface="-apple-system"/>
              </a:rPr>
              <a:t>CLM)</a:t>
            </a:r>
            <a:r>
              <a:rPr lang="zh-TW" altLang="en-US" sz="1500" b="0">
                <a:solidFill>
                  <a:srgbClr val="191B1F"/>
                </a:solidFill>
                <a:effectLst/>
                <a:latin typeface="-apple-system"/>
              </a:rPr>
              <a:t>：作為 </a:t>
            </a:r>
            <a:r>
              <a:rPr lang="en-US" altLang="zh-TW" sz="1500" b="0">
                <a:solidFill>
                  <a:srgbClr val="191B1F"/>
                </a:solidFill>
                <a:effectLst/>
                <a:latin typeface="-apple-system"/>
              </a:rPr>
              <a:t>GPT </a:t>
            </a:r>
            <a:r>
              <a:rPr lang="zh-TW" altLang="en-US" sz="1500" b="0">
                <a:solidFill>
                  <a:srgbClr val="191B1F"/>
                </a:solidFill>
                <a:effectLst/>
                <a:latin typeface="-apple-system"/>
              </a:rPr>
              <a:t>等自迴歸模型的基礎，</a:t>
            </a:r>
            <a:r>
              <a:rPr lang="en-US" altLang="zh-TW" sz="1500" b="0">
                <a:solidFill>
                  <a:srgbClr val="191B1F"/>
                </a:solidFill>
                <a:effectLst/>
                <a:latin typeface="-apple-system"/>
              </a:rPr>
              <a:t>CLM </a:t>
            </a:r>
            <a:r>
              <a:rPr lang="zh-TW" altLang="en-US" sz="1500" b="0">
                <a:solidFill>
                  <a:srgbClr val="191B1F"/>
                </a:solidFill>
                <a:effectLst/>
                <a:latin typeface="-apple-system"/>
              </a:rPr>
              <a:t>訓練模型來預測序列中的下一個標記。這種方法對於語言生成任務特別有用，並有助於文字完成等應用。</a:t>
            </a:r>
            <a:endParaRPr lang="en-US" altLang="zh-TW" sz="1500" b="0">
              <a:solidFill>
                <a:srgbClr val="191B1F"/>
              </a:solidFill>
              <a:effectLst/>
              <a:latin typeface="-apple-system"/>
            </a:endParaRPr>
          </a:p>
          <a:p>
            <a:pPr algn="l">
              <a:buNone/>
            </a:pPr>
            <a:endParaRPr lang="zh-TW" altLang="en-US" sz="1500" b="0">
              <a:solidFill>
                <a:srgbClr val="191B1F"/>
              </a:solidFill>
              <a:effectLst/>
              <a:latin typeface="-apple-system"/>
            </a:endParaRPr>
          </a:p>
          <a:p>
            <a:pPr algn="l">
              <a:buNone/>
            </a:pPr>
            <a:r>
              <a:rPr lang="zh-TW" altLang="en-US" sz="1500" b="0">
                <a:solidFill>
                  <a:srgbClr val="191B1F"/>
                </a:solidFill>
                <a:effectLst/>
                <a:latin typeface="-apple-system"/>
              </a:rPr>
              <a:t>利用 </a:t>
            </a:r>
            <a:r>
              <a:rPr lang="en-US" altLang="zh-TW" sz="1500" b="0">
                <a:solidFill>
                  <a:srgbClr val="191B1F"/>
                </a:solidFill>
                <a:effectLst/>
                <a:latin typeface="-apple-system"/>
              </a:rPr>
              <a:t>CLM </a:t>
            </a:r>
            <a:r>
              <a:rPr lang="zh-TW" altLang="en-US" sz="1500" b="0">
                <a:solidFill>
                  <a:srgbClr val="191B1F"/>
                </a:solidFill>
                <a:effectLst/>
                <a:latin typeface="-apple-system"/>
              </a:rPr>
              <a:t>並已成為各行業的關鍵工具，以</a:t>
            </a:r>
            <a:r>
              <a:rPr lang="en-US" altLang="zh-TW" sz="1500" b="0">
                <a:solidFill>
                  <a:srgbClr val="191B1F"/>
                </a:solidFill>
                <a:effectLst/>
                <a:latin typeface="-apple-system"/>
              </a:rPr>
              <a:t>OpenAI </a:t>
            </a:r>
            <a:r>
              <a:rPr lang="zh-TW" altLang="en-US" sz="1500" b="0">
                <a:solidFill>
                  <a:srgbClr val="191B1F"/>
                </a:solidFill>
                <a:effectLst/>
                <a:latin typeface="-apple-system"/>
              </a:rPr>
              <a:t>開發的 </a:t>
            </a:r>
            <a:r>
              <a:rPr lang="en-US" altLang="zh-TW" sz="1500" b="0">
                <a:solidFill>
                  <a:srgbClr val="191B1F"/>
                </a:solidFill>
                <a:effectLst/>
                <a:latin typeface="-apple-system"/>
              </a:rPr>
              <a:t>GPT-3</a:t>
            </a:r>
            <a:r>
              <a:rPr lang="zh-TW" altLang="en-US" sz="1500" b="0">
                <a:solidFill>
                  <a:srgbClr val="191B1F"/>
                </a:solidFill>
                <a:effectLst/>
                <a:latin typeface="-apple-system"/>
              </a:rPr>
              <a:t>為例，該模型擁有 </a:t>
            </a:r>
            <a:r>
              <a:rPr lang="en-US" altLang="zh-TW" sz="1500" b="0">
                <a:solidFill>
                  <a:srgbClr val="191B1F"/>
                </a:solidFill>
                <a:effectLst/>
                <a:latin typeface="-apple-system"/>
              </a:rPr>
              <a:t>1750 </a:t>
            </a:r>
            <a:r>
              <a:rPr lang="zh-TW" altLang="en-US" sz="1500" b="0">
                <a:solidFill>
                  <a:srgbClr val="191B1F"/>
                </a:solidFill>
                <a:effectLst/>
                <a:latin typeface="-apple-system"/>
              </a:rPr>
              <a:t>億個參數，徹底改變了人工智慧處理自然語言的方式，為從客戶服務機器人到創意寫作等各種應用程式提供支援。</a:t>
            </a:r>
          </a:p>
          <a:p>
            <a:endParaRPr lang="zh-TW" altLang="en-US" sz="1500" b="0" i="0">
              <a:solidFill>
                <a:srgbClr val="191B1F"/>
              </a:solidFill>
              <a:effectLst/>
              <a:latin typeface="-apple-system"/>
            </a:endParaRPr>
          </a:p>
          <a:p>
            <a:endParaRPr lang="zh-TW" altLang="en-US" sz="1500"/>
          </a:p>
        </p:txBody>
      </p:sp>
      <p:sp>
        <p:nvSpPr>
          <p:cNvPr id="5" name="文字方塊 4">
            <a:extLst>
              <a:ext uri="{FF2B5EF4-FFF2-40B4-BE49-F238E27FC236}">
                <a16:creationId xmlns:a16="http://schemas.microsoft.com/office/drawing/2014/main" id="{7571C0AA-499C-8534-365A-7A038CC3FE3C}"/>
              </a:ext>
            </a:extLst>
          </p:cNvPr>
          <p:cNvSpPr txBox="1"/>
          <p:nvPr/>
        </p:nvSpPr>
        <p:spPr>
          <a:xfrm>
            <a:off x="5940152" y="-16492"/>
            <a:ext cx="4575068" cy="215444"/>
          </a:xfrm>
          <a:prstGeom prst="rect">
            <a:avLst/>
          </a:prstGeom>
          <a:noFill/>
        </p:spPr>
        <p:txBody>
          <a:bodyPr wrap="square">
            <a:spAutoFit/>
          </a:bodyPr>
          <a:lstStyle/>
          <a:p>
            <a:r>
              <a:rPr lang="en-US" altLang="zh-TW" sz="800"/>
              <a:t>https://www.analyticsvidhya.com/blog/2025/02/llm-pre-training/</a:t>
            </a:r>
            <a:endParaRPr lang="zh-TW" altLang="en-US" sz="800"/>
          </a:p>
        </p:txBody>
      </p:sp>
    </p:spTree>
    <p:extLst>
      <p:ext uri="{BB962C8B-B14F-4D97-AF65-F5344CB8AC3E}">
        <p14:creationId xmlns:p14="http://schemas.microsoft.com/office/powerpoint/2010/main" val="170294231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43F84-2636-B622-A220-CDF2B9B47D31}"/>
              </a:ext>
            </a:extLst>
          </p:cNvPr>
          <p:cNvSpPr>
            <a:spLocks noGrp="1"/>
          </p:cNvSpPr>
          <p:nvPr>
            <p:ph type="title"/>
          </p:nvPr>
        </p:nvSpPr>
        <p:spPr/>
        <p:txBody>
          <a:bodyPr/>
          <a:lstStyle/>
          <a:p>
            <a:r>
              <a:rPr lang="en-US" altLang="zh-TW"/>
              <a:t>LLM</a:t>
            </a:r>
            <a:r>
              <a:rPr lang="zh-TW" altLang="en-US"/>
              <a:t>的預訓練 </a:t>
            </a:r>
            <a:r>
              <a:rPr lang="en-US" altLang="zh-TW"/>
              <a:t>pretrain</a:t>
            </a:r>
            <a:endParaRPr lang="zh-TW" altLang="en-US"/>
          </a:p>
        </p:txBody>
      </p:sp>
      <p:sp>
        <p:nvSpPr>
          <p:cNvPr id="3" name="內容版面配置區 2">
            <a:extLst>
              <a:ext uri="{FF2B5EF4-FFF2-40B4-BE49-F238E27FC236}">
                <a16:creationId xmlns:a16="http://schemas.microsoft.com/office/drawing/2014/main" id="{7726A39C-DD0B-C9AA-8312-2F54ADAE2BE8}"/>
              </a:ext>
            </a:extLst>
          </p:cNvPr>
          <p:cNvSpPr>
            <a:spLocks noGrp="1"/>
          </p:cNvSpPr>
          <p:nvPr>
            <p:ph idx="1"/>
          </p:nvPr>
        </p:nvSpPr>
        <p:spPr>
          <a:xfrm>
            <a:off x="181546" y="980728"/>
            <a:ext cx="8854950" cy="5472460"/>
          </a:xfrm>
        </p:spPr>
        <p:txBody>
          <a:bodyPr/>
          <a:lstStyle/>
          <a:p>
            <a:r>
              <a:rPr lang="en-US" altLang="zh-TW"/>
              <a:t>LLM</a:t>
            </a:r>
            <a:r>
              <a:rPr lang="zh-TW" altLang="en-US"/>
              <a:t>的</a:t>
            </a:r>
            <a:r>
              <a:rPr lang="en-US" altLang="zh-TW"/>
              <a:t>pretrain</a:t>
            </a:r>
            <a:r>
              <a:rPr lang="zh-TW" altLang="en-US"/>
              <a:t>任務是做</a:t>
            </a:r>
            <a:r>
              <a:rPr lang="en-US" altLang="zh-TW"/>
              <a:t>Next Token Prediction </a:t>
            </a:r>
            <a:r>
              <a:rPr lang="zh-TW" altLang="en-US"/>
              <a:t>的任務，其中關鍵技術包含以下幾個部分：</a:t>
            </a:r>
            <a:endParaRPr lang="en-US" altLang="zh-TW"/>
          </a:p>
          <a:p>
            <a:endParaRPr lang="en-US" altLang="zh-TW"/>
          </a:p>
          <a:p>
            <a:pPr algn="l">
              <a:buFont typeface="Arial" panose="020B0604020202020204" pitchFamily="34" charset="0"/>
              <a:buChar char="•"/>
            </a:pPr>
            <a:r>
              <a:rPr lang="en-US" altLang="zh-TW" b="0" i="0" u="none" strike="noStrike">
                <a:solidFill>
                  <a:srgbClr val="09408E"/>
                </a:solidFill>
                <a:effectLst/>
                <a:latin typeface="-apple-system"/>
                <a:hlinkClick r:id="rId2"/>
              </a:rPr>
              <a:t>Tokenizer</a:t>
            </a:r>
            <a:r>
              <a:rPr lang="en-US" altLang="zh-TW" b="0" i="0" u="none" strike="noStrike">
                <a:solidFill>
                  <a:srgbClr val="09408E"/>
                </a:solidFill>
                <a:effectLst/>
                <a:latin typeface="-apple-system"/>
              </a:rPr>
              <a:t> </a:t>
            </a:r>
            <a:r>
              <a:rPr lang="zh-TW" altLang="en-US" sz="2000" b="1" i="0">
                <a:solidFill>
                  <a:srgbClr val="242424"/>
                </a:solidFill>
                <a:effectLst/>
                <a:latin typeface="sohne"/>
              </a:rPr>
              <a:t>標記器</a:t>
            </a:r>
            <a:r>
              <a:rPr lang="en-US" altLang="zh-TW" b="0" i="0" u="none" strike="noStrike">
                <a:solidFill>
                  <a:srgbClr val="09408E"/>
                </a:solidFill>
                <a:effectLst/>
                <a:latin typeface="-apple-system"/>
              </a:rPr>
              <a:t>:</a:t>
            </a:r>
          </a:p>
          <a:p>
            <a:pPr lvl="1" algn="l"/>
            <a:r>
              <a:rPr lang="zh-TW" altLang="en-US" b="1" i="0">
                <a:solidFill>
                  <a:srgbClr val="191B1F"/>
                </a:solidFill>
                <a:effectLst/>
                <a:latin typeface="-apple-system"/>
              </a:rPr>
              <a:t>       主要的切分方式</a:t>
            </a:r>
            <a:r>
              <a:rPr lang="zh-TW" altLang="en-US" b="0" i="0">
                <a:solidFill>
                  <a:srgbClr val="191B1F"/>
                </a:solidFill>
                <a:effectLst/>
                <a:latin typeface="-apple-system"/>
              </a:rPr>
              <a:t>：</a:t>
            </a:r>
          </a:p>
          <a:p>
            <a:pPr lvl="3" algn="l">
              <a:buFont typeface="Arial" panose="020B0604020202020204" pitchFamily="34" charset="0"/>
              <a:buChar char="•"/>
            </a:pPr>
            <a:r>
              <a:rPr lang="zh-TW" altLang="en-US" sz="1600" b="0" i="0">
                <a:solidFill>
                  <a:srgbClr val="191B1F"/>
                </a:solidFill>
                <a:effectLst/>
                <a:latin typeface="-apple-system"/>
              </a:rPr>
              <a:t>基於詞的切分</a:t>
            </a:r>
          </a:p>
          <a:p>
            <a:pPr lvl="3" algn="l">
              <a:buFont typeface="Arial" panose="020B0604020202020204" pitchFamily="34" charset="0"/>
              <a:buChar char="•"/>
            </a:pPr>
            <a:r>
              <a:rPr lang="zh-TW" altLang="en-US" sz="1600" b="0" i="0">
                <a:solidFill>
                  <a:srgbClr val="191B1F"/>
                </a:solidFill>
                <a:effectLst/>
                <a:latin typeface="-apple-system"/>
              </a:rPr>
              <a:t>基於字的切分</a:t>
            </a:r>
          </a:p>
          <a:p>
            <a:pPr lvl="3" algn="l">
              <a:buFont typeface="Arial" panose="020B0604020202020204" pitchFamily="34" charset="0"/>
              <a:buChar char="•"/>
            </a:pPr>
            <a:r>
              <a:rPr lang="zh-TW" altLang="en-US" sz="1600" b="0" i="0">
                <a:solidFill>
                  <a:srgbClr val="191B1F"/>
                </a:solidFill>
                <a:effectLst/>
                <a:latin typeface="-apple-system"/>
              </a:rPr>
              <a:t>基於</a:t>
            </a:r>
            <a:r>
              <a:rPr lang="en-US" altLang="zh-TW" sz="1600" b="0" i="0">
                <a:solidFill>
                  <a:srgbClr val="191B1F"/>
                </a:solidFill>
                <a:effectLst/>
                <a:latin typeface="-apple-system"/>
              </a:rPr>
              <a:t>subword</a:t>
            </a:r>
            <a:r>
              <a:rPr lang="zh-TW" altLang="en-US" sz="1600" b="0" i="0">
                <a:solidFill>
                  <a:srgbClr val="191B1F"/>
                </a:solidFill>
                <a:effectLst/>
                <a:latin typeface="-apple-system"/>
              </a:rPr>
              <a:t>的切分（主流方案）：包括</a:t>
            </a:r>
            <a:r>
              <a:rPr lang="en-US" altLang="zh-TW" sz="1600" b="0" i="0">
                <a:solidFill>
                  <a:srgbClr val="191B1F"/>
                </a:solidFill>
                <a:effectLst/>
                <a:latin typeface="-apple-system"/>
              </a:rPr>
              <a:t>: </a:t>
            </a:r>
            <a:r>
              <a:rPr lang="en-US" altLang="zh-TW" sz="1600" b="0" i="0" u="none" strike="noStrike">
                <a:solidFill>
                  <a:srgbClr val="09408E"/>
                </a:solidFill>
                <a:effectLst/>
                <a:latin typeface="-apple-system"/>
                <a:hlinkClick r:id="rId3"/>
              </a:rPr>
              <a:t>BPE</a:t>
            </a:r>
            <a:r>
              <a:rPr lang="en-US" altLang="zh-TW" sz="1600" b="0" i="0">
                <a:solidFill>
                  <a:srgbClr val="191B1F"/>
                </a:solidFill>
                <a:effectLst/>
                <a:latin typeface="-apple-system"/>
              </a:rPr>
              <a:t> (/BBPE </a:t>
            </a:r>
            <a:r>
              <a:rPr lang="en-US" altLang="zh-TW" sz="1600" b="1">
                <a:solidFill>
                  <a:srgbClr val="191B1F"/>
                </a:solidFill>
                <a:latin typeface="-apple-system"/>
              </a:rPr>
              <a:t>:</a:t>
            </a:r>
            <a:r>
              <a:rPr lang="zh-TW" altLang="en-US" sz="1600" b="1">
                <a:solidFill>
                  <a:srgbClr val="191B1F"/>
                </a:solidFill>
                <a:latin typeface="-apple-system"/>
              </a:rPr>
              <a:t> </a:t>
            </a:r>
            <a:r>
              <a:rPr lang="en-US" altLang="zh-TW" sz="1600" b="1" i="0">
                <a:solidFill>
                  <a:srgbClr val="191B1F"/>
                </a:solidFill>
                <a:effectLst/>
                <a:latin typeface="-apple-system"/>
              </a:rPr>
              <a:t>Byte-level BPE</a:t>
            </a:r>
            <a:r>
              <a:rPr lang="zh-TW" altLang="en-US" sz="1600" b="1" i="0">
                <a:solidFill>
                  <a:srgbClr val="191B1F"/>
                </a:solidFill>
                <a:effectLst/>
                <a:latin typeface="-apple-system"/>
              </a:rPr>
              <a:t>， 位元組對編碼</a:t>
            </a:r>
            <a:r>
              <a:rPr lang="en-US" altLang="zh-TW" sz="1600" b="0" i="0">
                <a:solidFill>
                  <a:srgbClr val="191B1F"/>
                </a:solidFill>
                <a:effectLst/>
                <a:latin typeface="-apple-system"/>
              </a:rPr>
              <a:t>), </a:t>
            </a:r>
            <a:r>
              <a:rPr lang="en-US" altLang="zh-TW" sz="1600" b="0" i="0" u="none" strike="noStrike">
                <a:solidFill>
                  <a:srgbClr val="09408E"/>
                </a:solidFill>
                <a:effectLst/>
                <a:latin typeface="-apple-system"/>
                <a:hlinkClick r:id="rId4"/>
              </a:rPr>
              <a:t>WordPiece</a:t>
            </a:r>
            <a:r>
              <a:rPr lang="zh-TW" altLang="en-US" sz="1600" b="0" i="0">
                <a:solidFill>
                  <a:srgbClr val="191B1F"/>
                </a:solidFill>
                <a:effectLst/>
                <a:latin typeface="-apple-system"/>
              </a:rPr>
              <a:t>和</a:t>
            </a:r>
            <a:r>
              <a:rPr lang="en-US" altLang="zh-TW" sz="1600" b="0" i="0" u="none" strike="noStrike">
                <a:solidFill>
                  <a:srgbClr val="09408E"/>
                </a:solidFill>
                <a:effectLst/>
                <a:latin typeface="-apple-system"/>
                <a:hlinkClick r:id="rId5"/>
              </a:rPr>
              <a:t>Unigram</a:t>
            </a:r>
            <a:r>
              <a:rPr lang="zh-TW" altLang="en-US" sz="1600" b="0" i="0">
                <a:solidFill>
                  <a:srgbClr val="191B1F"/>
                </a:solidFill>
                <a:effectLst/>
                <a:latin typeface="-apple-system"/>
              </a:rPr>
              <a:t>三種分詞模型。其中</a:t>
            </a:r>
            <a:r>
              <a:rPr lang="en-US" altLang="zh-TW" sz="1600" b="0" i="0">
                <a:solidFill>
                  <a:srgbClr val="191B1F"/>
                </a:solidFill>
                <a:effectLst/>
                <a:latin typeface="-apple-system"/>
              </a:rPr>
              <a:t>WordPiece</a:t>
            </a:r>
            <a:r>
              <a:rPr lang="zh-TW" altLang="en-US" sz="1600" b="0" i="0">
                <a:solidFill>
                  <a:srgbClr val="191B1F"/>
                </a:solidFill>
                <a:effectLst/>
                <a:latin typeface="-apple-system"/>
              </a:rPr>
              <a:t>可以認為是一種特殊的</a:t>
            </a:r>
            <a:r>
              <a:rPr lang="en-US" altLang="zh-TW" sz="1600" b="0" i="0">
                <a:solidFill>
                  <a:srgbClr val="191B1F"/>
                </a:solidFill>
                <a:effectLst/>
                <a:latin typeface="-apple-system"/>
              </a:rPr>
              <a:t>BPE</a:t>
            </a:r>
            <a:r>
              <a:rPr lang="zh-TW" altLang="en-US" sz="1600" b="0" i="0">
                <a:solidFill>
                  <a:srgbClr val="191B1F"/>
                </a:solidFill>
                <a:effectLst/>
                <a:latin typeface="-apple-system"/>
              </a:rPr>
              <a:t>。</a:t>
            </a:r>
          </a:p>
          <a:p>
            <a:pPr algn="l">
              <a:buFont typeface="Arial" panose="020B0604020202020204" pitchFamily="34" charset="0"/>
              <a:buChar char="•"/>
            </a:pPr>
            <a:r>
              <a:rPr lang="zh-TW" altLang="en-US" b="0" i="0">
                <a:solidFill>
                  <a:srgbClr val="191B1F"/>
                </a:solidFill>
                <a:effectLst/>
                <a:latin typeface="-apple-system"/>
              </a:rPr>
              <a:t>資料處理策略</a:t>
            </a:r>
          </a:p>
          <a:p>
            <a:pPr algn="l">
              <a:buFont typeface="Arial" panose="020B0604020202020204" pitchFamily="34" charset="0"/>
              <a:buChar char="•"/>
            </a:pPr>
            <a:r>
              <a:rPr lang="en-US" altLang="zh-TW" b="0" i="0">
                <a:solidFill>
                  <a:srgbClr val="191B1F"/>
                </a:solidFill>
                <a:effectLst/>
                <a:latin typeface="-apple-system"/>
              </a:rPr>
              <a:t>LLM </a:t>
            </a:r>
            <a:r>
              <a:rPr lang="zh-TW" altLang="en-US" b="0" i="0">
                <a:solidFill>
                  <a:srgbClr val="191B1F"/>
                </a:solidFill>
                <a:effectLst/>
                <a:latin typeface="-apple-system"/>
              </a:rPr>
              <a:t>架構</a:t>
            </a:r>
            <a:r>
              <a:rPr lang="en-US" altLang="zh-TW" b="0">
                <a:solidFill>
                  <a:srgbClr val="191B1F"/>
                </a:solidFill>
                <a:effectLst/>
                <a:latin typeface="-apple-system"/>
              </a:rPr>
              <a:t>:  </a:t>
            </a:r>
            <a:r>
              <a:rPr lang="en-US" altLang="zh-TW" b="0" i="0">
                <a:solidFill>
                  <a:srgbClr val="191B1F"/>
                </a:solidFill>
                <a:effectLst/>
                <a:latin typeface="-apple-system"/>
              </a:rPr>
              <a:t>LLM</a:t>
            </a:r>
            <a:r>
              <a:rPr lang="zh-TW" altLang="en-US" b="0" i="0">
                <a:solidFill>
                  <a:srgbClr val="191B1F"/>
                </a:solidFill>
                <a:effectLst/>
                <a:latin typeface="-apple-system"/>
              </a:rPr>
              <a:t>時代模型架構的核心是</a:t>
            </a:r>
            <a:r>
              <a:rPr lang="en-US" altLang="zh-TW" b="0" i="0" u="none" strike="noStrike">
                <a:solidFill>
                  <a:srgbClr val="09408E"/>
                </a:solidFill>
                <a:effectLst/>
                <a:latin typeface="-apple-system"/>
                <a:hlinkClick r:id="rId6"/>
              </a:rPr>
              <a:t>Transformer</a:t>
            </a:r>
            <a:endParaRPr lang="en-US" altLang="zh-TW" b="0" u="none" strike="noStrike">
              <a:solidFill>
                <a:srgbClr val="191B1F"/>
              </a:solidFill>
              <a:effectLst/>
              <a:latin typeface="-apple-system"/>
            </a:endParaRPr>
          </a:p>
          <a:p>
            <a:pPr lvl="3" indent="-342900" algn="l">
              <a:lnSpc>
                <a:spcPct val="100000"/>
              </a:lnSpc>
              <a:buFont typeface="Arial" panose="020B0604020202020204" pitchFamily="34" charset="0"/>
              <a:buChar char="•"/>
            </a:pPr>
            <a:r>
              <a:rPr lang="zh-TW" altLang="en-US" sz="1600">
                <a:solidFill>
                  <a:srgbClr val="191B1F"/>
                </a:solidFill>
                <a:latin typeface="-apple-system"/>
              </a:rPr>
              <a:t>原始的</a:t>
            </a:r>
            <a:r>
              <a:rPr lang="en-US" altLang="zh-TW" sz="1600">
                <a:solidFill>
                  <a:srgbClr val="191B1F"/>
                </a:solidFill>
                <a:latin typeface="-apple-system"/>
              </a:rPr>
              <a:t>Transformer</a:t>
            </a:r>
            <a:r>
              <a:rPr lang="zh-TW" altLang="en-US" sz="1600">
                <a:solidFill>
                  <a:srgbClr val="191B1F"/>
                </a:solidFill>
                <a:latin typeface="-apple-system"/>
              </a:rPr>
              <a:t>模組是包含</a:t>
            </a:r>
            <a:r>
              <a:rPr lang="en-US" altLang="zh-TW" sz="1600">
                <a:solidFill>
                  <a:srgbClr val="191B1F"/>
                </a:solidFill>
                <a:latin typeface="-apple-system"/>
              </a:rPr>
              <a:t>Encoder</a:t>
            </a:r>
            <a:r>
              <a:rPr lang="zh-TW" altLang="en-US" sz="1600">
                <a:solidFill>
                  <a:srgbClr val="191B1F"/>
                </a:solidFill>
                <a:latin typeface="-apple-system"/>
              </a:rPr>
              <a:t>、</a:t>
            </a:r>
            <a:r>
              <a:rPr lang="en-US" altLang="zh-TW" sz="1600">
                <a:solidFill>
                  <a:srgbClr val="191B1F"/>
                </a:solidFill>
                <a:latin typeface="-apple-system"/>
              </a:rPr>
              <a:t>Decoder</a:t>
            </a:r>
            <a:r>
              <a:rPr lang="zh-TW" altLang="en-US" sz="1600">
                <a:solidFill>
                  <a:srgbClr val="191B1F"/>
                </a:solidFill>
                <a:latin typeface="-apple-system"/>
              </a:rPr>
              <a:t>兩部分，常用模型包含只使用</a:t>
            </a:r>
            <a:r>
              <a:rPr lang="en-US" altLang="zh-TW" sz="1600">
                <a:solidFill>
                  <a:srgbClr val="191B1F"/>
                </a:solidFill>
                <a:latin typeface="-apple-system"/>
              </a:rPr>
              <a:t>Encoder</a:t>
            </a:r>
            <a:r>
              <a:rPr lang="zh-TW" altLang="en-US" sz="1600">
                <a:solidFill>
                  <a:srgbClr val="191B1F"/>
                </a:solidFill>
                <a:latin typeface="-apple-system"/>
              </a:rPr>
              <a:t>的模型（</a:t>
            </a:r>
            <a:r>
              <a:rPr lang="en-US" altLang="zh-TW" sz="1600">
                <a:solidFill>
                  <a:srgbClr val="191B1F"/>
                </a:solidFill>
                <a:latin typeface="-apple-system"/>
              </a:rPr>
              <a:t>BERT</a:t>
            </a:r>
            <a:r>
              <a:rPr lang="zh-TW" altLang="en-US" sz="1600">
                <a:solidFill>
                  <a:srgbClr val="191B1F"/>
                </a:solidFill>
                <a:latin typeface="-apple-system"/>
              </a:rPr>
              <a:t>、</a:t>
            </a:r>
            <a:r>
              <a:rPr lang="en-US" altLang="zh-TW" sz="1600">
                <a:solidFill>
                  <a:srgbClr val="191B1F"/>
                </a:solidFill>
                <a:latin typeface="-apple-system"/>
              </a:rPr>
              <a:t>RoBERTa</a:t>
            </a:r>
            <a:r>
              <a:rPr lang="zh-TW" altLang="en-US" sz="1600">
                <a:solidFill>
                  <a:srgbClr val="191B1F"/>
                </a:solidFill>
                <a:latin typeface="-apple-system"/>
              </a:rPr>
              <a:t>、</a:t>
            </a:r>
            <a:r>
              <a:rPr lang="en-US" altLang="zh-TW" sz="1600">
                <a:solidFill>
                  <a:srgbClr val="191B1F"/>
                </a:solidFill>
                <a:latin typeface="-apple-system"/>
              </a:rPr>
              <a:t>ALBERT</a:t>
            </a:r>
            <a:r>
              <a:rPr lang="zh-TW" altLang="en-US" sz="1600">
                <a:solidFill>
                  <a:srgbClr val="191B1F"/>
                </a:solidFill>
                <a:latin typeface="-apple-system"/>
              </a:rPr>
              <a:t>等），也包含只使用</a:t>
            </a:r>
            <a:r>
              <a:rPr lang="en-US" altLang="zh-TW" sz="1600">
                <a:solidFill>
                  <a:srgbClr val="191B1F"/>
                </a:solidFill>
                <a:latin typeface="-apple-system"/>
              </a:rPr>
              <a:t>Decoder</a:t>
            </a:r>
            <a:r>
              <a:rPr lang="zh-TW" altLang="en-US" sz="1600">
                <a:solidFill>
                  <a:srgbClr val="191B1F"/>
                </a:solidFill>
                <a:latin typeface="-apple-system"/>
              </a:rPr>
              <a:t>的模型（</a:t>
            </a:r>
            <a:r>
              <a:rPr lang="en-US" altLang="zh-TW" sz="1600">
                <a:solidFill>
                  <a:srgbClr val="191B1F"/>
                </a:solidFill>
                <a:latin typeface="-apple-system"/>
              </a:rPr>
              <a:t>GPT1</a:t>
            </a:r>
            <a:r>
              <a:rPr lang="zh-TW" altLang="en-US" sz="1600">
                <a:solidFill>
                  <a:srgbClr val="191B1F"/>
                </a:solidFill>
                <a:latin typeface="-apple-system"/>
              </a:rPr>
              <a:t>、</a:t>
            </a:r>
            <a:r>
              <a:rPr lang="en-US" altLang="zh-TW" sz="1600">
                <a:solidFill>
                  <a:srgbClr val="191B1F"/>
                </a:solidFill>
                <a:latin typeface="-apple-system"/>
              </a:rPr>
              <a:t>2</a:t>
            </a:r>
            <a:r>
              <a:rPr lang="zh-TW" altLang="en-US" sz="1600">
                <a:solidFill>
                  <a:srgbClr val="191B1F"/>
                </a:solidFill>
                <a:latin typeface="-apple-system"/>
              </a:rPr>
              <a:t>、</a:t>
            </a:r>
            <a:r>
              <a:rPr lang="en-US" altLang="zh-TW" sz="1600">
                <a:solidFill>
                  <a:srgbClr val="191B1F"/>
                </a:solidFill>
                <a:latin typeface="-apple-system"/>
              </a:rPr>
              <a:t>3</a:t>
            </a:r>
            <a:r>
              <a:rPr lang="zh-TW" altLang="en-US" sz="1600">
                <a:solidFill>
                  <a:srgbClr val="191B1F"/>
                </a:solidFill>
                <a:latin typeface="-apple-system"/>
              </a:rPr>
              <a:t>、</a:t>
            </a:r>
            <a:r>
              <a:rPr lang="en-US" altLang="zh-TW" sz="1600">
                <a:solidFill>
                  <a:srgbClr val="191B1F"/>
                </a:solidFill>
                <a:latin typeface="-apple-system"/>
              </a:rPr>
              <a:t>ChatGPT</a:t>
            </a:r>
            <a:r>
              <a:rPr lang="zh-TW" altLang="en-US" sz="1600">
                <a:solidFill>
                  <a:srgbClr val="191B1F"/>
                </a:solidFill>
                <a:latin typeface="-apple-system"/>
              </a:rPr>
              <a:t>等），也包含適用</a:t>
            </a:r>
            <a:r>
              <a:rPr lang="en-US" altLang="zh-TW" sz="1600">
                <a:solidFill>
                  <a:srgbClr val="191B1F"/>
                </a:solidFill>
                <a:latin typeface="-apple-system"/>
              </a:rPr>
              <a:t>Encoder+Decoder</a:t>
            </a:r>
            <a:r>
              <a:rPr lang="zh-TW" altLang="en-US" sz="1600">
                <a:solidFill>
                  <a:srgbClr val="191B1F"/>
                </a:solidFill>
                <a:latin typeface="-apple-system"/>
              </a:rPr>
              <a:t>結構的（</a:t>
            </a:r>
            <a:r>
              <a:rPr lang="en-US" altLang="zh-TW" sz="1600">
                <a:solidFill>
                  <a:srgbClr val="191B1F"/>
                </a:solidFill>
                <a:latin typeface="-apple-system"/>
              </a:rPr>
              <a:t>T5</a:t>
            </a:r>
            <a:r>
              <a:rPr lang="zh-TW" altLang="en-US" sz="1600">
                <a:solidFill>
                  <a:srgbClr val="191B1F"/>
                </a:solidFill>
                <a:latin typeface="-apple-system"/>
              </a:rPr>
              <a:t>、</a:t>
            </a:r>
            <a:r>
              <a:rPr lang="en-US" altLang="zh-TW" sz="1600">
                <a:solidFill>
                  <a:srgbClr val="191B1F"/>
                </a:solidFill>
                <a:latin typeface="-apple-system"/>
              </a:rPr>
              <a:t>BART</a:t>
            </a:r>
            <a:r>
              <a:rPr lang="zh-TW" altLang="en-US" sz="1600">
                <a:solidFill>
                  <a:srgbClr val="191B1F"/>
                </a:solidFill>
                <a:latin typeface="-apple-system"/>
              </a:rPr>
              <a:t>等）。但不管哪一種結構的模型，都是主要由三種模組組成的分別是</a:t>
            </a:r>
          </a:p>
          <a:p>
            <a:pPr lvl="5" indent="-342900"/>
            <a:r>
              <a:rPr lang="zh-TW" altLang="en-US" sz="1400">
                <a:solidFill>
                  <a:srgbClr val="191B1F"/>
                </a:solidFill>
                <a:latin typeface="-apple-system"/>
              </a:rPr>
              <a:t>多頭注意力模組（ </a:t>
            </a:r>
            <a:r>
              <a:rPr lang="en-US" altLang="zh-TW" sz="1400">
                <a:solidFill>
                  <a:srgbClr val="191B1F"/>
                </a:solidFill>
                <a:latin typeface="-apple-system"/>
              </a:rPr>
              <a:t>Multi-Head Attention </a:t>
            </a:r>
            <a:r>
              <a:rPr lang="zh-TW" altLang="en-US" sz="1400">
                <a:solidFill>
                  <a:srgbClr val="191B1F"/>
                </a:solidFill>
                <a:latin typeface="-apple-system"/>
              </a:rPr>
              <a:t>）</a:t>
            </a:r>
          </a:p>
          <a:p>
            <a:pPr lvl="5" indent="-342900"/>
            <a:r>
              <a:rPr lang="zh-TW" altLang="en-US" sz="1400">
                <a:solidFill>
                  <a:srgbClr val="191B1F"/>
                </a:solidFill>
                <a:latin typeface="-apple-system"/>
              </a:rPr>
              <a:t>前向神經網路模組（</a:t>
            </a:r>
            <a:r>
              <a:rPr lang="en-US" altLang="zh-TW" sz="1400">
                <a:solidFill>
                  <a:srgbClr val="191B1F"/>
                </a:solidFill>
                <a:latin typeface="-apple-system"/>
              </a:rPr>
              <a:t>Feed Forward</a:t>
            </a:r>
            <a:r>
              <a:rPr lang="zh-TW" altLang="en-US" sz="1400">
                <a:solidFill>
                  <a:srgbClr val="191B1F"/>
                </a:solidFill>
                <a:latin typeface="-apple-system"/>
              </a:rPr>
              <a:t>）</a:t>
            </a:r>
          </a:p>
          <a:p>
            <a:pPr lvl="5" indent="-342900"/>
            <a:r>
              <a:rPr lang="zh-TW" altLang="en-US" sz="1400">
                <a:solidFill>
                  <a:srgbClr val="191B1F"/>
                </a:solidFill>
                <a:latin typeface="-apple-system"/>
              </a:rPr>
              <a:t>層歸一化模組（</a:t>
            </a:r>
            <a:r>
              <a:rPr lang="en-US" altLang="zh-TW" sz="1400">
                <a:solidFill>
                  <a:srgbClr val="191B1F"/>
                </a:solidFill>
                <a:latin typeface="-apple-system"/>
              </a:rPr>
              <a:t>Add &amp; Norm</a:t>
            </a:r>
            <a:r>
              <a:rPr lang="zh-TW" altLang="en-US" sz="1400">
                <a:solidFill>
                  <a:srgbClr val="191B1F"/>
                </a:solidFill>
                <a:latin typeface="-apple-system"/>
              </a:rPr>
              <a:t>）</a:t>
            </a:r>
          </a:p>
          <a:p>
            <a:pPr algn="l">
              <a:buFont typeface="Arial" panose="020B0604020202020204" pitchFamily="34" charset="0"/>
              <a:buChar char="•"/>
            </a:pPr>
            <a:r>
              <a:rPr lang="zh-TW" altLang="en-US" b="0" i="0">
                <a:solidFill>
                  <a:srgbClr val="191B1F"/>
                </a:solidFill>
                <a:effectLst/>
                <a:latin typeface="-apple-system"/>
              </a:rPr>
              <a:t>平行訓練策略</a:t>
            </a:r>
          </a:p>
          <a:p>
            <a:endParaRPr lang="zh-TW" altLang="en-US"/>
          </a:p>
        </p:txBody>
      </p:sp>
    </p:spTree>
    <p:extLst>
      <p:ext uri="{BB962C8B-B14F-4D97-AF65-F5344CB8AC3E}">
        <p14:creationId xmlns:p14="http://schemas.microsoft.com/office/powerpoint/2010/main" val="159159629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FD3983C0-90CC-AFF6-4EFD-4BA9B58B3288}"/>
              </a:ext>
            </a:extLst>
          </p:cNvPr>
          <p:cNvSpPr>
            <a:spLocks noGrp="1"/>
          </p:cNvSpPr>
          <p:nvPr>
            <p:ph type="title"/>
          </p:nvPr>
        </p:nvSpPr>
        <p:spPr/>
        <p:txBody>
          <a:bodyPr/>
          <a:lstStyle/>
          <a:p>
            <a:r>
              <a:rPr lang="zh-TW" altLang="en-US" sz="3200"/>
              <a:t>什麼是遷移式學習 </a:t>
            </a:r>
            <a:r>
              <a:rPr lang="en-US" altLang="zh-TW" sz="3200"/>
              <a:t>What's Transfer Learning ?</a:t>
            </a:r>
            <a:endParaRPr lang="zh-TW" altLang="en-US" sz="3200"/>
          </a:p>
        </p:txBody>
      </p:sp>
      <p:sp>
        <p:nvSpPr>
          <p:cNvPr id="8" name="內容版面配置區 7">
            <a:extLst>
              <a:ext uri="{FF2B5EF4-FFF2-40B4-BE49-F238E27FC236}">
                <a16:creationId xmlns:a16="http://schemas.microsoft.com/office/drawing/2014/main" id="{1FCA95A9-CA89-B6F5-179A-5DFECB64C18F}"/>
              </a:ext>
            </a:extLst>
          </p:cNvPr>
          <p:cNvSpPr>
            <a:spLocks noGrp="1"/>
          </p:cNvSpPr>
          <p:nvPr>
            <p:ph idx="1"/>
          </p:nvPr>
        </p:nvSpPr>
        <p:spPr/>
        <p:txBody>
          <a:bodyPr/>
          <a:lstStyle/>
          <a:p>
            <a:r>
              <a:rPr lang="zh-TW" altLang="en-US" sz="1800"/>
              <a:t>人可以借鏡過往的知識（</a:t>
            </a:r>
            <a:r>
              <a:rPr lang="en-US" altLang="zh-TW" sz="1800"/>
              <a:t>knowledge</a:t>
            </a:r>
            <a:r>
              <a:rPr lang="zh-TW" altLang="en-US" sz="1800"/>
              <a:t>）與經驗來解決問題，那麼應用在機器學習上行不行？</a:t>
            </a:r>
            <a:endParaRPr lang="en-US" altLang="zh-TW" sz="1800"/>
          </a:p>
          <a:p>
            <a:r>
              <a:rPr lang="zh-TW" altLang="en-US" sz="1800"/>
              <a:t>簡單來說，遷移式學習的目的就是從一個（或多個）來源任務（</a:t>
            </a:r>
            <a:r>
              <a:rPr lang="en-US" altLang="zh-TW" sz="1800"/>
              <a:t>Source Tasks</a:t>
            </a:r>
            <a:r>
              <a:rPr lang="zh-TW" altLang="en-US" sz="1800"/>
              <a:t>）中抽取出 </a:t>
            </a:r>
            <a:r>
              <a:rPr lang="en-US" altLang="zh-TW" sz="1800"/>
              <a:t>"</a:t>
            </a:r>
            <a:r>
              <a:rPr lang="zh-TW" altLang="en-US" sz="1800"/>
              <a:t>知識</a:t>
            </a:r>
            <a:r>
              <a:rPr lang="en-US" altLang="zh-TW" sz="1800"/>
              <a:t>" </a:t>
            </a:r>
            <a:r>
              <a:rPr lang="zh-TW" altLang="en-US" sz="1800"/>
              <a:t>與 </a:t>
            </a:r>
            <a:r>
              <a:rPr lang="en-US" altLang="zh-TW" sz="1800"/>
              <a:t>"</a:t>
            </a:r>
            <a:r>
              <a:rPr lang="zh-TW" altLang="en-US" sz="1800"/>
              <a:t>經驗</a:t>
            </a:r>
            <a:r>
              <a:rPr lang="en-US" altLang="zh-TW" sz="1800"/>
              <a:t>"</a:t>
            </a:r>
            <a:r>
              <a:rPr lang="zh-TW" altLang="en-US" sz="1800"/>
              <a:t>，然後把它應用在一個新的目標領域（</a:t>
            </a:r>
            <a:r>
              <a:rPr lang="en-US" altLang="zh-TW" sz="1800"/>
              <a:t>Target Domain</a:t>
            </a:r>
            <a:r>
              <a:rPr lang="zh-TW" altLang="en-US" sz="1800"/>
              <a:t>）當中。</a:t>
            </a:r>
            <a:endParaRPr lang="en-US" altLang="zh-TW" sz="1800"/>
          </a:p>
          <a:p>
            <a:endParaRPr lang="en-US" altLang="zh-TW" sz="1800"/>
          </a:p>
          <a:p>
            <a:endParaRPr lang="zh-TW" altLang="en-US" sz="1800"/>
          </a:p>
          <a:p>
            <a:pPr lvl="3"/>
            <a:r>
              <a:rPr lang="zh-TW" altLang="en-US" sz="1800"/>
              <a:t>實際在訓練一個大型網路的時候，基本上它的參數都是上億或上兆的，如果我們以 </a:t>
            </a:r>
            <a:r>
              <a:rPr lang="en-US" altLang="zh-TW" sz="1800"/>
              <a:t>VGG16 </a:t>
            </a:r>
            <a:r>
              <a:rPr lang="zh-TW" altLang="en-US" sz="1800"/>
              <a:t>來例，它的參數就有</a:t>
            </a:r>
            <a:r>
              <a:rPr lang="en-US" altLang="zh-TW" sz="1800"/>
              <a:t>138,357,544 </a:t>
            </a:r>
            <a:r>
              <a:rPr lang="zh-TW" altLang="en-US" sz="1800"/>
              <a:t>這麼多（約一億三千八百萬），你手邊的資料集可能只有數百或數千張圖，即便你有上萬張好了，面對參數上億或上兆的神經網路，根本不是一個量級，就很難把網路訓練的很好。</a:t>
            </a:r>
            <a:endParaRPr lang="en-US" altLang="zh-TW" sz="1800"/>
          </a:p>
          <a:p>
            <a:endParaRPr lang="en-US" altLang="zh-TW" sz="1800"/>
          </a:p>
          <a:p>
            <a:r>
              <a:rPr lang="zh-TW" altLang="en-US" sz="1800"/>
              <a:t>也正因為多數狀況下資料集相對於網路都不夠龐大，</a:t>
            </a:r>
            <a:r>
              <a:rPr lang="zh-TW" altLang="en-US" sz="1800">
                <a:solidFill>
                  <a:schemeClr val="tx1"/>
                </a:solidFill>
              </a:rPr>
              <a:t>所以一般我們也不會從頭開始訓練網絡，而是會使用 </a:t>
            </a:r>
            <a:r>
              <a:rPr lang="zh-TW" altLang="en-US" sz="1800">
                <a:solidFill>
                  <a:srgbClr val="FF0000"/>
                </a:solidFill>
              </a:rPr>
              <a:t>預訓練好的模型</a:t>
            </a:r>
            <a:r>
              <a:rPr lang="zh-TW" altLang="en-US" sz="1800">
                <a:solidFill>
                  <a:srgbClr val="C00000"/>
                </a:solidFill>
              </a:rPr>
              <a:t>（</a:t>
            </a:r>
            <a:r>
              <a:rPr lang="en-US" altLang="zh-TW" sz="1800">
                <a:solidFill>
                  <a:srgbClr val="C00000"/>
                </a:solidFill>
              </a:rPr>
              <a:t>Pretrained</a:t>
            </a:r>
            <a:r>
              <a:rPr lang="zh-TW" altLang="en-US" sz="1800">
                <a:solidFill>
                  <a:srgbClr val="C00000"/>
                </a:solidFill>
              </a:rPr>
              <a:t>）</a:t>
            </a:r>
            <a:r>
              <a:rPr lang="zh-TW" altLang="en-US" sz="1800">
                <a:solidFill>
                  <a:srgbClr val="FF0000"/>
                </a:solidFill>
              </a:rPr>
              <a:t> </a:t>
            </a:r>
            <a:r>
              <a:rPr lang="zh-TW" altLang="en-US" sz="1800">
                <a:solidFill>
                  <a:schemeClr val="tx1"/>
                </a:solidFill>
              </a:rPr>
              <a:t>來</a:t>
            </a:r>
            <a:r>
              <a:rPr lang="en-US" altLang="zh-TW" sz="1800">
                <a:solidFill>
                  <a:srgbClr val="C00000"/>
                </a:solidFill>
              </a:rPr>
              <a:t>  </a:t>
            </a:r>
            <a:r>
              <a:rPr lang="zh-TW" altLang="en-US" sz="1800">
                <a:solidFill>
                  <a:srgbClr val="C00000"/>
                </a:solidFill>
              </a:rPr>
              <a:t>微調 （</a:t>
            </a:r>
            <a:r>
              <a:rPr lang="en-US" altLang="zh-TW" sz="1800">
                <a:solidFill>
                  <a:srgbClr val="C00000"/>
                </a:solidFill>
              </a:rPr>
              <a:t>fine-tuning</a:t>
            </a:r>
            <a:r>
              <a:rPr lang="zh-TW" altLang="en-US" sz="1800">
                <a:solidFill>
                  <a:srgbClr val="C00000"/>
                </a:solidFill>
              </a:rPr>
              <a:t>）</a:t>
            </a:r>
          </a:p>
        </p:txBody>
      </p:sp>
    </p:spTree>
    <p:extLst>
      <p:ext uri="{BB962C8B-B14F-4D97-AF65-F5344CB8AC3E}">
        <p14:creationId xmlns:p14="http://schemas.microsoft.com/office/powerpoint/2010/main" val="337605789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8C1ACD-167F-7198-DC95-82611A00479E}"/>
              </a:ext>
            </a:extLst>
          </p:cNvPr>
          <p:cNvSpPr>
            <a:spLocks noGrp="1"/>
          </p:cNvSpPr>
          <p:nvPr>
            <p:ph type="title"/>
          </p:nvPr>
        </p:nvSpPr>
        <p:spPr/>
        <p:txBody>
          <a:bodyPr/>
          <a:lstStyle/>
          <a:p>
            <a:r>
              <a:rPr lang="zh-TW" altLang="en-US" sz="3600"/>
              <a:t>遷移學習的方式</a:t>
            </a:r>
            <a:endParaRPr lang="zh-TW" altLang="en-US"/>
          </a:p>
        </p:txBody>
      </p:sp>
      <p:sp>
        <p:nvSpPr>
          <p:cNvPr id="3" name="內容版面配置區 2">
            <a:extLst>
              <a:ext uri="{FF2B5EF4-FFF2-40B4-BE49-F238E27FC236}">
                <a16:creationId xmlns:a16="http://schemas.microsoft.com/office/drawing/2014/main" id="{E2CA756A-4D48-0162-D4B0-B8E1652DAB22}"/>
              </a:ext>
            </a:extLst>
          </p:cNvPr>
          <p:cNvSpPr>
            <a:spLocks noGrp="1"/>
          </p:cNvSpPr>
          <p:nvPr>
            <p:ph idx="1"/>
          </p:nvPr>
        </p:nvSpPr>
        <p:spPr>
          <a:xfrm>
            <a:off x="107504" y="1052736"/>
            <a:ext cx="8631477" cy="5040312"/>
          </a:xfrm>
        </p:spPr>
        <p:txBody>
          <a:bodyPr/>
          <a:lstStyle/>
          <a:p>
            <a:r>
              <a:rPr lang="zh-TW" altLang="en-US" sz="1600"/>
              <a:t>進行遷移學習的方式有兩種：</a:t>
            </a:r>
          </a:p>
          <a:p>
            <a:r>
              <a:rPr lang="en-US" altLang="zh-TW" sz="1600"/>
              <a:t>1. </a:t>
            </a:r>
            <a:r>
              <a:rPr lang="zh-TW" altLang="en-US" sz="1600"/>
              <a:t>特徵擷取 </a:t>
            </a:r>
            <a:r>
              <a:rPr lang="en-US" altLang="zh-TW" sz="1600"/>
              <a:t>(Feature Extraction)</a:t>
            </a:r>
            <a:r>
              <a:rPr lang="zh-TW" altLang="en-US" sz="1600"/>
              <a:t>：凍結除了全連接層或者輸出層以外的權重，只訓練沒凍結的即可。</a:t>
            </a:r>
          </a:p>
          <a:p>
            <a:r>
              <a:rPr lang="en-US" altLang="zh-TW" sz="1600"/>
              <a:t>2. </a:t>
            </a:r>
            <a:r>
              <a:rPr lang="zh-TW" altLang="en-US" sz="1600"/>
              <a:t>微調 </a:t>
            </a:r>
            <a:r>
              <a:rPr lang="en-US" altLang="zh-TW" sz="1600"/>
              <a:t>(Fine-tuning)</a:t>
            </a:r>
            <a:r>
              <a:rPr lang="zh-TW" altLang="en-US" sz="1600"/>
              <a:t>：不採用隨機的權重初始，而是使用先前訓練好的權重當作初始值，在這邊可以全部都訓練也可以只訓練某一個部分，甚至說針對網路架構去做更動，也都算是</a:t>
            </a:r>
            <a:r>
              <a:rPr lang="en-US" altLang="zh-TW" sz="1600"/>
              <a:t>Fine-tuning</a:t>
            </a:r>
            <a:r>
              <a:rPr lang="zh-TW" altLang="en-US" sz="1600"/>
              <a:t>的範疇。</a:t>
            </a:r>
          </a:p>
          <a:p>
            <a:r>
              <a:rPr lang="zh-TW" altLang="en-US" sz="1200"/>
              <a:t>兩種方式的本質都是相同的，就是站在巨人的肩膀上看世界，之前訓練好的權重已經具有一定的特徵擷取能力，那我們面臨哪種狀況又該使用哪種方式去做呢？</a:t>
            </a:r>
            <a:endParaRPr lang="en-US" altLang="zh-TW" sz="1200"/>
          </a:p>
          <a:p>
            <a:endParaRPr lang="en-US" altLang="zh-TW" sz="1200"/>
          </a:p>
          <a:p>
            <a:r>
              <a:rPr lang="zh-TW" altLang="en-US" sz="1200"/>
              <a:t>做</a:t>
            </a:r>
            <a:r>
              <a:rPr lang="en-US" altLang="zh-TW" sz="1200"/>
              <a:t>Transfer Learning</a:t>
            </a:r>
            <a:r>
              <a:rPr lang="zh-TW" altLang="en-US" sz="1200"/>
              <a:t>最主要的原因通常是數據量小，</a:t>
            </a:r>
            <a:r>
              <a:rPr lang="zh-TW" altLang="en-US" sz="1200">
                <a:solidFill>
                  <a:srgbClr val="FF0000"/>
                </a:solidFill>
              </a:rPr>
              <a:t>當數據量小就容易發生</a:t>
            </a:r>
            <a:r>
              <a:rPr lang="en-US" altLang="zh-TW" sz="1200">
                <a:solidFill>
                  <a:srgbClr val="FF0000"/>
                </a:solidFill>
              </a:rPr>
              <a:t>Overfitting</a:t>
            </a:r>
            <a:r>
              <a:rPr lang="zh-TW" altLang="en-US" sz="1200">
                <a:solidFill>
                  <a:srgbClr val="FF0000"/>
                </a:solidFill>
              </a:rPr>
              <a:t>，所以才需要用別人先訓練好的權重幫助我們避免特徵擷取的時候發生</a:t>
            </a:r>
            <a:r>
              <a:rPr lang="en-US" altLang="zh-TW" sz="1200">
                <a:solidFill>
                  <a:srgbClr val="FF0000"/>
                </a:solidFill>
              </a:rPr>
              <a:t>Overfitting</a:t>
            </a:r>
            <a:r>
              <a:rPr lang="zh-TW" altLang="en-US" sz="1200">
                <a:solidFill>
                  <a:srgbClr val="FF0000"/>
                </a:solidFill>
              </a:rPr>
              <a:t>的現象</a:t>
            </a:r>
            <a:r>
              <a:rPr lang="zh-TW" altLang="en-US" sz="1200"/>
              <a:t>；而當數據量大的時候，通常都會建議從頭訓練或是進行全網路的微調；而當數據量小的時候又有分與原本的數據集是否相似等的狀況，這邊也整理了一個表格方便大家做整理。</a:t>
            </a:r>
          </a:p>
        </p:txBody>
      </p:sp>
      <p:pic>
        <p:nvPicPr>
          <p:cNvPr id="5" name="圖片 4">
            <a:extLst>
              <a:ext uri="{FF2B5EF4-FFF2-40B4-BE49-F238E27FC236}">
                <a16:creationId xmlns:a16="http://schemas.microsoft.com/office/drawing/2014/main" id="{AEDC34C0-51B0-BE44-9C74-FDD8E251762A}"/>
              </a:ext>
            </a:extLst>
          </p:cNvPr>
          <p:cNvPicPr>
            <a:picLocks noChangeAspect="1"/>
          </p:cNvPicPr>
          <p:nvPr/>
        </p:nvPicPr>
        <p:blipFill>
          <a:blip r:embed="rId2"/>
          <a:stretch>
            <a:fillRect/>
          </a:stretch>
        </p:blipFill>
        <p:spPr>
          <a:xfrm>
            <a:off x="1331640" y="3861048"/>
            <a:ext cx="6845906" cy="2996952"/>
          </a:xfrm>
          <a:prstGeom prst="rect">
            <a:avLst/>
          </a:prstGeom>
        </p:spPr>
      </p:pic>
    </p:spTree>
    <p:extLst>
      <p:ext uri="{BB962C8B-B14F-4D97-AF65-F5344CB8AC3E}">
        <p14:creationId xmlns:p14="http://schemas.microsoft.com/office/powerpoint/2010/main" val="29730234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042967-642D-32B6-60DD-63399DA7CC7B}"/>
              </a:ext>
            </a:extLst>
          </p:cNvPr>
          <p:cNvSpPr>
            <a:spLocks noGrp="1"/>
          </p:cNvSpPr>
          <p:nvPr>
            <p:ph type="title"/>
          </p:nvPr>
        </p:nvSpPr>
        <p:spPr/>
        <p:txBody>
          <a:bodyPr/>
          <a:lstStyle/>
          <a:p>
            <a:r>
              <a:rPr lang="zh-TW" altLang="en-US" dirty="0"/>
              <a:t>遷移學習 </a:t>
            </a:r>
            <a:r>
              <a:rPr lang="en-US" altLang="zh-TW" dirty="0"/>
              <a:t>Transfer learning</a:t>
            </a:r>
            <a:endParaRPr lang="zh-TW" altLang="en-US" dirty="0"/>
          </a:p>
        </p:txBody>
      </p:sp>
      <p:sp>
        <p:nvSpPr>
          <p:cNvPr id="3" name="內容版面配置區 2">
            <a:extLst>
              <a:ext uri="{FF2B5EF4-FFF2-40B4-BE49-F238E27FC236}">
                <a16:creationId xmlns:a16="http://schemas.microsoft.com/office/drawing/2014/main" id="{72C9281E-CFF3-5576-5288-74E0499D6E39}"/>
              </a:ext>
            </a:extLst>
          </p:cNvPr>
          <p:cNvSpPr>
            <a:spLocks noGrp="1"/>
          </p:cNvSpPr>
          <p:nvPr>
            <p:ph idx="1"/>
          </p:nvPr>
        </p:nvSpPr>
        <p:spPr/>
        <p:txBody>
          <a:bodyPr/>
          <a:lstStyle/>
          <a:p>
            <a:r>
              <a:rPr lang="zh-TW" altLang="en-US" sz="1400" dirty="0">
                <a:solidFill>
                  <a:srgbClr val="FF0000"/>
                </a:solidFill>
              </a:rPr>
              <a:t>預訓練 </a:t>
            </a:r>
            <a:r>
              <a:rPr lang="zh-TW" altLang="en-US" sz="1400" dirty="0"/>
              <a:t>是從頭開始訓練模型的行為：權重隨機初始化，並且在沒有任何先驗知識的情況下開始訓練</a:t>
            </a:r>
            <a:r>
              <a:rPr lang="en-US" altLang="zh-TW" sz="1400" dirty="0"/>
              <a:t>; </a:t>
            </a:r>
            <a:r>
              <a:rPr lang="zh-TW" altLang="en-US" sz="1400" dirty="0"/>
              <a:t>這種預訓練通常是在</a:t>
            </a:r>
            <a:r>
              <a:rPr lang="zh-TW" altLang="en-US" sz="1400" dirty="0">
                <a:solidFill>
                  <a:srgbClr val="7030A0"/>
                </a:solidFill>
              </a:rPr>
              <a:t>大量的資料</a:t>
            </a:r>
            <a:r>
              <a:rPr lang="zh-TW" altLang="en-US" sz="1400" dirty="0"/>
              <a:t>上完成。 因此，它需要非常大的資料集，並且訓練可能需要長達數週的時間。 </a:t>
            </a:r>
          </a:p>
          <a:p>
            <a:r>
              <a:rPr lang="zh-TW" altLang="en-US" sz="1400" i="1" dirty="0">
                <a:solidFill>
                  <a:srgbClr val="FF0000"/>
                </a:solidFill>
              </a:rPr>
              <a:t>微調 </a:t>
            </a:r>
            <a:r>
              <a:rPr lang="zh-TW" altLang="en-US" sz="1400" dirty="0"/>
              <a:t>另一方面， </a:t>
            </a:r>
            <a:r>
              <a:rPr lang="zh-TW" altLang="en-US" sz="1400" b="1" dirty="0"/>
              <a:t>後 </a:t>
            </a:r>
            <a:r>
              <a:rPr lang="zh-TW" altLang="en-US" sz="1400" dirty="0"/>
              <a:t>是在模型預訓練 進行的訓練。 要執行微調，您首先需要取得預先訓練的語言模型，然後使用特定於您的</a:t>
            </a:r>
            <a:r>
              <a:rPr lang="zh-TW" altLang="en-US" sz="1400" dirty="0">
                <a:solidFill>
                  <a:srgbClr val="7030A0"/>
                </a:solidFill>
              </a:rPr>
              <a:t>任務的資料集</a:t>
            </a:r>
            <a:r>
              <a:rPr lang="zh-TW" altLang="en-US" sz="1400" dirty="0"/>
              <a:t>執行額外的訓練。 簡單地為您的最終用例訓練模型 </a:t>
            </a:r>
            <a:r>
              <a:rPr lang="zh-TW" altLang="en-US" sz="1400" b="1" dirty="0"/>
              <a:t>等等</a:t>
            </a:r>
            <a:r>
              <a:rPr lang="en-US" altLang="zh-TW" sz="1400" b="1" dirty="0"/>
              <a:t>——</a:t>
            </a:r>
            <a:r>
              <a:rPr lang="zh-TW" altLang="en-US" sz="1400" b="1" dirty="0"/>
              <a:t>為什麼不從頭開始（從頭開始 </a:t>
            </a:r>
            <a:r>
              <a:rPr lang="zh-TW" altLang="en-US" sz="1400" dirty="0"/>
              <a:t>） 呢？ 有幾個原因： </a:t>
            </a:r>
          </a:p>
          <a:p>
            <a:endParaRPr lang="zh-TW" altLang="en-US" sz="1400" dirty="0"/>
          </a:p>
        </p:txBody>
      </p:sp>
      <p:pic>
        <p:nvPicPr>
          <p:cNvPr id="4" name="圖片 3">
            <a:extLst>
              <a:ext uri="{FF2B5EF4-FFF2-40B4-BE49-F238E27FC236}">
                <a16:creationId xmlns:a16="http://schemas.microsoft.com/office/drawing/2014/main" id="{0D577AA9-EC82-6157-6FD9-6FFFE265507C}"/>
              </a:ext>
            </a:extLst>
          </p:cNvPr>
          <p:cNvPicPr>
            <a:picLocks noChangeAspect="1"/>
          </p:cNvPicPr>
          <p:nvPr/>
        </p:nvPicPr>
        <p:blipFill>
          <a:blip r:embed="rId2"/>
          <a:stretch>
            <a:fillRect/>
          </a:stretch>
        </p:blipFill>
        <p:spPr>
          <a:xfrm>
            <a:off x="899592" y="2286502"/>
            <a:ext cx="7144955" cy="1971158"/>
          </a:xfrm>
          <a:prstGeom prst="rect">
            <a:avLst/>
          </a:prstGeom>
        </p:spPr>
      </p:pic>
      <p:pic>
        <p:nvPicPr>
          <p:cNvPr id="5" name="圖片 4">
            <a:extLst>
              <a:ext uri="{FF2B5EF4-FFF2-40B4-BE49-F238E27FC236}">
                <a16:creationId xmlns:a16="http://schemas.microsoft.com/office/drawing/2014/main" id="{8E35A846-0D27-8809-FD40-F5A765779B72}"/>
              </a:ext>
            </a:extLst>
          </p:cNvPr>
          <p:cNvPicPr>
            <a:picLocks noChangeAspect="1"/>
          </p:cNvPicPr>
          <p:nvPr/>
        </p:nvPicPr>
        <p:blipFill>
          <a:blip r:embed="rId3"/>
          <a:stretch>
            <a:fillRect/>
          </a:stretch>
        </p:blipFill>
        <p:spPr>
          <a:xfrm>
            <a:off x="899592" y="4615090"/>
            <a:ext cx="7144955" cy="1971157"/>
          </a:xfrm>
          <a:prstGeom prst="rect">
            <a:avLst/>
          </a:prstGeom>
        </p:spPr>
      </p:pic>
      <p:sp>
        <p:nvSpPr>
          <p:cNvPr id="6" name="文字方塊 5">
            <a:extLst>
              <a:ext uri="{FF2B5EF4-FFF2-40B4-BE49-F238E27FC236}">
                <a16:creationId xmlns:a16="http://schemas.microsoft.com/office/drawing/2014/main" id="{F80420AF-0A79-7565-DBB0-1C76DB7C8061}"/>
              </a:ext>
            </a:extLst>
          </p:cNvPr>
          <p:cNvSpPr txBox="1"/>
          <p:nvPr/>
        </p:nvSpPr>
        <p:spPr>
          <a:xfrm>
            <a:off x="6660232" y="3522129"/>
            <a:ext cx="2465740" cy="523220"/>
          </a:xfrm>
          <a:prstGeom prst="rect">
            <a:avLst/>
          </a:prstGeom>
          <a:noFill/>
        </p:spPr>
        <p:txBody>
          <a:bodyPr wrap="none" rtlCol="0">
            <a:spAutoFit/>
          </a:bodyPr>
          <a:lstStyle/>
          <a:p>
            <a:r>
              <a:rPr lang="en-US" altLang="zh-TW" sz="1400"/>
              <a:t>or  called </a:t>
            </a:r>
          </a:p>
          <a:p>
            <a:r>
              <a:rPr lang="en-US" altLang="zh-TW" sz="1400"/>
              <a:t>pretrained base language model</a:t>
            </a:r>
            <a:endParaRPr lang="zh-TW" altLang="en-US" sz="1400"/>
          </a:p>
        </p:txBody>
      </p:sp>
    </p:spTree>
    <p:extLst>
      <p:ext uri="{BB962C8B-B14F-4D97-AF65-F5344CB8AC3E}">
        <p14:creationId xmlns:p14="http://schemas.microsoft.com/office/powerpoint/2010/main" val="308024355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3FF9993-C016-F979-FC63-581D2025B019}"/>
              </a:ext>
            </a:extLst>
          </p:cNvPr>
          <p:cNvSpPr txBox="1"/>
          <p:nvPr/>
        </p:nvSpPr>
        <p:spPr>
          <a:xfrm>
            <a:off x="251520" y="188640"/>
            <a:ext cx="8064896" cy="707886"/>
          </a:xfrm>
          <a:prstGeom prst="rect">
            <a:avLst/>
          </a:prstGeom>
          <a:noFill/>
        </p:spPr>
        <p:txBody>
          <a:bodyPr wrap="square">
            <a:spAutoFit/>
          </a:bodyPr>
          <a:lstStyle/>
          <a:p>
            <a:r>
              <a:rPr lang="zh-TW" altLang="en-US" sz="2000">
                <a:latin typeface="微軟正黑體" panose="020B0604030504040204" pitchFamily="34" charset="-120"/>
                <a:ea typeface="微軟正黑體" panose="020B0604030504040204" pitchFamily="34" charset="-120"/>
              </a:rPr>
              <a:t>模型微調涉及針對特定任務改進預訓練模型。與從頭開始的模型訓練不同，微調可以調整現有模型，從而節省時間和資源。</a:t>
            </a:r>
          </a:p>
        </p:txBody>
      </p:sp>
      <p:pic>
        <p:nvPicPr>
          <p:cNvPr id="7" name="圖片 6">
            <a:extLst>
              <a:ext uri="{FF2B5EF4-FFF2-40B4-BE49-F238E27FC236}">
                <a16:creationId xmlns:a16="http://schemas.microsoft.com/office/drawing/2014/main" id="{7496F386-9D9E-2236-6E52-F303459AD6D7}"/>
              </a:ext>
            </a:extLst>
          </p:cNvPr>
          <p:cNvPicPr>
            <a:picLocks noChangeAspect="1"/>
          </p:cNvPicPr>
          <p:nvPr/>
        </p:nvPicPr>
        <p:blipFill>
          <a:blip r:embed="rId2"/>
          <a:stretch>
            <a:fillRect/>
          </a:stretch>
        </p:blipFill>
        <p:spPr>
          <a:xfrm>
            <a:off x="1619671" y="980728"/>
            <a:ext cx="5904657" cy="3423509"/>
          </a:xfrm>
          <a:prstGeom prst="rect">
            <a:avLst/>
          </a:prstGeom>
        </p:spPr>
      </p:pic>
      <p:pic>
        <p:nvPicPr>
          <p:cNvPr id="8" name="圖片 7">
            <a:extLst>
              <a:ext uri="{FF2B5EF4-FFF2-40B4-BE49-F238E27FC236}">
                <a16:creationId xmlns:a16="http://schemas.microsoft.com/office/drawing/2014/main" id="{C0859D29-87C6-ADF5-7E8A-803D9EC6EA85}"/>
              </a:ext>
            </a:extLst>
          </p:cNvPr>
          <p:cNvPicPr>
            <a:picLocks noChangeAspect="1"/>
          </p:cNvPicPr>
          <p:nvPr/>
        </p:nvPicPr>
        <p:blipFill>
          <a:blip r:embed="rId3"/>
          <a:stretch>
            <a:fillRect/>
          </a:stretch>
        </p:blipFill>
        <p:spPr>
          <a:xfrm>
            <a:off x="2621768" y="4523029"/>
            <a:ext cx="3900463" cy="2334971"/>
          </a:xfrm>
          <a:prstGeom prst="rect">
            <a:avLst/>
          </a:prstGeom>
        </p:spPr>
      </p:pic>
    </p:spTree>
    <p:extLst>
      <p:ext uri="{BB962C8B-B14F-4D97-AF65-F5344CB8AC3E}">
        <p14:creationId xmlns:p14="http://schemas.microsoft.com/office/powerpoint/2010/main" val="359225294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E77335-1BC0-615A-288D-DA69DC86D616}"/>
              </a:ext>
            </a:extLst>
          </p:cNvPr>
          <p:cNvSpPr>
            <a:spLocks noGrp="1"/>
          </p:cNvSpPr>
          <p:nvPr>
            <p:ph type="title"/>
          </p:nvPr>
        </p:nvSpPr>
        <p:spPr/>
        <p:txBody>
          <a:bodyPr/>
          <a:lstStyle/>
          <a:p>
            <a:r>
              <a:rPr lang="zh-TW" altLang="en-US" sz="2800"/>
              <a:t>基礎</a:t>
            </a:r>
            <a:r>
              <a:rPr lang="en-US" altLang="zh-TW" sz="2800"/>
              <a:t>LLM (pre-trained</a:t>
            </a:r>
            <a:r>
              <a:rPr lang="zh-TW" altLang="en-US" sz="2800"/>
              <a:t> </a:t>
            </a:r>
            <a:r>
              <a:rPr lang="en-US" altLang="zh-TW" sz="2800"/>
              <a:t>base) </a:t>
            </a:r>
            <a:r>
              <a:rPr lang="zh-TW" altLang="en-US" sz="2800"/>
              <a:t>和 指令調整</a:t>
            </a:r>
            <a:r>
              <a:rPr lang="en-US" altLang="zh-TW" sz="2800"/>
              <a:t>LLM </a:t>
            </a:r>
            <a:r>
              <a:rPr lang="zh-TW" altLang="en-US" sz="2800"/>
              <a:t>之間的主要區別</a:t>
            </a:r>
          </a:p>
        </p:txBody>
      </p:sp>
      <p:sp>
        <p:nvSpPr>
          <p:cNvPr id="3" name="內容版面配置區 2">
            <a:extLst>
              <a:ext uri="{FF2B5EF4-FFF2-40B4-BE49-F238E27FC236}">
                <a16:creationId xmlns:a16="http://schemas.microsoft.com/office/drawing/2014/main" id="{90D4072E-DBD6-28F6-C5A6-3766BFD21857}"/>
              </a:ext>
            </a:extLst>
          </p:cNvPr>
          <p:cNvSpPr>
            <a:spLocks noGrp="1"/>
          </p:cNvSpPr>
          <p:nvPr>
            <p:ph idx="1"/>
          </p:nvPr>
        </p:nvSpPr>
        <p:spPr/>
        <p:txBody>
          <a:bodyPr/>
          <a:lstStyle/>
          <a:p>
            <a:endParaRPr lang="zh-TW" altLang="en-US"/>
          </a:p>
        </p:txBody>
      </p:sp>
      <p:pic>
        <p:nvPicPr>
          <p:cNvPr id="1026" name="Picture 2">
            <a:extLst>
              <a:ext uri="{FF2B5EF4-FFF2-40B4-BE49-F238E27FC236}">
                <a16:creationId xmlns:a16="http://schemas.microsoft.com/office/drawing/2014/main" id="{7D8CDDA6-A285-74DC-4CF4-1EACEAF267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92268"/>
            <a:ext cx="5531291" cy="571800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FC00E569-598C-7653-2C21-121F56A51D50}"/>
              </a:ext>
            </a:extLst>
          </p:cNvPr>
          <p:cNvSpPr txBox="1"/>
          <p:nvPr/>
        </p:nvSpPr>
        <p:spPr>
          <a:xfrm>
            <a:off x="5844416" y="1166842"/>
            <a:ext cx="3192080" cy="4893647"/>
          </a:xfrm>
          <a:prstGeom prst="rect">
            <a:avLst/>
          </a:prstGeom>
          <a:noFill/>
        </p:spPr>
        <p:txBody>
          <a:bodyPr wrap="square">
            <a:spAutoFit/>
          </a:bodyPr>
          <a:lstStyle/>
          <a:p>
            <a:r>
              <a:rPr lang="zh-TW" altLang="en-US" sz="1200">
                <a:latin typeface="+mj-lt"/>
                <a:ea typeface="+mj-ea"/>
              </a:rPr>
              <a:t>基礎 </a:t>
            </a:r>
            <a:r>
              <a:rPr lang="en-US" altLang="zh-TW" sz="1200">
                <a:latin typeface="+mj-lt"/>
                <a:ea typeface="+mj-ea"/>
              </a:rPr>
              <a:t>LLM </a:t>
            </a:r>
            <a:r>
              <a:rPr lang="zh-TW" altLang="en-US" sz="1200">
                <a:latin typeface="+mj-lt"/>
                <a:ea typeface="+mj-ea"/>
              </a:rPr>
              <a:t>和指令調整 </a:t>
            </a:r>
            <a:r>
              <a:rPr lang="en-US" altLang="zh-TW" sz="1200">
                <a:latin typeface="+mj-lt"/>
                <a:ea typeface="+mj-ea"/>
              </a:rPr>
              <a:t>LLM </a:t>
            </a:r>
            <a:r>
              <a:rPr lang="zh-TW" altLang="en-US" sz="1200">
                <a:latin typeface="+mj-lt"/>
                <a:ea typeface="+mj-ea"/>
              </a:rPr>
              <a:t>通常可以完成相同類型的任務。儘管如此，由於指令調整模型是在遵循指令的資料上進行訓練的，因此它們</a:t>
            </a:r>
            <a:r>
              <a:rPr lang="zh-TW" altLang="en-US" sz="1200" b="1">
                <a:latin typeface="+mj-lt"/>
                <a:ea typeface="+mj-ea"/>
              </a:rPr>
              <a:t>更加一致、可靠且更適合特定任務</a:t>
            </a:r>
            <a:r>
              <a:rPr lang="zh-TW" altLang="en-US" sz="1200">
                <a:latin typeface="+mj-lt"/>
                <a:ea typeface="+mj-ea"/>
              </a:rPr>
              <a:t>。</a:t>
            </a:r>
          </a:p>
          <a:p>
            <a:endParaRPr lang="zh-TW" altLang="en-US" sz="1200">
              <a:latin typeface="+mj-lt"/>
              <a:ea typeface="+mj-ea"/>
            </a:endParaRPr>
          </a:p>
          <a:p>
            <a:r>
              <a:rPr lang="zh-TW" altLang="en-US" sz="1200">
                <a:latin typeface="+mj-lt"/>
                <a:ea typeface="+mj-ea"/>
              </a:rPr>
              <a:t>基礎 </a:t>
            </a:r>
            <a:r>
              <a:rPr lang="en-US" altLang="zh-TW" sz="1200">
                <a:latin typeface="+mj-lt"/>
                <a:ea typeface="+mj-ea"/>
              </a:rPr>
              <a:t>LLM </a:t>
            </a:r>
            <a:r>
              <a:rPr lang="zh-TW" altLang="en-US" sz="1200">
                <a:latin typeface="+mj-lt"/>
                <a:ea typeface="+mj-ea"/>
              </a:rPr>
              <a:t>可以回應各種各樣的提示，但它們可能會對指令進行</a:t>
            </a:r>
            <a:r>
              <a:rPr lang="zh-TW" altLang="en-US" sz="1200" b="1">
                <a:latin typeface="+mj-lt"/>
                <a:ea typeface="+mj-ea"/>
              </a:rPr>
              <a:t>鬆散的解釋或提供通用的答案</a:t>
            </a:r>
            <a:r>
              <a:rPr lang="zh-TW" altLang="en-US" sz="1200">
                <a:latin typeface="+mj-lt"/>
                <a:ea typeface="+mj-ea"/>
              </a:rPr>
              <a:t>，因為它們沒有接受過遵循詳細命令的明確訓練。</a:t>
            </a:r>
          </a:p>
          <a:p>
            <a:endParaRPr lang="en-US" altLang="zh-TW" sz="1200">
              <a:latin typeface="+mj-lt"/>
              <a:ea typeface="+mj-ea"/>
            </a:endParaRPr>
          </a:p>
          <a:p>
            <a:endParaRPr lang="zh-TW" altLang="en-US" sz="1200">
              <a:latin typeface="+mj-lt"/>
              <a:ea typeface="+mj-ea"/>
            </a:endParaRPr>
          </a:p>
          <a:p>
            <a:r>
              <a:rPr lang="zh-TW" altLang="en-US" sz="1200">
                <a:latin typeface="+mj-lt"/>
                <a:ea typeface="+mj-ea"/>
              </a:rPr>
              <a:t>指令調整的 </a:t>
            </a:r>
            <a:r>
              <a:rPr lang="en-US" altLang="zh-TW" sz="1200">
                <a:latin typeface="+mj-lt"/>
                <a:ea typeface="+mj-ea"/>
              </a:rPr>
              <a:t>LLM </a:t>
            </a:r>
            <a:r>
              <a:rPr lang="zh-TW" altLang="en-US" sz="1200">
                <a:latin typeface="+mj-lt"/>
                <a:ea typeface="+mj-ea"/>
              </a:rPr>
              <a:t>已經針對特定於指令的資料進行了微調，這有助於它們</a:t>
            </a:r>
            <a:r>
              <a:rPr lang="zh-TW" altLang="en-US" sz="1200" b="1">
                <a:latin typeface="+mj-lt"/>
                <a:ea typeface="+mj-ea"/>
              </a:rPr>
              <a:t>更好地理解和執行通常以「列出」、「總結」、「解釋」或「寫作」等動詞開頭的指令提示</a:t>
            </a:r>
            <a:r>
              <a:rPr lang="zh-TW" altLang="en-US" sz="1200">
                <a:latin typeface="+mj-lt"/>
                <a:ea typeface="+mj-ea"/>
              </a:rPr>
              <a:t>。這項額外的訓練減少了歧義，使他們</a:t>
            </a:r>
            <a:r>
              <a:rPr lang="zh-TW" altLang="en-US" sz="1200" b="1">
                <a:latin typeface="+mj-lt"/>
                <a:ea typeface="+mj-ea"/>
              </a:rPr>
              <a:t>更精確地滿足所要求的特定格式、語氣或深度。</a:t>
            </a:r>
          </a:p>
          <a:p>
            <a:endParaRPr lang="zh-TW" altLang="en-US" sz="1200">
              <a:latin typeface="+mj-lt"/>
              <a:ea typeface="+mj-ea"/>
            </a:endParaRPr>
          </a:p>
          <a:p>
            <a:r>
              <a:rPr lang="zh-TW" altLang="en-US" sz="1200">
                <a:latin typeface="+mj-lt"/>
                <a:ea typeface="+mj-ea"/>
              </a:rPr>
              <a:t>雖然基礎 </a:t>
            </a:r>
            <a:r>
              <a:rPr lang="en-US" altLang="zh-TW" sz="1200">
                <a:latin typeface="+mj-lt"/>
                <a:ea typeface="+mj-ea"/>
              </a:rPr>
              <a:t>LLM </a:t>
            </a:r>
            <a:r>
              <a:rPr lang="zh-TW" altLang="en-US" sz="1200">
                <a:latin typeface="+mj-lt"/>
                <a:ea typeface="+mj-ea"/>
              </a:rPr>
              <a:t>在技術上可以產生類似的內容或回答相同類型的問題，但經過指令調整的 </a:t>
            </a:r>
            <a:r>
              <a:rPr lang="en-US" altLang="zh-TW" sz="1200">
                <a:latin typeface="+mj-lt"/>
                <a:ea typeface="+mj-ea"/>
              </a:rPr>
              <a:t>LLM </a:t>
            </a:r>
            <a:r>
              <a:rPr lang="zh-TW" altLang="en-US" sz="1200">
                <a:latin typeface="+mj-lt"/>
                <a:ea typeface="+mj-ea"/>
              </a:rPr>
              <a:t>提供了一定程度的完善，使其更適合需要高度客製化的角色。</a:t>
            </a:r>
            <a:endParaRPr lang="en-US" altLang="zh-TW" sz="1200">
              <a:latin typeface="+mj-lt"/>
              <a:ea typeface="+mj-ea"/>
            </a:endParaRPr>
          </a:p>
          <a:p>
            <a:endParaRPr lang="en-US" altLang="zh-TW" sz="1200">
              <a:latin typeface="+mj-lt"/>
              <a:ea typeface="+mj-ea"/>
            </a:endParaRPr>
          </a:p>
          <a:p>
            <a:r>
              <a:rPr lang="zh-TW" altLang="en-US" sz="1200">
                <a:latin typeface="+mj-lt"/>
                <a:ea typeface="+mj-ea"/>
              </a:rPr>
              <a:t>簡而言之，</a:t>
            </a:r>
            <a:r>
              <a:rPr lang="zh-TW" altLang="en-US" sz="1200" b="1">
                <a:solidFill>
                  <a:srgbClr val="7030A0"/>
                </a:solidFill>
                <a:latin typeface="+mj-lt"/>
                <a:ea typeface="+mj-ea"/>
              </a:rPr>
              <a:t>經過指令調整的模型在特定場景下表現更可靠。最終將提高用戶滿意度效率並降低實際應用中的錯誤率。</a:t>
            </a:r>
          </a:p>
        </p:txBody>
      </p:sp>
    </p:spTree>
    <p:extLst>
      <p:ext uri="{BB962C8B-B14F-4D97-AF65-F5344CB8AC3E}">
        <p14:creationId xmlns:p14="http://schemas.microsoft.com/office/powerpoint/2010/main" val="404286854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0AD7BC-8A76-D1AE-1325-2B6F4E996B53}"/>
              </a:ext>
            </a:extLst>
          </p:cNvPr>
          <p:cNvSpPr>
            <a:spLocks noGrp="1"/>
          </p:cNvSpPr>
          <p:nvPr>
            <p:ph type="title"/>
          </p:nvPr>
        </p:nvSpPr>
        <p:spPr/>
        <p:txBody>
          <a:bodyPr/>
          <a:lstStyle/>
          <a:p>
            <a:r>
              <a:rPr lang="zh-TW" altLang="en-US" sz="3600"/>
              <a:t>微調 </a:t>
            </a:r>
            <a:r>
              <a:rPr lang="en-US" altLang="zh-TW"/>
              <a:t>Fine Tuning </a:t>
            </a:r>
            <a:endParaRPr lang="zh-TW" altLang="en-US"/>
          </a:p>
        </p:txBody>
      </p:sp>
      <p:sp>
        <p:nvSpPr>
          <p:cNvPr id="3" name="內容版面配置區 2">
            <a:extLst>
              <a:ext uri="{FF2B5EF4-FFF2-40B4-BE49-F238E27FC236}">
                <a16:creationId xmlns:a16="http://schemas.microsoft.com/office/drawing/2014/main" id="{A6E5D71E-8235-1B1E-7F70-70E2CE8901A4}"/>
              </a:ext>
            </a:extLst>
          </p:cNvPr>
          <p:cNvSpPr>
            <a:spLocks noGrp="1"/>
          </p:cNvSpPr>
          <p:nvPr>
            <p:ph idx="1"/>
          </p:nvPr>
        </p:nvSpPr>
        <p:spPr>
          <a:xfrm>
            <a:off x="217853" y="1052736"/>
            <a:ext cx="8602619" cy="5544616"/>
          </a:xfrm>
        </p:spPr>
        <p:txBody>
          <a:bodyPr/>
          <a:lstStyle/>
          <a:p>
            <a:r>
              <a:rPr lang="zh-TW" altLang="en-US" sz="1400"/>
              <a:t>即讓類神經網路基於預訓練過（</a:t>
            </a:r>
            <a:r>
              <a:rPr lang="en-US" altLang="zh-TW" sz="1400"/>
              <a:t>pre-trained</a:t>
            </a:r>
            <a:r>
              <a:rPr lang="zh-TW" altLang="en-US" sz="1400"/>
              <a:t>）的權重之上再做微調。</a:t>
            </a:r>
          </a:p>
          <a:p>
            <a:endParaRPr lang="zh-TW" altLang="en-US" sz="1400"/>
          </a:p>
          <a:p>
            <a:r>
              <a:rPr lang="zh-TW" altLang="en-US" sz="1400"/>
              <a:t>在實作上影響我們如何使用遷移式學習的因素有很多，不過最關鍵的還是在於：</a:t>
            </a:r>
          </a:p>
          <a:p>
            <a:pPr marL="285750" indent="-285750">
              <a:buFont typeface="Arial" panose="020B0604020202020204" pitchFamily="34" charset="0"/>
              <a:buChar char="•"/>
            </a:pPr>
            <a:r>
              <a:rPr lang="zh-TW" altLang="en-US" sz="1400"/>
              <a:t>新資料集的大小</a:t>
            </a:r>
          </a:p>
          <a:p>
            <a:pPr marL="285750" indent="-285750">
              <a:buFont typeface="Arial" panose="020B0604020202020204" pitchFamily="34" charset="0"/>
              <a:buChar char="•"/>
            </a:pPr>
            <a:r>
              <a:rPr lang="zh-TW" altLang="en-US" sz="1400"/>
              <a:t>新資料集跟你用來 </a:t>
            </a:r>
            <a:r>
              <a:rPr lang="en-US" altLang="zh-TW" sz="1400"/>
              <a:t>pre-trained </a:t>
            </a:r>
            <a:r>
              <a:rPr lang="zh-TW" altLang="en-US" sz="1400"/>
              <a:t>的資料集之間的相似性</a:t>
            </a:r>
            <a:endParaRPr lang="en-US" altLang="zh-TW" sz="1400"/>
          </a:p>
          <a:p>
            <a:pPr marL="285750" indent="-285750">
              <a:buFont typeface="Arial" panose="020B0604020202020204" pitchFamily="34" charset="0"/>
              <a:buChar char="•"/>
            </a:pPr>
            <a:endParaRPr lang="zh-TW" altLang="en-US" sz="1400"/>
          </a:p>
          <a:p>
            <a:r>
              <a:rPr lang="zh-TW" altLang="en-US" sz="1400"/>
              <a:t>然後我們根據上述這兩點，可以簡單排列組合出四種應用情形：</a:t>
            </a:r>
            <a:endParaRPr lang="en-US" altLang="zh-TW" sz="1400"/>
          </a:p>
          <a:p>
            <a:endParaRPr lang="zh-TW" altLang="en-US" sz="1400"/>
          </a:p>
          <a:p>
            <a:pPr marL="285750" indent="-285750">
              <a:buFont typeface="Arial" panose="020B0604020202020204" pitchFamily="34" charset="0"/>
              <a:buChar char="•"/>
            </a:pPr>
            <a:r>
              <a:rPr lang="zh-TW" altLang="en-US" sz="1400">
                <a:solidFill>
                  <a:srgbClr val="C00000"/>
                </a:solidFill>
              </a:rPr>
              <a:t>新的資料集小、與 </a:t>
            </a:r>
            <a:r>
              <a:rPr lang="en-US" altLang="zh-TW" sz="1400">
                <a:solidFill>
                  <a:srgbClr val="C00000"/>
                </a:solidFill>
              </a:rPr>
              <a:t>pre-trained </a:t>
            </a:r>
            <a:r>
              <a:rPr lang="zh-TW" altLang="en-US" sz="1400">
                <a:solidFill>
                  <a:srgbClr val="C00000"/>
                </a:solidFill>
              </a:rPr>
              <a:t>資料集相似：</a:t>
            </a:r>
          </a:p>
          <a:p>
            <a:r>
              <a:rPr lang="zh-TW" altLang="en-US" sz="1400"/>
              <a:t>因為資料集比較小，如果直接對整個網路做 </a:t>
            </a:r>
            <a:r>
              <a:rPr lang="en-US" altLang="zh-TW" sz="1400"/>
              <a:t>fine-tune </a:t>
            </a:r>
            <a:r>
              <a:rPr lang="zh-TW" altLang="en-US" sz="1400"/>
              <a:t>可能會導致 </a:t>
            </a:r>
            <a:r>
              <a:rPr lang="en-US" altLang="zh-TW" sz="1400"/>
              <a:t>overfitting </a:t>
            </a:r>
            <a:r>
              <a:rPr lang="zh-TW" altLang="en-US" sz="1400"/>
              <a:t>的情況產生，但是我們知道新的資料集與舊的資料集之間有高度的相似性，所以我們可以預期（或者說假設），它們的高層特徵也會是相似的，這時候我們就可以把預訓練的網路當作特徵提取器（</a:t>
            </a:r>
            <a:r>
              <a:rPr lang="en-US" altLang="zh-TW" sz="1400"/>
              <a:t>feature extractor</a:t>
            </a:r>
            <a:r>
              <a:rPr lang="zh-TW" altLang="en-US" sz="1400"/>
              <a:t>）來用，然後再用提取出來的特徵來訓練我們要的分類器（當然也可做回歸，就看你怎麼設計）。</a:t>
            </a:r>
          </a:p>
          <a:p>
            <a:endParaRPr lang="zh-TW" altLang="en-US" sz="1400"/>
          </a:p>
          <a:p>
            <a:pPr marL="285750" indent="-285750">
              <a:buFont typeface="Arial" panose="020B0604020202020204" pitchFamily="34" charset="0"/>
              <a:buChar char="•"/>
            </a:pPr>
            <a:r>
              <a:rPr lang="zh-TW" altLang="en-US" sz="1400">
                <a:solidFill>
                  <a:srgbClr val="C00000"/>
                </a:solidFill>
              </a:rPr>
              <a:t>新的資料集小、與 </a:t>
            </a:r>
            <a:r>
              <a:rPr lang="en-US" altLang="zh-TW" sz="1400">
                <a:solidFill>
                  <a:srgbClr val="C00000"/>
                </a:solidFill>
              </a:rPr>
              <a:t>pre-trained </a:t>
            </a:r>
            <a:r>
              <a:rPr lang="zh-TW" altLang="en-US" sz="1400">
                <a:solidFill>
                  <a:srgbClr val="C00000"/>
                </a:solidFill>
              </a:rPr>
              <a:t>資料集不相似：</a:t>
            </a:r>
          </a:p>
          <a:p>
            <a:r>
              <a:rPr lang="zh-TW" altLang="en-US" sz="1400"/>
              <a:t>如果你的資料集很小，然後又跟 </a:t>
            </a:r>
            <a:r>
              <a:rPr lang="en-US" altLang="zh-TW" sz="1400"/>
              <a:t>pre-trained </a:t>
            </a:r>
            <a:r>
              <a:rPr lang="zh-TW" altLang="en-US" sz="1400"/>
              <a:t>資料集不相似的話，那我建議你就不要做 </a:t>
            </a:r>
            <a:r>
              <a:rPr lang="en-US" altLang="zh-TW" sz="1400"/>
              <a:t>fine tune </a:t>
            </a:r>
            <a:r>
              <a:rPr lang="zh-TW" altLang="en-US" sz="1400"/>
              <a:t>了。</a:t>
            </a:r>
          </a:p>
          <a:p>
            <a:endParaRPr lang="zh-TW" altLang="en-US" sz="1400"/>
          </a:p>
          <a:p>
            <a:pPr marL="285750" indent="-285750">
              <a:buFont typeface="Arial" panose="020B0604020202020204" pitchFamily="34" charset="0"/>
              <a:buChar char="•"/>
            </a:pPr>
            <a:r>
              <a:rPr lang="zh-TW" altLang="en-US" sz="1400">
                <a:solidFill>
                  <a:srgbClr val="C00000"/>
                </a:solidFill>
              </a:rPr>
              <a:t>新的資料集大、與 </a:t>
            </a:r>
            <a:r>
              <a:rPr lang="en-US" altLang="zh-TW" sz="1400">
                <a:solidFill>
                  <a:srgbClr val="C00000"/>
                </a:solidFill>
              </a:rPr>
              <a:t>pre-trained </a:t>
            </a:r>
            <a:r>
              <a:rPr lang="zh-TW" altLang="en-US" sz="1400">
                <a:solidFill>
                  <a:srgbClr val="C00000"/>
                </a:solidFill>
              </a:rPr>
              <a:t>資料集相似：</a:t>
            </a:r>
          </a:p>
          <a:p>
            <a:r>
              <a:rPr lang="zh-TW" altLang="en-US" sz="1400"/>
              <a:t>這種狀況是最理想的！</a:t>
            </a:r>
          </a:p>
          <a:p>
            <a:r>
              <a:rPr lang="zh-TW" altLang="en-US" sz="1400"/>
              <a:t>你資料集又大又跟 </a:t>
            </a:r>
            <a:r>
              <a:rPr lang="en-US" altLang="zh-TW" sz="1400"/>
              <a:t>pre-trained </a:t>
            </a:r>
            <a:r>
              <a:rPr lang="zh-TW" altLang="en-US" sz="1400"/>
              <a:t>的資料集很像，那你完全可以直接對整個網路做 </a:t>
            </a:r>
            <a:r>
              <a:rPr lang="en-US" altLang="zh-TW" sz="1400"/>
              <a:t>fine tune </a:t>
            </a:r>
            <a:r>
              <a:rPr lang="zh-TW" altLang="en-US" sz="1400"/>
              <a:t>就好了。</a:t>
            </a:r>
          </a:p>
          <a:p>
            <a:endParaRPr lang="zh-TW" altLang="en-US" sz="1400"/>
          </a:p>
          <a:p>
            <a:pPr marL="285750" indent="-285750">
              <a:buFont typeface="Arial" panose="020B0604020202020204" pitchFamily="34" charset="0"/>
              <a:buChar char="•"/>
            </a:pPr>
            <a:r>
              <a:rPr lang="zh-TW" altLang="en-US" sz="1400">
                <a:solidFill>
                  <a:srgbClr val="C00000"/>
                </a:solidFill>
              </a:rPr>
              <a:t>新的資料集大、與 </a:t>
            </a:r>
            <a:r>
              <a:rPr lang="en-US" altLang="zh-TW" sz="1400">
                <a:solidFill>
                  <a:srgbClr val="C00000"/>
                </a:solidFill>
              </a:rPr>
              <a:t>pre-trained </a:t>
            </a:r>
            <a:r>
              <a:rPr lang="zh-TW" altLang="en-US" sz="1400">
                <a:solidFill>
                  <a:srgbClr val="C00000"/>
                </a:solidFill>
              </a:rPr>
              <a:t>資料集不相似：</a:t>
            </a:r>
          </a:p>
          <a:p>
            <a:r>
              <a:rPr lang="zh-TW" altLang="en-US" sz="1400"/>
              <a:t>理論上只要你的資料集夠大，就可以直接從頭來訓練網路，但是在實作上我還是比較建議用預訓練過的模型做 </a:t>
            </a:r>
            <a:r>
              <a:rPr lang="en-US" altLang="zh-TW" sz="1400"/>
              <a:t>fine tune</a:t>
            </a:r>
            <a:r>
              <a:rPr lang="zh-TW" altLang="en-US" sz="1400"/>
              <a:t>，雖然你的資料集跟 </a:t>
            </a:r>
            <a:r>
              <a:rPr lang="en-US" altLang="zh-TW" sz="1400"/>
              <a:t>pre-trained </a:t>
            </a:r>
            <a:r>
              <a:rPr lang="zh-TW" altLang="en-US" sz="1400"/>
              <a:t>資料集並不相似，但其實還是有助益的！這麼說吧</a:t>
            </a:r>
            <a:r>
              <a:rPr lang="en-US" altLang="zh-TW" sz="1400"/>
              <a:t>~ </a:t>
            </a:r>
            <a:r>
              <a:rPr lang="zh-TW" altLang="en-US" sz="1400"/>
              <a:t>那些耗費大量資料與運算產生的預訓練權重大概率來說會比你隨機生成出來的初始權重好。</a:t>
            </a:r>
          </a:p>
        </p:txBody>
      </p:sp>
    </p:spTree>
    <p:extLst>
      <p:ext uri="{BB962C8B-B14F-4D97-AF65-F5344CB8AC3E}">
        <p14:creationId xmlns:p14="http://schemas.microsoft.com/office/powerpoint/2010/main" val="66011897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59DD5-FD82-349A-A836-17BCADCA73E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52FDF79-6D7F-D59D-1B86-3BEE85A17C39}"/>
              </a:ext>
            </a:extLst>
          </p:cNvPr>
          <p:cNvSpPr>
            <a:spLocks noGrp="1"/>
          </p:cNvSpPr>
          <p:nvPr>
            <p:ph idx="1"/>
          </p:nvPr>
        </p:nvSpPr>
        <p:spPr/>
        <p:txBody>
          <a:bodyPr/>
          <a:lstStyle/>
          <a:p>
            <a:r>
              <a:rPr lang="zh-TW" altLang="en-US" b="0">
                <a:solidFill>
                  <a:srgbClr val="242424"/>
                </a:solidFill>
                <a:latin typeface="source-serif-pro"/>
              </a:rPr>
              <a:t>基於文字的會話式人工智慧提供兩個學習上的層次：</a:t>
            </a:r>
            <a:endParaRPr lang="en-US" altLang="zh-TW" b="0" i="0">
              <a:solidFill>
                <a:srgbClr val="242424"/>
              </a:solidFill>
              <a:effectLst/>
              <a:latin typeface="source-serif-pro"/>
            </a:endParaRPr>
          </a:p>
          <a:p>
            <a:endParaRPr lang="en-US" altLang="zh-TW" b="0" i="0">
              <a:solidFill>
                <a:srgbClr val="242424"/>
              </a:solidFill>
              <a:effectLst/>
              <a:latin typeface="source-serif-pro"/>
            </a:endParaRPr>
          </a:p>
          <a:p>
            <a:pPr algn="l">
              <a:lnSpc>
                <a:spcPts val="2400"/>
              </a:lnSpc>
              <a:buFont typeface="+mj-lt"/>
              <a:buAutoNum type="arabicPeriod"/>
            </a:pPr>
            <a:r>
              <a:rPr lang="zh-TW" altLang="en-US" b="0" i="0">
                <a:solidFill>
                  <a:srgbClr val="242424"/>
                </a:solidFill>
                <a:effectLst/>
                <a:latin typeface="source-serif-pro"/>
              </a:rPr>
              <a:t>基礎模型微調 </a:t>
            </a:r>
            <a:r>
              <a:rPr lang="en-US" altLang="zh-TW" b="0" i="0">
                <a:solidFill>
                  <a:srgbClr val="242424"/>
                </a:solidFill>
                <a:effectLst/>
                <a:latin typeface="source-serif-pro"/>
              </a:rPr>
              <a:t>—</a:t>
            </a:r>
            <a:r>
              <a:rPr lang="zh-TW" altLang="en-US" b="0" i="0">
                <a:solidFill>
                  <a:srgbClr val="242424"/>
                </a:solidFill>
                <a:effectLst/>
                <a:latin typeface="source-serif-pro"/>
              </a:rPr>
              <a:t>透過訓練階段來學習</a:t>
            </a:r>
          </a:p>
          <a:p>
            <a:pPr algn="l">
              <a:lnSpc>
                <a:spcPts val="2400"/>
              </a:lnSpc>
              <a:buFont typeface="+mj-lt"/>
              <a:buAutoNum type="arabicPeriod"/>
            </a:pPr>
            <a:r>
              <a:rPr lang="zh-TW" altLang="en-US" b="0" i="0">
                <a:solidFill>
                  <a:srgbClr val="242424"/>
                </a:solidFill>
                <a:effectLst/>
                <a:latin typeface="source-serif-pro"/>
              </a:rPr>
              <a:t>推論 </a:t>
            </a:r>
            <a:r>
              <a:rPr lang="en-US" altLang="zh-TW" b="0" i="0">
                <a:solidFill>
                  <a:srgbClr val="242424"/>
                </a:solidFill>
                <a:effectLst/>
                <a:latin typeface="source-serif-pro"/>
              </a:rPr>
              <a:t>—</a:t>
            </a:r>
            <a:r>
              <a:rPr lang="zh-TW" altLang="en-US" b="0" i="0">
                <a:solidFill>
                  <a:srgbClr val="242424"/>
                </a:solidFill>
                <a:effectLst/>
                <a:latin typeface="source-serif-pro"/>
              </a:rPr>
              <a:t>直接就在使用中來學習。</a:t>
            </a:r>
          </a:p>
          <a:p>
            <a:endParaRPr lang="zh-TW" altLang="en-US"/>
          </a:p>
        </p:txBody>
      </p:sp>
      <p:pic>
        <p:nvPicPr>
          <p:cNvPr id="5" name="圖片 4">
            <a:extLst>
              <a:ext uri="{FF2B5EF4-FFF2-40B4-BE49-F238E27FC236}">
                <a16:creationId xmlns:a16="http://schemas.microsoft.com/office/drawing/2014/main" id="{0CDAB7A7-DF14-124C-5930-A662FBE421DB}"/>
              </a:ext>
            </a:extLst>
          </p:cNvPr>
          <p:cNvPicPr>
            <a:picLocks noChangeAspect="1"/>
          </p:cNvPicPr>
          <p:nvPr/>
        </p:nvPicPr>
        <p:blipFill>
          <a:blip r:embed="rId2"/>
          <a:stretch>
            <a:fillRect/>
          </a:stretch>
        </p:blipFill>
        <p:spPr>
          <a:xfrm>
            <a:off x="188995" y="3046175"/>
            <a:ext cx="8688012" cy="3096057"/>
          </a:xfrm>
          <a:prstGeom prst="rect">
            <a:avLst/>
          </a:prstGeom>
        </p:spPr>
      </p:pic>
    </p:spTree>
    <p:extLst>
      <p:ext uri="{BB962C8B-B14F-4D97-AF65-F5344CB8AC3E}">
        <p14:creationId xmlns:p14="http://schemas.microsoft.com/office/powerpoint/2010/main" val="109270485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959E60-5C2B-66FD-FBB5-EB8E364DA2F1}"/>
              </a:ext>
            </a:extLst>
          </p:cNvPr>
          <p:cNvSpPr>
            <a:spLocks noGrp="1"/>
          </p:cNvSpPr>
          <p:nvPr>
            <p:ph type="title"/>
          </p:nvPr>
        </p:nvSpPr>
        <p:spPr/>
        <p:txBody>
          <a:bodyPr/>
          <a:lstStyle/>
          <a:p>
            <a:r>
              <a:rPr lang="zh-TW" altLang="en-US" b="1" i="0">
                <a:solidFill>
                  <a:srgbClr val="000000"/>
                </a:solidFill>
                <a:effectLst/>
                <a:latin typeface="var(--headings-font-family)"/>
              </a:rPr>
              <a:t> </a:t>
            </a:r>
            <a:r>
              <a:rPr lang="en-US" altLang="zh-TW" b="1" i="0">
                <a:solidFill>
                  <a:srgbClr val="000000"/>
                </a:solidFill>
                <a:effectLst/>
                <a:latin typeface="var(--headings-font-family)"/>
              </a:rPr>
              <a:t>LLM</a:t>
            </a:r>
            <a:r>
              <a:rPr lang="zh-TW" altLang="en-US" b="1" i="0">
                <a:solidFill>
                  <a:srgbClr val="000000"/>
                </a:solidFill>
                <a:effectLst/>
                <a:latin typeface="var(--headings-font-family)"/>
              </a:rPr>
              <a:t>的七階段微調流程</a:t>
            </a:r>
            <a:endParaRPr lang="zh-TW" altLang="en-US"/>
          </a:p>
        </p:txBody>
      </p:sp>
      <p:sp>
        <p:nvSpPr>
          <p:cNvPr id="3" name="內容版面配置區 2">
            <a:extLst>
              <a:ext uri="{FF2B5EF4-FFF2-40B4-BE49-F238E27FC236}">
                <a16:creationId xmlns:a16="http://schemas.microsoft.com/office/drawing/2014/main" id="{EC4FF793-1ADB-F775-96DD-F03A8C30508A}"/>
              </a:ext>
            </a:extLst>
          </p:cNvPr>
          <p:cNvSpPr>
            <a:spLocks noGrp="1"/>
          </p:cNvSpPr>
          <p:nvPr>
            <p:ph idx="1"/>
          </p:nvPr>
        </p:nvSpPr>
        <p:spPr>
          <a:xfrm>
            <a:off x="181546" y="1052736"/>
            <a:ext cx="2518246" cy="5400452"/>
          </a:xfrm>
        </p:spPr>
        <p:txBody>
          <a:bodyPr/>
          <a:lstStyle/>
          <a:p>
            <a:r>
              <a:rPr lang="zh-TW" altLang="en-US" sz="1600"/>
              <a:t>用於微調大型語言模型 </a:t>
            </a:r>
            <a:r>
              <a:rPr lang="en-US" altLang="zh-TW" sz="1600"/>
              <a:t>(LLM) </a:t>
            </a:r>
            <a:r>
              <a:rPr lang="zh-TW" altLang="en-US" sz="1600"/>
              <a:t>的綜合流程，說明了七個基本階段：</a:t>
            </a:r>
            <a:endParaRPr lang="en-US" altLang="zh-TW" sz="1600"/>
          </a:p>
          <a:p>
            <a:pPr marL="285750" indent="-285750">
              <a:buFont typeface="Arial" panose="020B0604020202020204" pitchFamily="34" charset="0"/>
              <a:buChar char="•"/>
            </a:pPr>
            <a:r>
              <a:rPr lang="zh-TW" altLang="en-US" sz="1600"/>
              <a:t>資料集準備</a:t>
            </a:r>
            <a:endParaRPr lang="en-US" altLang="zh-TW" sz="1600"/>
          </a:p>
          <a:p>
            <a:pPr marL="285750" indent="-285750">
              <a:buFont typeface="Arial" panose="020B0604020202020204" pitchFamily="34" charset="0"/>
              <a:buChar char="•"/>
            </a:pPr>
            <a:r>
              <a:rPr lang="zh-TW" altLang="en-US" sz="1600"/>
              <a:t>模型初始化</a:t>
            </a:r>
            <a:endParaRPr lang="en-US" altLang="zh-TW" sz="1600"/>
          </a:p>
          <a:p>
            <a:pPr marL="285750" indent="-285750">
              <a:buFont typeface="Arial" panose="020B0604020202020204" pitchFamily="34" charset="0"/>
              <a:buChar char="•"/>
            </a:pPr>
            <a:r>
              <a:rPr lang="zh-TW" altLang="en-US" sz="1600"/>
              <a:t>訓練環境設定</a:t>
            </a:r>
            <a:endParaRPr lang="en-US" altLang="zh-TW" sz="1600"/>
          </a:p>
          <a:p>
            <a:pPr marL="285750" indent="-285750">
              <a:buFont typeface="Arial" panose="020B0604020202020204" pitchFamily="34" charset="0"/>
              <a:buChar char="•"/>
            </a:pPr>
            <a:r>
              <a:rPr lang="zh-TW" altLang="en-US" sz="1600"/>
              <a:t>微調</a:t>
            </a:r>
            <a:endParaRPr lang="en-US" altLang="zh-TW" sz="1600"/>
          </a:p>
          <a:p>
            <a:pPr marL="285750" indent="-285750">
              <a:buFont typeface="Arial" panose="020B0604020202020204" pitchFamily="34" charset="0"/>
              <a:buChar char="•"/>
            </a:pPr>
            <a:r>
              <a:rPr lang="zh-TW" altLang="en-US" sz="1600"/>
              <a:t>評估和驗證</a:t>
            </a:r>
            <a:endParaRPr lang="en-US" altLang="zh-TW" sz="1600"/>
          </a:p>
          <a:p>
            <a:pPr marL="285750" indent="-285750">
              <a:buFont typeface="Arial" panose="020B0604020202020204" pitchFamily="34" charset="0"/>
              <a:buChar char="•"/>
            </a:pPr>
            <a:r>
              <a:rPr lang="zh-TW" altLang="en-US" sz="1600"/>
              <a:t>部署</a:t>
            </a:r>
            <a:endParaRPr lang="en-US" altLang="zh-TW" sz="1600"/>
          </a:p>
          <a:p>
            <a:pPr marL="285750" indent="-285750">
              <a:buFont typeface="Arial" panose="020B0604020202020204" pitchFamily="34" charset="0"/>
              <a:buChar char="•"/>
            </a:pPr>
            <a:r>
              <a:rPr lang="zh-TW" altLang="en-US" sz="1600"/>
              <a:t>監控和維護</a:t>
            </a:r>
            <a:endParaRPr lang="en-US" altLang="zh-TW" sz="1600"/>
          </a:p>
          <a:p>
            <a:endParaRPr lang="en-US" altLang="zh-TW" sz="1600"/>
          </a:p>
          <a:p>
            <a:r>
              <a:rPr lang="zh-TW" altLang="en-US" sz="1600"/>
              <a:t>每個階段在使預訓練模型適應特定任務和確保其整個生命週期的最佳性能方面都發揮著至關重要的作用。</a:t>
            </a:r>
          </a:p>
        </p:txBody>
      </p:sp>
      <p:pic>
        <p:nvPicPr>
          <p:cNvPr id="4" name="圖片 3">
            <a:extLst>
              <a:ext uri="{FF2B5EF4-FFF2-40B4-BE49-F238E27FC236}">
                <a16:creationId xmlns:a16="http://schemas.microsoft.com/office/drawing/2014/main" id="{BAF8BBCE-D818-48B8-5D83-61D97EE7B039}"/>
              </a:ext>
            </a:extLst>
          </p:cNvPr>
          <p:cNvPicPr>
            <a:picLocks noChangeAspect="1"/>
          </p:cNvPicPr>
          <p:nvPr/>
        </p:nvPicPr>
        <p:blipFill>
          <a:blip r:embed="rId3"/>
          <a:stretch>
            <a:fillRect/>
          </a:stretch>
        </p:blipFill>
        <p:spPr>
          <a:xfrm>
            <a:off x="2952738" y="924863"/>
            <a:ext cx="6037249" cy="5440663"/>
          </a:xfrm>
          <a:prstGeom prst="rect">
            <a:avLst/>
          </a:prstGeom>
        </p:spPr>
      </p:pic>
    </p:spTree>
    <p:extLst>
      <p:ext uri="{BB962C8B-B14F-4D97-AF65-F5344CB8AC3E}">
        <p14:creationId xmlns:p14="http://schemas.microsoft.com/office/powerpoint/2010/main" val="148139466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307B522A-2527-92AD-274F-B9FD1D04C1C4}"/>
              </a:ext>
            </a:extLst>
          </p:cNvPr>
          <p:cNvSpPr>
            <a:spLocks noGrp="1"/>
          </p:cNvSpPr>
          <p:nvPr>
            <p:ph type="title"/>
          </p:nvPr>
        </p:nvSpPr>
        <p:spPr/>
        <p:txBody>
          <a:bodyPr/>
          <a:lstStyle/>
          <a:p>
            <a:r>
              <a:rPr lang="en-US" altLang="zh-TW"/>
              <a:t>Nvidia GTC 2025</a:t>
            </a:r>
            <a:r>
              <a:rPr lang="zh-TW" altLang="en-US"/>
              <a:t> </a:t>
            </a:r>
            <a:r>
              <a:rPr lang="en-US" altLang="zh-TW"/>
              <a:t>scaling law</a:t>
            </a:r>
            <a:endParaRPr lang="zh-TW" altLang="en-US"/>
          </a:p>
        </p:txBody>
      </p:sp>
      <p:sp>
        <p:nvSpPr>
          <p:cNvPr id="10" name="文字方塊 9">
            <a:extLst>
              <a:ext uri="{FF2B5EF4-FFF2-40B4-BE49-F238E27FC236}">
                <a16:creationId xmlns:a16="http://schemas.microsoft.com/office/drawing/2014/main" id="{E2C89FF1-1229-FCEF-C5C0-B7BA2E0BA3AC}"/>
              </a:ext>
            </a:extLst>
          </p:cNvPr>
          <p:cNvSpPr txBox="1"/>
          <p:nvPr/>
        </p:nvSpPr>
        <p:spPr>
          <a:xfrm>
            <a:off x="971600" y="1052736"/>
            <a:ext cx="6984776" cy="369332"/>
          </a:xfrm>
          <a:prstGeom prst="rect">
            <a:avLst/>
          </a:prstGeom>
          <a:noFill/>
        </p:spPr>
        <p:txBody>
          <a:bodyPr wrap="square">
            <a:spAutoFit/>
          </a:bodyPr>
          <a:lstStyle/>
          <a:p>
            <a:r>
              <a:rPr lang="en-US" altLang="zh-TW" sz="900"/>
              <a:t>Claude 3.7 </a:t>
            </a:r>
            <a:r>
              <a:rPr lang="zh-TW" altLang="en-US" sz="900"/>
              <a:t>展現了軟體工程的驚人效能。 </a:t>
            </a:r>
            <a:r>
              <a:rPr lang="en-US" altLang="zh-TW" sz="900"/>
              <a:t>Deepseek v3 </a:t>
            </a:r>
            <a:r>
              <a:rPr lang="zh-TW" altLang="en-US" sz="900"/>
              <a:t>顯示上一代模型功能的成本正在大幅下降，從而推動進一步的採用。 </a:t>
            </a:r>
            <a:r>
              <a:rPr lang="en-US" altLang="zh-TW" sz="900"/>
              <a:t>OpenAI </a:t>
            </a:r>
            <a:r>
              <a:rPr lang="zh-TW" altLang="en-US" sz="900"/>
              <a:t>的 </a:t>
            </a:r>
            <a:r>
              <a:rPr lang="en-US" altLang="zh-TW" sz="900"/>
              <a:t>o1 </a:t>
            </a:r>
            <a:r>
              <a:rPr lang="zh-TW" altLang="en-US" sz="900"/>
              <a:t>和 </a:t>
            </a:r>
            <a:r>
              <a:rPr lang="en-US" altLang="zh-TW" sz="900"/>
              <a:t>o3 </a:t>
            </a:r>
            <a:r>
              <a:rPr lang="zh-TW" altLang="en-US" sz="900"/>
              <a:t>模型表明，更長的推理時間和搜尋意味著更好的答案。</a:t>
            </a:r>
          </a:p>
        </p:txBody>
      </p:sp>
      <p:pic>
        <p:nvPicPr>
          <p:cNvPr id="1026" name="Picture 2">
            <a:extLst>
              <a:ext uri="{FF2B5EF4-FFF2-40B4-BE49-F238E27FC236}">
                <a16:creationId xmlns:a16="http://schemas.microsoft.com/office/drawing/2014/main" id="{0A612F28-4CEE-32AF-637F-15BF2EA0AA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465337"/>
            <a:ext cx="7056784" cy="4877364"/>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EC743296-F606-BAE6-9A4B-3E886FEA19FF}"/>
              </a:ext>
            </a:extLst>
          </p:cNvPr>
          <p:cNvSpPr txBox="1"/>
          <p:nvPr/>
        </p:nvSpPr>
        <p:spPr>
          <a:xfrm>
            <a:off x="104356" y="2492896"/>
            <a:ext cx="1734487" cy="2893100"/>
          </a:xfrm>
          <a:prstGeom prst="rect">
            <a:avLst/>
          </a:prstGeom>
          <a:noFill/>
        </p:spPr>
        <p:txBody>
          <a:bodyPr wrap="square">
            <a:spAutoFit/>
          </a:bodyPr>
          <a:lstStyle/>
          <a:p>
            <a:r>
              <a:rPr lang="zh-TW" altLang="en-US" sz="1400">
                <a:latin typeface="+mj-ea"/>
                <a:ea typeface="+mj-ea"/>
              </a:rPr>
              <a:t>從 </a:t>
            </a:r>
            <a:r>
              <a:rPr lang="en-US" altLang="zh-TW" sz="1400">
                <a:latin typeface="+mj-ea"/>
                <a:ea typeface="+mj-ea"/>
              </a:rPr>
              <a:t>2012 </a:t>
            </a:r>
            <a:r>
              <a:rPr lang="zh-TW" altLang="en-US" sz="1400">
                <a:latin typeface="+mj-ea"/>
                <a:ea typeface="+mj-ea"/>
              </a:rPr>
              <a:t>年的感知型 </a:t>
            </a:r>
            <a:r>
              <a:rPr lang="en-US" altLang="zh-TW" sz="1400">
                <a:latin typeface="+mj-ea"/>
                <a:ea typeface="+mj-ea"/>
              </a:rPr>
              <a:t>AI</a:t>
            </a:r>
            <a:r>
              <a:rPr lang="zh-TW" altLang="en-US" sz="1400">
                <a:latin typeface="+mj-ea"/>
                <a:ea typeface="+mj-ea"/>
              </a:rPr>
              <a:t>（</a:t>
            </a:r>
            <a:r>
              <a:rPr lang="en-US" altLang="zh-TW" sz="1400">
                <a:latin typeface="+mj-ea"/>
                <a:ea typeface="+mj-ea"/>
              </a:rPr>
              <a:t>Perception AI</a:t>
            </a:r>
            <a:r>
              <a:rPr lang="zh-TW" altLang="en-US" sz="1400">
                <a:latin typeface="+mj-ea"/>
                <a:ea typeface="+mj-ea"/>
              </a:rPr>
              <a:t>）開始一連串 </a:t>
            </a:r>
            <a:r>
              <a:rPr lang="en-US" altLang="zh-TW" sz="1400">
                <a:latin typeface="+mj-ea"/>
                <a:ea typeface="+mj-ea"/>
              </a:rPr>
              <a:t>AI </a:t>
            </a:r>
            <a:r>
              <a:rPr lang="zh-TW" altLang="en-US" sz="1400">
                <a:latin typeface="+mj-ea"/>
                <a:ea typeface="+mj-ea"/>
              </a:rPr>
              <a:t>演進👇</a:t>
            </a:r>
            <a:endParaRPr lang="en-US" altLang="zh-TW" sz="1400">
              <a:latin typeface="+mj-ea"/>
              <a:ea typeface="+mj-ea"/>
            </a:endParaRPr>
          </a:p>
          <a:p>
            <a:endParaRPr lang="zh-TW" altLang="en-US" sz="1400">
              <a:latin typeface="+mj-ea"/>
              <a:ea typeface="+mj-ea"/>
            </a:endParaRPr>
          </a:p>
          <a:p>
            <a:r>
              <a:rPr lang="zh-TW" altLang="en-US" sz="1400">
                <a:latin typeface="+mj-ea"/>
                <a:ea typeface="+mj-ea"/>
              </a:rPr>
              <a:t>過去：生成式 </a:t>
            </a:r>
            <a:r>
              <a:rPr lang="en-US" altLang="zh-TW" sz="1400">
                <a:latin typeface="+mj-ea"/>
                <a:ea typeface="+mj-ea"/>
              </a:rPr>
              <a:t>AI</a:t>
            </a:r>
            <a:r>
              <a:rPr lang="zh-TW" altLang="en-US" sz="1400">
                <a:latin typeface="+mj-ea"/>
                <a:ea typeface="+mj-ea"/>
              </a:rPr>
              <a:t>（</a:t>
            </a:r>
            <a:r>
              <a:rPr lang="en-US" altLang="zh-TW" sz="1400">
                <a:latin typeface="+mj-ea"/>
                <a:ea typeface="+mj-ea"/>
              </a:rPr>
              <a:t>Generative AI</a:t>
            </a:r>
            <a:r>
              <a:rPr lang="zh-TW" altLang="en-US" sz="1400">
                <a:latin typeface="+mj-ea"/>
                <a:ea typeface="+mj-ea"/>
              </a:rPr>
              <a:t>）</a:t>
            </a:r>
            <a:endParaRPr lang="en-US" altLang="zh-TW" sz="1400">
              <a:latin typeface="+mj-ea"/>
              <a:ea typeface="+mj-ea"/>
            </a:endParaRPr>
          </a:p>
          <a:p>
            <a:endParaRPr lang="zh-TW" altLang="en-US" sz="1400">
              <a:latin typeface="+mj-ea"/>
              <a:ea typeface="+mj-ea"/>
            </a:endParaRPr>
          </a:p>
          <a:p>
            <a:r>
              <a:rPr lang="zh-TW" altLang="en-US" sz="1400">
                <a:latin typeface="+mj-ea"/>
                <a:ea typeface="+mj-ea"/>
              </a:rPr>
              <a:t>現在：代理型 </a:t>
            </a:r>
            <a:r>
              <a:rPr lang="en-US" altLang="zh-TW" sz="1400">
                <a:latin typeface="+mj-ea"/>
                <a:ea typeface="+mj-ea"/>
              </a:rPr>
              <a:t>AI</a:t>
            </a:r>
            <a:r>
              <a:rPr lang="zh-TW" altLang="en-US" sz="1400">
                <a:latin typeface="+mj-ea"/>
                <a:ea typeface="+mj-ea"/>
              </a:rPr>
              <a:t>（</a:t>
            </a:r>
            <a:r>
              <a:rPr lang="en-US" altLang="zh-TW" sz="1400">
                <a:latin typeface="+mj-ea"/>
                <a:ea typeface="+mj-ea"/>
              </a:rPr>
              <a:t>Agentic AI</a:t>
            </a:r>
            <a:r>
              <a:rPr lang="zh-TW" altLang="en-US" sz="1400">
                <a:latin typeface="+mj-ea"/>
                <a:ea typeface="+mj-ea"/>
              </a:rPr>
              <a:t>）</a:t>
            </a:r>
            <a:endParaRPr lang="en-US" altLang="zh-TW" sz="1400">
              <a:latin typeface="+mj-ea"/>
              <a:ea typeface="+mj-ea"/>
            </a:endParaRPr>
          </a:p>
          <a:p>
            <a:endParaRPr lang="zh-TW" altLang="en-US" sz="1400">
              <a:latin typeface="+mj-ea"/>
              <a:ea typeface="+mj-ea"/>
            </a:endParaRPr>
          </a:p>
          <a:p>
            <a:r>
              <a:rPr lang="zh-TW" altLang="en-US" sz="1400">
                <a:latin typeface="+mj-ea"/>
                <a:ea typeface="+mj-ea"/>
              </a:rPr>
              <a:t>未來：物理性 </a:t>
            </a:r>
            <a:r>
              <a:rPr lang="en-US" altLang="zh-TW" sz="1400">
                <a:latin typeface="+mj-ea"/>
                <a:ea typeface="+mj-ea"/>
              </a:rPr>
              <a:t>AI</a:t>
            </a:r>
            <a:r>
              <a:rPr lang="zh-TW" altLang="en-US" sz="1400">
                <a:latin typeface="+mj-ea"/>
                <a:ea typeface="+mj-ea"/>
              </a:rPr>
              <a:t>（</a:t>
            </a:r>
            <a:r>
              <a:rPr lang="en-US" altLang="zh-TW" sz="1400">
                <a:latin typeface="+mj-ea"/>
                <a:ea typeface="+mj-ea"/>
              </a:rPr>
              <a:t>Physical AI</a:t>
            </a:r>
            <a:r>
              <a:rPr lang="zh-TW" altLang="en-US" sz="1400">
                <a:latin typeface="+mj-ea"/>
                <a:ea typeface="+mj-ea"/>
              </a:rPr>
              <a:t>） </a:t>
            </a:r>
          </a:p>
        </p:txBody>
      </p:sp>
      <p:sp>
        <p:nvSpPr>
          <p:cNvPr id="3" name="文字方塊 2">
            <a:extLst>
              <a:ext uri="{FF2B5EF4-FFF2-40B4-BE49-F238E27FC236}">
                <a16:creationId xmlns:a16="http://schemas.microsoft.com/office/drawing/2014/main" id="{E6233CFC-8C71-574E-554B-69A8886ED717}"/>
              </a:ext>
            </a:extLst>
          </p:cNvPr>
          <p:cNvSpPr txBox="1"/>
          <p:nvPr/>
        </p:nvSpPr>
        <p:spPr>
          <a:xfrm>
            <a:off x="6516216" y="6385970"/>
            <a:ext cx="2736304" cy="215444"/>
          </a:xfrm>
          <a:prstGeom prst="rect">
            <a:avLst/>
          </a:prstGeom>
          <a:noFill/>
        </p:spPr>
        <p:txBody>
          <a:bodyPr wrap="square">
            <a:spAutoFit/>
          </a:bodyPr>
          <a:lstStyle/>
          <a:p>
            <a:r>
              <a:rPr lang="en-US" altLang="zh-TW" sz="800"/>
              <a:t>https://youtu.be/4wZYrzC-pTo</a:t>
            </a:r>
            <a:endParaRPr lang="zh-TW" altLang="en-US" sz="800"/>
          </a:p>
        </p:txBody>
      </p:sp>
    </p:spTree>
    <p:extLst>
      <p:ext uri="{BB962C8B-B14F-4D97-AF65-F5344CB8AC3E}">
        <p14:creationId xmlns:p14="http://schemas.microsoft.com/office/powerpoint/2010/main" val="2654845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FC4CB5-435F-2816-F163-7B4BB4E3F44C}"/>
              </a:ext>
            </a:extLst>
          </p:cNvPr>
          <p:cNvSpPr>
            <a:spLocks noGrp="1"/>
          </p:cNvSpPr>
          <p:nvPr>
            <p:ph type="title"/>
          </p:nvPr>
        </p:nvSpPr>
        <p:spPr/>
        <p:txBody>
          <a:bodyPr/>
          <a:lstStyle/>
          <a:p>
            <a:r>
              <a:rPr lang="en-US" altLang="zh-TW" b="1" i="0">
                <a:solidFill>
                  <a:srgbClr val="000000"/>
                </a:solidFill>
                <a:effectLst/>
                <a:latin typeface="var(--headings-font-family)"/>
              </a:rPr>
              <a:t>LLM </a:t>
            </a:r>
            <a:r>
              <a:rPr lang="zh-TW" altLang="en-US" b="1" i="0">
                <a:solidFill>
                  <a:srgbClr val="000000"/>
                </a:solidFill>
                <a:effectLst/>
                <a:latin typeface="var(--headings-font-family)"/>
              </a:rPr>
              <a:t>微調的類型</a:t>
            </a:r>
            <a:endParaRPr lang="zh-TW" altLang="en-US"/>
          </a:p>
        </p:txBody>
      </p:sp>
      <p:sp>
        <p:nvSpPr>
          <p:cNvPr id="4" name="內容版面配置區 3">
            <a:extLst>
              <a:ext uri="{FF2B5EF4-FFF2-40B4-BE49-F238E27FC236}">
                <a16:creationId xmlns:a16="http://schemas.microsoft.com/office/drawing/2014/main" id="{8C5C7253-863D-0277-8DA8-E7A68483F33B}"/>
              </a:ext>
            </a:extLst>
          </p:cNvPr>
          <p:cNvSpPr>
            <a:spLocks noGrp="1"/>
          </p:cNvSpPr>
          <p:nvPr>
            <p:ph idx="1"/>
          </p:nvPr>
        </p:nvSpPr>
        <p:spPr/>
        <p:txBody>
          <a:bodyPr/>
          <a:lstStyle/>
          <a:p>
            <a:pPr marL="342900" indent="-342900">
              <a:buFont typeface="Arial" panose="020B0604020202020204" pitchFamily="34" charset="0"/>
              <a:buChar char="•"/>
            </a:pPr>
            <a:r>
              <a:rPr lang="zh-TW" altLang="en-US" b="1">
                <a:effectLst/>
                <a:latin typeface="var(--headings-font-family)"/>
              </a:rPr>
              <a:t>無監督微調（</a:t>
            </a:r>
            <a:r>
              <a:rPr lang="en-US" altLang="zh-TW" b="1" i="0">
                <a:solidFill>
                  <a:srgbClr val="000000"/>
                </a:solidFill>
                <a:effectLst/>
                <a:latin typeface="var(--headings-font-family)"/>
              </a:rPr>
              <a:t>Unsupervised Fine-Tuning</a:t>
            </a:r>
            <a:r>
              <a:rPr lang="zh-TW" altLang="en-US" b="1">
                <a:effectLst/>
                <a:latin typeface="var(--headings-font-family)"/>
              </a:rPr>
              <a:t>）</a:t>
            </a:r>
          </a:p>
          <a:p>
            <a:pPr algn="just"/>
            <a:r>
              <a:rPr lang="zh-TW" altLang="en-US">
                <a:effectLst/>
                <a:latin typeface="var(--text-font-family)"/>
              </a:rPr>
              <a:t>該方法不需要標記資料。相反，</a:t>
            </a:r>
            <a:r>
              <a:rPr lang="en-US" altLang="zh-TW" b="1" i="0">
                <a:solidFill>
                  <a:srgbClr val="000000"/>
                </a:solidFill>
                <a:effectLst/>
                <a:latin typeface="var(--headings-font-family)"/>
              </a:rPr>
              <a:t> LLM</a:t>
            </a:r>
            <a:r>
              <a:rPr lang="zh-TW" altLang="en-US">
                <a:effectLst/>
                <a:latin typeface="var(--text-font-family)"/>
              </a:rPr>
              <a:t>會接觸目標領域的大量未標記文本，從而完善其對語言的理解。這種方法</a:t>
            </a:r>
            <a:r>
              <a:rPr lang="zh-TW" altLang="en-US" u="sng">
                <a:effectLst/>
                <a:latin typeface="var(--text-font-family)"/>
              </a:rPr>
              <a:t>對於法律或醫學等新領域很有用</a:t>
            </a:r>
            <a:r>
              <a:rPr lang="zh-TW" altLang="en-US">
                <a:effectLst/>
                <a:latin typeface="var(--text-font-family)"/>
              </a:rPr>
              <a:t>，但對於分類或總結等特定任務來說不太精確。</a:t>
            </a:r>
            <a:endParaRPr lang="en-US" altLang="zh-TW">
              <a:effectLst/>
              <a:latin typeface="var(--text-font-family)"/>
            </a:endParaRPr>
          </a:p>
          <a:p>
            <a:pPr algn="just"/>
            <a:endParaRPr lang="zh-TW" altLang="en-US">
              <a:effectLst/>
              <a:latin typeface="var(--text-font-family)"/>
            </a:endParaRPr>
          </a:p>
          <a:p>
            <a:pPr marL="342900" indent="-342900">
              <a:buFont typeface="Arial" panose="020B0604020202020204" pitchFamily="34" charset="0"/>
              <a:buChar char="•"/>
            </a:pPr>
            <a:r>
              <a:rPr lang="zh-TW" altLang="en-US">
                <a:effectLst/>
                <a:latin typeface="var(--headings-font-family)"/>
              </a:rPr>
              <a:t>監督微調（</a:t>
            </a:r>
            <a:r>
              <a:rPr lang="en-US" altLang="zh-TW">
                <a:solidFill>
                  <a:schemeClr val="tx1"/>
                </a:solidFill>
                <a:effectLst/>
                <a:latin typeface="var(--headings-font-family)"/>
              </a:rPr>
              <a:t>SFT :Supervised Fine-Tuning  </a:t>
            </a:r>
            <a:r>
              <a:rPr lang="zh-TW" altLang="en-US">
                <a:effectLst/>
                <a:latin typeface="var(--headings-font-family)"/>
              </a:rPr>
              <a:t>）</a:t>
            </a:r>
          </a:p>
          <a:p>
            <a:pPr algn="just"/>
            <a:r>
              <a:rPr lang="en-US" altLang="zh-TW">
                <a:effectLst/>
                <a:latin typeface="var(--text-font-family)"/>
              </a:rPr>
              <a:t>SFT </a:t>
            </a:r>
            <a:r>
              <a:rPr lang="zh-TW" altLang="en-US">
                <a:effectLst/>
                <a:latin typeface="var(--text-font-family)"/>
              </a:rPr>
              <a:t>涉及向 </a:t>
            </a:r>
            <a:r>
              <a:rPr lang="en-US" altLang="zh-TW">
                <a:effectLst/>
                <a:latin typeface="var(--text-font-family)"/>
              </a:rPr>
              <a:t>LLM </a:t>
            </a:r>
            <a:r>
              <a:rPr lang="zh-TW" altLang="en-US">
                <a:effectLst/>
                <a:latin typeface="var(--text-font-family)"/>
              </a:rPr>
              <a:t>提供針對目標任務客製化的標記資料。例如，在商業環境中對 </a:t>
            </a:r>
            <a:r>
              <a:rPr lang="en-US" altLang="zh-TW">
                <a:effectLst/>
                <a:latin typeface="var(--text-font-family)"/>
              </a:rPr>
              <a:t>LLM </a:t>
            </a:r>
            <a:r>
              <a:rPr lang="zh-TW" altLang="en-US">
                <a:effectLst/>
                <a:latin typeface="var(--text-font-family)"/>
              </a:rPr>
              <a:t>進行文字分類的微調使用帶有類別標籤的文字片段資料集。雖然該方法有效，但需要大量標記數據，而取得這些數據可能</a:t>
            </a:r>
            <a:r>
              <a:rPr lang="zh-TW" altLang="en-US">
                <a:solidFill>
                  <a:srgbClr val="C00000"/>
                </a:solidFill>
                <a:effectLst/>
                <a:latin typeface="var(--text-font-family)"/>
              </a:rPr>
              <a:t>成本高昂且耗時</a:t>
            </a:r>
            <a:r>
              <a:rPr lang="zh-TW" altLang="en-US">
                <a:effectLst/>
                <a:latin typeface="var(--text-font-family)"/>
              </a:rPr>
              <a:t>。</a:t>
            </a:r>
            <a:endParaRPr lang="en-US" altLang="zh-TW">
              <a:effectLst/>
              <a:latin typeface="var(--text-font-family)"/>
            </a:endParaRPr>
          </a:p>
          <a:p>
            <a:pPr algn="just"/>
            <a:endParaRPr lang="zh-TW" altLang="en-US">
              <a:effectLst/>
              <a:latin typeface="var(--text-font-family)"/>
            </a:endParaRPr>
          </a:p>
          <a:p>
            <a:pPr marL="342900" indent="-342900">
              <a:buFont typeface="Arial" panose="020B0604020202020204" pitchFamily="34" charset="0"/>
              <a:buChar char="•"/>
            </a:pPr>
            <a:r>
              <a:rPr lang="zh-TW" altLang="en-US">
                <a:effectLst/>
                <a:latin typeface="var(--headings-font-family)"/>
              </a:rPr>
              <a:t>透過提示工程進行</a:t>
            </a:r>
            <a:r>
              <a:rPr lang="zh-TW" altLang="en-US">
                <a:solidFill>
                  <a:srgbClr val="C00000"/>
                </a:solidFill>
                <a:effectLst/>
                <a:latin typeface="var(--headings-font-family)"/>
              </a:rPr>
              <a:t>指令微調 </a:t>
            </a:r>
            <a:r>
              <a:rPr lang="en-US" altLang="zh-TW">
                <a:effectLst/>
                <a:latin typeface="var(--headings-font-family)"/>
              </a:rPr>
              <a:t>(</a:t>
            </a:r>
            <a:r>
              <a:rPr lang="en-US" altLang="zh-TW">
                <a:solidFill>
                  <a:schemeClr val="tx1"/>
                </a:solidFill>
                <a:effectLst/>
                <a:latin typeface="var(--headings-font-family)"/>
              </a:rPr>
              <a:t>Instruction Fine-Tuning via Prompt Engineering</a:t>
            </a:r>
            <a:r>
              <a:rPr lang="en-US" altLang="zh-TW">
                <a:effectLst/>
                <a:latin typeface="var(--headings-font-family)"/>
              </a:rPr>
              <a:t>)</a:t>
            </a:r>
            <a:endParaRPr lang="zh-TW" altLang="en-US">
              <a:effectLst/>
              <a:latin typeface="var(--headings-font-family)"/>
            </a:endParaRPr>
          </a:p>
          <a:p>
            <a:pPr algn="just"/>
            <a:r>
              <a:rPr lang="zh-TW" altLang="en-US">
                <a:effectLst/>
                <a:latin typeface="var(--text-font-family)"/>
              </a:rPr>
              <a:t>該方法依賴於為 </a:t>
            </a:r>
            <a:r>
              <a:rPr lang="en-US" altLang="zh-TW">
                <a:effectLst/>
                <a:latin typeface="var(--text-font-family)"/>
              </a:rPr>
              <a:t>LLM </a:t>
            </a:r>
            <a:r>
              <a:rPr lang="zh-TW" altLang="en-US">
                <a:effectLst/>
                <a:latin typeface="var(--text-font-family)"/>
              </a:rPr>
              <a:t>提供自然語言指令，這對於創建專業</a:t>
            </a:r>
            <a:r>
              <a:rPr lang="en-US" altLang="zh-TW">
                <a:effectLst/>
                <a:latin typeface="var(--text-font-family)"/>
              </a:rPr>
              <a:t>AI</a:t>
            </a:r>
            <a:r>
              <a:rPr lang="zh-TW" altLang="en-US">
                <a:effectLst/>
                <a:latin typeface="var(--text-font-family)"/>
              </a:rPr>
              <a:t>助理很有用。它減少了對大量標記資料的需求，但很大程度上依賴於提示的品質。</a:t>
            </a:r>
          </a:p>
          <a:p>
            <a:endParaRPr lang="zh-TW" altLang="en-US"/>
          </a:p>
        </p:txBody>
      </p:sp>
    </p:spTree>
    <p:extLst>
      <p:ext uri="{BB962C8B-B14F-4D97-AF65-F5344CB8AC3E}">
        <p14:creationId xmlns:p14="http://schemas.microsoft.com/office/powerpoint/2010/main" val="39827706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B5FBFD-5359-66C7-237A-A2ACAA294856}"/>
              </a:ext>
            </a:extLst>
          </p:cNvPr>
          <p:cNvSpPr>
            <a:spLocks noGrp="1"/>
          </p:cNvSpPr>
          <p:nvPr>
            <p:ph type="title"/>
          </p:nvPr>
        </p:nvSpPr>
        <p:spPr/>
        <p:txBody>
          <a:bodyPr/>
          <a:lstStyle/>
          <a:p>
            <a:r>
              <a:rPr lang="zh-TW" altLang="en-US" sz="3200"/>
              <a:t>什麼是指令</a:t>
            </a:r>
            <a:r>
              <a:rPr lang="zh-TW" altLang="en-US" sz="3200">
                <a:solidFill>
                  <a:srgbClr val="C00000"/>
                </a:solidFill>
                <a:effectLst/>
                <a:latin typeface="var(--headings-font-family)"/>
              </a:rPr>
              <a:t>微調 </a:t>
            </a:r>
            <a:r>
              <a:rPr lang="en-US" altLang="zh-TW" sz="3200">
                <a:effectLst/>
                <a:latin typeface="var(--headings-font-family)"/>
              </a:rPr>
              <a:t>(Instruction Tuning )</a:t>
            </a:r>
            <a:r>
              <a:rPr lang="zh-TW" altLang="en-US" sz="3200"/>
              <a:t> ？</a:t>
            </a:r>
          </a:p>
        </p:txBody>
      </p:sp>
      <p:sp>
        <p:nvSpPr>
          <p:cNvPr id="3" name="內容版面配置區 2">
            <a:extLst>
              <a:ext uri="{FF2B5EF4-FFF2-40B4-BE49-F238E27FC236}">
                <a16:creationId xmlns:a16="http://schemas.microsoft.com/office/drawing/2014/main" id="{4C50950C-D5A3-37B8-DC60-5EAA831AE2AE}"/>
              </a:ext>
            </a:extLst>
          </p:cNvPr>
          <p:cNvSpPr>
            <a:spLocks noGrp="1"/>
          </p:cNvSpPr>
          <p:nvPr>
            <p:ph idx="1"/>
          </p:nvPr>
        </p:nvSpPr>
        <p:spPr/>
        <p:txBody>
          <a:bodyPr/>
          <a:lstStyle/>
          <a:p>
            <a:r>
              <a:rPr lang="zh-TW" altLang="en-US" sz="1600">
                <a:solidFill>
                  <a:srgbClr val="C00000"/>
                </a:solidFill>
              </a:rPr>
              <a:t>指令微調 </a:t>
            </a:r>
            <a:r>
              <a:rPr lang="zh-TW" altLang="en-US" sz="1600"/>
              <a:t>是一種在 </a:t>
            </a:r>
            <a:r>
              <a:rPr lang="zh-TW" altLang="en-US" sz="1600">
                <a:solidFill>
                  <a:schemeClr val="tx1"/>
                </a:solidFill>
              </a:rPr>
              <a:t>標記的指令提示 </a:t>
            </a:r>
            <a:r>
              <a:rPr lang="zh-TW" altLang="en-US" sz="1600"/>
              <a:t>和 </a:t>
            </a:r>
            <a:r>
              <a:rPr lang="zh-TW" altLang="en-US" sz="1600">
                <a:solidFill>
                  <a:schemeClr val="tx1"/>
                </a:solidFill>
              </a:rPr>
              <a:t>對應輸出 </a:t>
            </a:r>
            <a:r>
              <a:rPr lang="zh-TW" altLang="en-US" sz="1600">
                <a:solidFill>
                  <a:srgbClr val="0070C0"/>
                </a:solidFill>
              </a:rPr>
              <a:t>的 </a:t>
            </a:r>
            <a:r>
              <a:rPr lang="zh-TW" altLang="en-US" sz="1600">
                <a:solidFill>
                  <a:schemeClr val="tx1"/>
                </a:solidFill>
              </a:rPr>
              <a:t>範例資料集 </a:t>
            </a:r>
            <a:r>
              <a:rPr lang="zh-TW" altLang="en-US" sz="1600"/>
              <a:t>上對大型語言模型</a:t>
            </a:r>
            <a:r>
              <a:rPr lang="en-US" altLang="zh-TW" sz="1600"/>
              <a:t>(LLM)</a:t>
            </a:r>
            <a:r>
              <a:rPr lang="zh-TW" altLang="en-US" sz="1600"/>
              <a:t>進行微調的技術。它不僅可以提高模型在特定任務上的性能，還可以提高模型在遵循指令方面的整體性能，從而有助於使預訓練模型適應實際用途。 </a:t>
            </a:r>
            <a:r>
              <a:rPr lang="en-US" altLang="zh-TW" sz="1600"/>
              <a:t>(</a:t>
            </a:r>
            <a:r>
              <a:rPr lang="zh-TW" altLang="en-US" sz="1600"/>
              <a:t>指令 </a:t>
            </a:r>
            <a:r>
              <a:rPr lang="en-US" altLang="zh-TW" sz="1600"/>
              <a:t>:</a:t>
            </a:r>
            <a:r>
              <a:rPr lang="zh-TW" altLang="en-US" sz="1600"/>
              <a:t>即人類下的指令集合 </a:t>
            </a:r>
            <a:r>
              <a:rPr lang="en-US" altLang="zh-TW" sz="1600"/>
              <a:t>≡ </a:t>
            </a:r>
            <a:r>
              <a:rPr lang="zh-TW" altLang="en-US" sz="1600"/>
              <a:t>提示組合</a:t>
            </a:r>
            <a:r>
              <a:rPr lang="en-US" altLang="zh-TW" sz="1600"/>
              <a:t>)</a:t>
            </a:r>
            <a:endParaRPr lang="zh-TW" altLang="en-US" sz="1600"/>
          </a:p>
          <a:p>
            <a:endParaRPr lang="zh-TW" altLang="en-US" sz="1600"/>
          </a:p>
          <a:p>
            <a:r>
              <a:rPr lang="zh-TW" altLang="en-US" sz="1600"/>
              <a:t>指令調整是</a:t>
            </a:r>
            <a:r>
              <a:rPr lang="zh-TW" altLang="en-US" sz="1600">
                <a:solidFill>
                  <a:schemeClr val="tx1"/>
                </a:solidFill>
              </a:rPr>
              <a:t>更廣泛的微調技術類別的子集</a:t>
            </a:r>
            <a:r>
              <a:rPr lang="zh-TW" altLang="en-US" sz="1600"/>
              <a:t>，用於使預先訓練的基礎模型適應下游任務。基礎模型可以針對各種目的進行微調，</a:t>
            </a:r>
            <a:r>
              <a:rPr lang="zh-TW" altLang="en-US" sz="1600">
                <a:solidFill>
                  <a:srgbClr val="C00000"/>
                </a:solidFill>
              </a:rPr>
              <a:t>從風格定製到補充預訓練模型的核心知識和詞彙，再到針對特定用例優化性能。</a:t>
            </a:r>
            <a:r>
              <a:rPr lang="zh-TW" altLang="en-US" sz="1600"/>
              <a:t>雖然微調並不專屬於任何特定領域或人工智慧模型架構，但它已</a:t>
            </a:r>
            <a:r>
              <a:rPr lang="zh-TW" altLang="en-US" sz="1600">
                <a:solidFill>
                  <a:srgbClr val="002060"/>
                </a:solidFill>
              </a:rPr>
              <a:t>成為 </a:t>
            </a:r>
            <a:r>
              <a:rPr lang="en-US" altLang="zh-TW" sz="1600">
                <a:solidFill>
                  <a:srgbClr val="002060"/>
                </a:solidFill>
              </a:rPr>
              <a:t>LLM </a:t>
            </a:r>
            <a:r>
              <a:rPr lang="zh-TW" altLang="en-US" sz="1600">
                <a:solidFill>
                  <a:srgbClr val="002060"/>
                </a:solidFill>
              </a:rPr>
              <a:t>生命週期不可或缺的一部分</a:t>
            </a:r>
            <a:r>
              <a:rPr lang="zh-TW" altLang="en-US" sz="1600"/>
              <a:t>。例如，</a:t>
            </a:r>
            <a:r>
              <a:rPr lang="en-US" altLang="zh-TW" sz="1600"/>
              <a:t>Meta </a:t>
            </a:r>
            <a:r>
              <a:rPr lang="zh-TW" altLang="en-US" sz="1600"/>
              <a:t>的</a:t>
            </a:r>
            <a:r>
              <a:rPr lang="en-US" altLang="zh-TW" sz="1600"/>
              <a:t>Llama 2 </a:t>
            </a:r>
            <a:r>
              <a:rPr lang="zh-TW" altLang="en-US" sz="1600"/>
              <a:t>模型系列（多種尺寸）提供為基礎模型、針對對話進行微調的變體（</a:t>
            </a:r>
            <a:r>
              <a:rPr lang="en-US" altLang="zh-TW" sz="1600"/>
              <a:t>Llama-2-chat</a:t>
            </a:r>
            <a:r>
              <a:rPr lang="zh-TW" altLang="en-US" sz="1600"/>
              <a:t>）和針對編碼進行微調的變體（</a:t>
            </a:r>
            <a:r>
              <a:rPr lang="en-US" altLang="zh-TW" sz="1600"/>
              <a:t>Code Llama</a:t>
            </a:r>
            <a:r>
              <a:rPr lang="zh-TW" altLang="en-US" sz="1600"/>
              <a:t>）。</a:t>
            </a:r>
          </a:p>
          <a:p>
            <a:endParaRPr lang="zh-TW" altLang="en-US" sz="1600"/>
          </a:p>
          <a:p>
            <a:r>
              <a:rPr lang="zh-TW" altLang="en-US" sz="1600"/>
              <a:t>指令微調 與其他微調技術並不互相排斥。例如，聊天模型通常</a:t>
            </a:r>
            <a:r>
              <a:rPr lang="zh-TW" altLang="en-US" sz="1600">
                <a:solidFill>
                  <a:srgbClr val="C00000"/>
                </a:solidFill>
              </a:rPr>
              <a:t>同時進行指令調整和從人類回饋中強化學習（</a:t>
            </a:r>
            <a:r>
              <a:rPr lang="en-US" altLang="zh-TW" sz="1600">
                <a:solidFill>
                  <a:srgbClr val="C00000"/>
                </a:solidFill>
              </a:rPr>
              <a:t>RLHF</a:t>
            </a:r>
            <a:r>
              <a:rPr lang="zh-TW" altLang="en-US" sz="1600">
                <a:solidFill>
                  <a:srgbClr val="C00000"/>
                </a:solidFill>
              </a:rPr>
              <a:t>）</a:t>
            </a:r>
            <a:r>
              <a:rPr lang="zh-TW" altLang="en-US" sz="1600"/>
              <a:t>，這是一種旨在提高幫助性和誠實等抽象品質的微調技術；針對編碼進行微調的模型通常既要經過指令調整（以廣泛優化對指令遵循的回應），又要對程式設計特定資料進行額外的微調（以增強模型對編碼語法和詞彙的了解）。</a:t>
            </a:r>
          </a:p>
          <a:p>
            <a:endParaRPr lang="zh-TW" altLang="en-US" sz="1600"/>
          </a:p>
          <a:p>
            <a:r>
              <a:rPr lang="zh-TW" altLang="en-US" sz="1600"/>
              <a:t>雖然 </a:t>
            </a:r>
            <a:r>
              <a:rPr lang="en-US" altLang="zh-TW" sz="1600"/>
              <a:t>LLM </a:t>
            </a:r>
            <a:r>
              <a:rPr lang="zh-TW" altLang="en-US" sz="1600"/>
              <a:t>的起源可以追溯到 </a:t>
            </a:r>
            <a:r>
              <a:rPr lang="en-US" altLang="zh-TW" sz="1600"/>
              <a:t>2017 </a:t>
            </a:r>
            <a:r>
              <a:rPr lang="zh-TW" altLang="en-US" sz="1600"/>
              <a:t>年的論文“</a:t>
            </a:r>
            <a:r>
              <a:rPr lang="en-US" altLang="zh-TW" sz="1600"/>
              <a:t>Attention is All You Need”</a:t>
            </a:r>
            <a:r>
              <a:rPr lang="zh-TW" altLang="en-US" sz="1600"/>
              <a:t>，該論文將大規模</a:t>
            </a:r>
            <a:r>
              <a:rPr lang="en-US" altLang="zh-TW" sz="1600"/>
              <a:t>Transformer </a:t>
            </a:r>
            <a:r>
              <a:rPr lang="zh-TW" altLang="en-US" sz="1600"/>
              <a:t>模型引入自然語言處理 </a:t>
            </a:r>
            <a:r>
              <a:rPr lang="en-US" altLang="zh-TW" sz="1600"/>
              <a:t>(NLP)</a:t>
            </a:r>
            <a:r>
              <a:rPr lang="zh-TW" altLang="en-US" sz="1600"/>
              <a:t>任務，但指令調整和 </a:t>
            </a:r>
            <a:r>
              <a:rPr lang="en-US" altLang="zh-TW" sz="1600"/>
              <a:t>RLHF </a:t>
            </a:r>
            <a:r>
              <a:rPr lang="zh-TW" altLang="en-US" sz="1600"/>
              <a:t>的結合</a:t>
            </a:r>
            <a:r>
              <a:rPr lang="en-US" altLang="zh-TW" sz="1600"/>
              <a:t>——</a:t>
            </a:r>
            <a:r>
              <a:rPr lang="zh-TW" altLang="en-US" sz="1600"/>
              <a:t>分別由</a:t>
            </a:r>
            <a:r>
              <a:rPr lang="en-US" altLang="zh-TW" sz="1600"/>
              <a:t>Google</a:t>
            </a:r>
            <a:r>
              <a:rPr lang="zh-TW" altLang="en-US" sz="1600"/>
              <a:t>（</a:t>
            </a:r>
            <a:r>
              <a:rPr lang="en-US" altLang="zh-TW" sz="1600"/>
              <a:t>2021 </a:t>
            </a:r>
            <a:r>
              <a:rPr lang="zh-TW" altLang="en-US" sz="1600"/>
              <a:t>年）和 </a:t>
            </a:r>
            <a:r>
              <a:rPr lang="en-US" altLang="zh-TW" sz="1600"/>
              <a:t>OpenAI</a:t>
            </a:r>
            <a:r>
              <a:rPr lang="zh-TW" altLang="en-US" sz="1600"/>
              <a:t>（</a:t>
            </a:r>
            <a:r>
              <a:rPr lang="en-US" altLang="zh-TW" sz="1600"/>
              <a:t>2022 </a:t>
            </a:r>
            <a:r>
              <a:rPr lang="zh-TW" altLang="en-US" sz="1600"/>
              <a:t>年）的結合</a:t>
            </a:r>
            <a:r>
              <a:rPr lang="en-US" altLang="zh-TW" sz="1600"/>
              <a:t>——</a:t>
            </a:r>
            <a:r>
              <a:rPr lang="zh-TW" altLang="en-US" sz="1600"/>
              <a:t>分別由</a:t>
            </a:r>
            <a:r>
              <a:rPr lang="en-US" altLang="zh-TW" sz="1600"/>
              <a:t>Google</a:t>
            </a:r>
            <a:r>
              <a:rPr lang="zh-TW" altLang="en-US" sz="1600"/>
              <a:t>（ </a:t>
            </a:r>
            <a:r>
              <a:rPr lang="en-US" altLang="zh-TW" sz="1600"/>
              <a:t>2021</a:t>
            </a:r>
            <a:r>
              <a:rPr lang="zh-TW" altLang="en-US" sz="1600"/>
              <a:t>年）推出</a:t>
            </a:r>
          </a:p>
        </p:txBody>
      </p:sp>
    </p:spTree>
    <p:extLst>
      <p:ext uri="{BB962C8B-B14F-4D97-AF65-F5344CB8AC3E}">
        <p14:creationId xmlns:p14="http://schemas.microsoft.com/office/powerpoint/2010/main" val="308301544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11376E-E185-524C-5231-DE2EFE9A4BF6}"/>
              </a:ext>
            </a:extLst>
          </p:cNvPr>
          <p:cNvSpPr>
            <a:spLocks noGrp="1"/>
          </p:cNvSpPr>
          <p:nvPr>
            <p:ph type="title"/>
          </p:nvPr>
        </p:nvSpPr>
        <p:spPr>
          <a:xfrm>
            <a:off x="107504" y="198952"/>
            <a:ext cx="8928992" cy="493743"/>
          </a:xfrm>
        </p:spPr>
        <p:txBody>
          <a:bodyPr/>
          <a:lstStyle/>
          <a:p>
            <a:r>
              <a:rPr lang="en-US" altLang="zh-TW" sz="2400"/>
              <a:t>Supervised fine-tuning, instruction fine-tuning and full fine-tuning</a:t>
            </a:r>
            <a:endParaRPr lang="zh-TW" altLang="en-US" sz="2400"/>
          </a:p>
        </p:txBody>
      </p:sp>
      <p:sp>
        <p:nvSpPr>
          <p:cNvPr id="3" name="內容版面配置區 2">
            <a:extLst>
              <a:ext uri="{FF2B5EF4-FFF2-40B4-BE49-F238E27FC236}">
                <a16:creationId xmlns:a16="http://schemas.microsoft.com/office/drawing/2014/main" id="{54A21AA1-4B2C-321B-DE20-FE478B54504C}"/>
              </a:ext>
            </a:extLst>
          </p:cNvPr>
          <p:cNvSpPr>
            <a:spLocks noGrp="1"/>
          </p:cNvSpPr>
          <p:nvPr>
            <p:ph idx="1"/>
          </p:nvPr>
        </p:nvSpPr>
        <p:spPr>
          <a:xfrm>
            <a:off x="191070" y="836712"/>
            <a:ext cx="8854950" cy="5400452"/>
          </a:xfrm>
        </p:spPr>
        <p:txBody>
          <a:bodyPr/>
          <a:lstStyle/>
          <a:p>
            <a:pPr algn="l"/>
            <a:r>
              <a:rPr lang="zh-TW" altLang="en-US" sz="1800" b="1" i="0">
                <a:solidFill>
                  <a:srgbClr val="222222"/>
                </a:solidFill>
                <a:effectLst/>
                <a:latin typeface="inter"/>
              </a:rPr>
              <a:t>指令微調 </a:t>
            </a:r>
            <a:r>
              <a:rPr lang="en-US" altLang="zh-TW" sz="1800" b="1" i="0">
                <a:solidFill>
                  <a:srgbClr val="222222"/>
                </a:solidFill>
                <a:effectLst/>
                <a:latin typeface="inter"/>
              </a:rPr>
              <a:t>(</a:t>
            </a:r>
            <a:r>
              <a:rPr lang="en-US" altLang="zh-TW" sz="1800">
                <a:effectLst/>
                <a:latin typeface="var(--headings-font-family)"/>
              </a:rPr>
              <a:t>SFT :Supervised Fine-Tuning )</a:t>
            </a:r>
            <a:r>
              <a:rPr lang="zh-TW" altLang="en-US" sz="1800" b="0" i="0">
                <a:solidFill>
                  <a:srgbClr val="222222"/>
                </a:solidFill>
                <a:effectLst/>
                <a:latin typeface="inter"/>
              </a:rPr>
              <a:t>：這種方法涉及透過</a:t>
            </a:r>
            <a:r>
              <a:rPr lang="zh-TW" altLang="en-US" sz="1800" i="0">
                <a:solidFill>
                  <a:srgbClr val="C00000"/>
                </a:solidFill>
                <a:effectLst/>
                <a:latin typeface="inter"/>
              </a:rPr>
              <a:t>提供特定於任務的指令</a:t>
            </a:r>
            <a:r>
              <a:rPr lang="zh-TW" altLang="en-US" sz="1800" b="0" i="0">
                <a:solidFill>
                  <a:srgbClr val="C00000"/>
                </a:solidFill>
                <a:effectLst/>
                <a:latin typeface="inter"/>
              </a:rPr>
              <a:t>或</a:t>
            </a:r>
            <a:r>
              <a:rPr lang="zh-TW" altLang="en-US" sz="1800" i="0">
                <a:solidFill>
                  <a:srgbClr val="C00000"/>
                </a:solidFill>
                <a:effectLst/>
                <a:latin typeface="inter"/>
              </a:rPr>
              <a:t>範例</a:t>
            </a:r>
            <a:r>
              <a:rPr lang="zh-TW" altLang="en-US" sz="1800" b="0" i="0">
                <a:solidFill>
                  <a:srgbClr val="222222"/>
                </a:solidFill>
                <a:effectLst/>
                <a:latin typeface="inter"/>
              </a:rPr>
              <a:t>來微調</a:t>
            </a:r>
            <a:r>
              <a:rPr lang="zh-TW" altLang="en-US" sz="1800" b="0" i="0">
                <a:solidFill>
                  <a:srgbClr val="C00000"/>
                </a:solidFill>
                <a:effectLst/>
                <a:latin typeface="inter"/>
              </a:rPr>
              <a:t>特定任務或任務集上</a:t>
            </a:r>
            <a:r>
              <a:rPr lang="zh-TW" altLang="en-US" sz="1800" b="0" i="0">
                <a:solidFill>
                  <a:srgbClr val="222222"/>
                </a:solidFill>
                <a:effectLst/>
                <a:latin typeface="inter"/>
              </a:rPr>
              <a:t>的語言模型。微調過程著重於更新模型的參數，以使其適應新任務，同時盡量減少對預訓練權重的改變。這使得模型能夠專門執行新任務，而不會顯著改變其預先訓練的知識。</a:t>
            </a:r>
            <a:endParaRPr lang="en-US" altLang="zh-TW" sz="1800" b="0" i="0">
              <a:solidFill>
                <a:srgbClr val="222222"/>
              </a:solidFill>
              <a:effectLst/>
              <a:latin typeface="inter"/>
            </a:endParaRPr>
          </a:p>
          <a:p>
            <a:pPr algn="l"/>
            <a:endParaRPr lang="zh-TW" altLang="en-US" sz="1800" b="0" i="0">
              <a:solidFill>
                <a:srgbClr val="222222"/>
              </a:solidFill>
              <a:effectLst/>
              <a:latin typeface="inter"/>
            </a:endParaRPr>
          </a:p>
          <a:p>
            <a:pPr algn="l"/>
            <a:r>
              <a:rPr lang="zh-TW" altLang="en-US" sz="1800" b="1" i="0">
                <a:solidFill>
                  <a:srgbClr val="222222"/>
                </a:solidFill>
                <a:effectLst/>
                <a:latin typeface="inter"/>
              </a:rPr>
              <a:t>完全微調 </a:t>
            </a:r>
            <a:r>
              <a:rPr lang="en-US" altLang="zh-TW" sz="1800" b="1" i="0">
                <a:solidFill>
                  <a:srgbClr val="222222"/>
                </a:solidFill>
                <a:effectLst/>
                <a:latin typeface="inter"/>
              </a:rPr>
              <a:t>(Full Fine-Tuning)</a:t>
            </a:r>
            <a:r>
              <a:rPr lang="zh-TW" altLang="en-US" sz="1800" b="0" i="0">
                <a:solidFill>
                  <a:srgbClr val="222222"/>
                </a:solidFill>
                <a:effectLst/>
                <a:latin typeface="inter"/>
              </a:rPr>
              <a:t>：這是指透過更新模型的</a:t>
            </a:r>
            <a:r>
              <a:rPr lang="zh-TW" altLang="en-US" sz="1800" i="0">
                <a:solidFill>
                  <a:srgbClr val="222222"/>
                </a:solidFill>
                <a:effectLst/>
                <a:latin typeface="inter"/>
              </a:rPr>
              <a:t>所有參數</a:t>
            </a:r>
            <a:r>
              <a:rPr lang="zh-TW" altLang="en-US" sz="1800" b="0" i="0">
                <a:solidFill>
                  <a:srgbClr val="222222"/>
                </a:solidFill>
                <a:effectLst/>
                <a:latin typeface="inter"/>
              </a:rPr>
              <a:t>（包括預先訓練的權重和特定於任務的權重）對特定任務上的語言模型進行微調的過程。這種方法可以</a:t>
            </a:r>
            <a:r>
              <a:rPr lang="zh-TW" altLang="en-US" sz="1800" b="0" i="0" u="sng">
                <a:solidFill>
                  <a:srgbClr val="222222"/>
                </a:solidFill>
                <a:effectLst/>
                <a:latin typeface="inter"/>
              </a:rPr>
              <a:t>更廣泛地適應新任務</a:t>
            </a:r>
            <a:r>
              <a:rPr lang="zh-TW" altLang="en-US" sz="1800" b="0" i="0">
                <a:solidFill>
                  <a:srgbClr val="222222"/>
                </a:solidFill>
                <a:effectLst/>
                <a:latin typeface="inter"/>
              </a:rPr>
              <a:t>，但也</a:t>
            </a:r>
            <a:r>
              <a:rPr lang="zh-TW" altLang="en-US" sz="1800" b="0" i="0" u="sng">
                <a:solidFill>
                  <a:srgbClr val="222222"/>
                </a:solidFill>
                <a:effectLst/>
                <a:latin typeface="inter"/>
              </a:rPr>
              <a:t>可能帶來更高的過度擬合訓練資料的風險</a:t>
            </a:r>
            <a:r>
              <a:rPr lang="zh-TW" altLang="en-US" sz="1800" b="0" i="0">
                <a:solidFill>
                  <a:srgbClr val="222222"/>
                </a:solidFill>
                <a:effectLst/>
                <a:latin typeface="inter"/>
              </a:rPr>
              <a:t>。</a:t>
            </a:r>
            <a:endParaRPr lang="en-US" altLang="zh-TW" sz="1800" b="0" i="0">
              <a:solidFill>
                <a:srgbClr val="222222"/>
              </a:solidFill>
              <a:effectLst/>
              <a:latin typeface="inter"/>
            </a:endParaRPr>
          </a:p>
          <a:p>
            <a:pPr algn="l"/>
            <a:endParaRPr lang="zh-TW" altLang="en-US" sz="1800" b="0" i="0">
              <a:solidFill>
                <a:srgbClr val="222222"/>
              </a:solidFill>
              <a:effectLst/>
              <a:latin typeface="inter"/>
            </a:endParaRPr>
          </a:p>
          <a:p>
            <a:pPr algn="l"/>
            <a:r>
              <a:rPr lang="zh-TW" altLang="en-US" sz="1800" b="1" i="0">
                <a:solidFill>
                  <a:srgbClr val="222222"/>
                </a:solidFill>
                <a:effectLst/>
                <a:latin typeface="inter"/>
              </a:rPr>
              <a:t>監督微調（</a:t>
            </a:r>
            <a:r>
              <a:rPr lang="en-US" altLang="zh-TW" sz="1800">
                <a:effectLst/>
                <a:latin typeface="var(--headings-font-family)"/>
              </a:rPr>
              <a:t>SFT :Supervised Fine-Tuning  )</a:t>
            </a:r>
            <a:r>
              <a:rPr lang="zh-TW" altLang="en-US" sz="1800" b="0" i="0">
                <a:solidFill>
                  <a:srgbClr val="222222"/>
                </a:solidFill>
                <a:effectLst/>
                <a:latin typeface="inter"/>
              </a:rPr>
              <a:t>：它涉及使用</a:t>
            </a:r>
            <a:r>
              <a:rPr lang="zh-TW" altLang="en-US" sz="1800" i="0">
                <a:solidFill>
                  <a:srgbClr val="222222"/>
                </a:solidFill>
                <a:effectLst/>
                <a:latin typeface="inter"/>
              </a:rPr>
              <a:t>標記的訓練資料</a:t>
            </a:r>
            <a:r>
              <a:rPr lang="zh-TW" altLang="en-US" sz="1800" b="0" i="0">
                <a:solidFill>
                  <a:srgbClr val="222222"/>
                </a:solidFill>
                <a:effectLst/>
                <a:latin typeface="inter"/>
              </a:rPr>
              <a:t>對特定任務的語言模型進行微調。此模型在監督學習環境中進行訓練，學習根據訓練資料中提供的輸入輸出對進行預測。此方法通常用於文字分類、命名實體識別和其他監督學習任務。</a:t>
            </a:r>
            <a:endParaRPr lang="en-US" altLang="zh-TW" sz="1800" b="0" i="0">
              <a:solidFill>
                <a:srgbClr val="222222"/>
              </a:solidFill>
              <a:effectLst/>
              <a:latin typeface="inter"/>
            </a:endParaRPr>
          </a:p>
          <a:p>
            <a:pPr algn="l"/>
            <a:endParaRPr lang="en-US" altLang="zh-TW" sz="1800" b="0" i="0">
              <a:solidFill>
                <a:srgbClr val="222222"/>
              </a:solidFill>
              <a:effectLst/>
              <a:latin typeface="inter"/>
            </a:endParaRPr>
          </a:p>
          <a:p>
            <a:pPr algn="l"/>
            <a:endParaRPr lang="zh-TW" altLang="en-US" sz="1800" b="0" i="0">
              <a:solidFill>
                <a:srgbClr val="222222"/>
              </a:solidFill>
              <a:effectLst/>
              <a:latin typeface="inter"/>
            </a:endParaRPr>
          </a:p>
          <a:p>
            <a:pPr algn="l"/>
            <a:r>
              <a:rPr lang="zh-TW" altLang="en-US" sz="1800" b="0" i="0">
                <a:solidFill>
                  <a:srgbClr val="222222"/>
                </a:solidFill>
                <a:effectLst/>
                <a:latin typeface="inter"/>
              </a:rPr>
              <a:t>並非每個指令微調都是完全微調。在指令微調中，可以只更新模型權重的子集，同時保持其他權重固定。這使得模型能夠更有針對性地適應新任務，而無需顯著改變模型的預訓練知識。</a:t>
            </a:r>
            <a:endParaRPr lang="en-US" altLang="zh-TW" sz="1800" b="0" i="0">
              <a:solidFill>
                <a:srgbClr val="222222"/>
              </a:solidFill>
              <a:effectLst/>
              <a:latin typeface="inter"/>
            </a:endParaRPr>
          </a:p>
          <a:p>
            <a:pPr algn="l"/>
            <a:r>
              <a:rPr lang="zh-TW" altLang="en-US" sz="1800" b="0" i="0">
                <a:solidFill>
                  <a:srgbClr val="222222"/>
                </a:solidFill>
                <a:effectLst/>
                <a:latin typeface="inter"/>
              </a:rPr>
              <a:t>在指令微調期間決定更新所有模型權重還是僅更新權重子集取決於任務的具體要求以及任務專業化和預訓練知識保存之間所需的平衡。</a:t>
            </a:r>
          </a:p>
          <a:p>
            <a:endParaRPr lang="zh-TW" altLang="en-US" sz="1800"/>
          </a:p>
        </p:txBody>
      </p:sp>
    </p:spTree>
    <p:extLst>
      <p:ext uri="{BB962C8B-B14F-4D97-AF65-F5344CB8AC3E}">
        <p14:creationId xmlns:p14="http://schemas.microsoft.com/office/powerpoint/2010/main" val="264825820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97457D-097B-F0FF-5B3E-8C6FC3D3AD41}"/>
              </a:ext>
            </a:extLst>
          </p:cNvPr>
          <p:cNvSpPr>
            <a:spLocks noGrp="1"/>
          </p:cNvSpPr>
          <p:nvPr>
            <p:ph type="title"/>
          </p:nvPr>
        </p:nvSpPr>
        <p:spPr/>
        <p:txBody>
          <a:bodyPr/>
          <a:lstStyle/>
          <a:p>
            <a:r>
              <a:rPr lang="zh-TW" altLang="en-US"/>
              <a:t>為什麼要用指令</a:t>
            </a:r>
            <a:r>
              <a:rPr lang="zh-TW" altLang="en-US" sz="3600">
                <a:solidFill>
                  <a:srgbClr val="C00000"/>
                </a:solidFill>
                <a:effectLst/>
                <a:latin typeface="var(--headings-font-family)"/>
              </a:rPr>
              <a:t>微</a:t>
            </a:r>
            <a:r>
              <a:rPr lang="zh-TW" altLang="en-US"/>
              <a:t>調  </a:t>
            </a:r>
            <a:r>
              <a:rPr lang="en-US" altLang="zh-TW"/>
              <a:t>LLM</a:t>
            </a:r>
            <a:r>
              <a:rPr lang="zh-TW" altLang="en-US"/>
              <a:t>？</a:t>
            </a:r>
          </a:p>
        </p:txBody>
      </p:sp>
      <p:sp>
        <p:nvSpPr>
          <p:cNvPr id="3" name="內容版面配置區 2">
            <a:extLst>
              <a:ext uri="{FF2B5EF4-FFF2-40B4-BE49-F238E27FC236}">
                <a16:creationId xmlns:a16="http://schemas.microsoft.com/office/drawing/2014/main" id="{E1501ECA-C216-1EBD-A2DA-9115EB4A6A40}"/>
              </a:ext>
            </a:extLst>
          </p:cNvPr>
          <p:cNvSpPr>
            <a:spLocks noGrp="1"/>
          </p:cNvSpPr>
          <p:nvPr>
            <p:ph idx="1"/>
          </p:nvPr>
        </p:nvSpPr>
        <p:spPr>
          <a:xfrm>
            <a:off x="181546" y="919676"/>
            <a:ext cx="8780908" cy="5821691"/>
          </a:xfrm>
        </p:spPr>
        <p:txBody>
          <a:bodyPr/>
          <a:lstStyle/>
          <a:p>
            <a:r>
              <a:rPr lang="zh-TW" altLang="en-US" sz="1800"/>
              <a:t>與大多數微調技術一樣，指令調整的實用性在於預先訓練的 </a:t>
            </a:r>
            <a:r>
              <a:rPr lang="en-US" altLang="zh-TW" sz="1800"/>
              <a:t>LLM </a:t>
            </a:r>
            <a:r>
              <a:rPr lang="zh-TW" altLang="en-US" sz="1800">
                <a:solidFill>
                  <a:srgbClr val="C00000"/>
                </a:solidFill>
              </a:rPr>
              <a:t>並未針對對話或指令遵循進行最佳化</a:t>
            </a:r>
            <a:r>
              <a:rPr lang="zh-TW" altLang="en-US" sz="1800"/>
              <a:t>。從字面意義上講，</a:t>
            </a:r>
            <a:r>
              <a:rPr lang="en-US" altLang="zh-TW" sz="1800"/>
              <a:t>LLM </a:t>
            </a:r>
            <a:r>
              <a:rPr lang="zh-TW" altLang="en-US" sz="1800"/>
              <a:t>不會回答提示：它們只會在提示後面附加文字。指令調整有助於使附加的文字更加有用。</a:t>
            </a:r>
          </a:p>
          <a:p>
            <a:endParaRPr lang="zh-TW" altLang="en-US" sz="1800"/>
          </a:p>
          <a:p>
            <a:r>
              <a:rPr lang="zh-TW" altLang="en-US" sz="1800"/>
              <a:t>自回歸語言模型</a:t>
            </a:r>
            <a:r>
              <a:rPr lang="en-US" altLang="zh-TW" sz="1800"/>
              <a:t>(</a:t>
            </a:r>
            <a:r>
              <a:rPr lang="en-US" altLang="zh-TW" sz="1600" b="0" i="1">
                <a:solidFill>
                  <a:srgbClr val="161616"/>
                </a:solidFill>
                <a:effectLst/>
                <a:latin typeface="IBM Plex Sans" panose="020B0503050203000203" pitchFamily="34" charset="0"/>
              </a:rPr>
              <a:t>autoregressive</a:t>
            </a:r>
            <a:r>
              <a:rPr lang="en-US" altLang="zh-TW" sz="1600" b="0" i="0">
                <a:solidFill>
                  <a:srgbClr val="161616"/>
                </a:solidFill>
                <a:effectLst/>
                <a:latin typeface="IBM Plex Sans" panose="020B0503050203000203" pitchFamily="34" charset="0"/>
              </a:rPr>
              <a:t> language models</a:t>
            </a:r>
            <a:r>
              <a:rPr lang="zh-TW" altLang="en-US" sz="1600" b="0" i="0">
                <a:solidFill>
                  <a:srgbClr val="161616"/>
                </a:solidFill>
                <a:effectLst/>
                <a:latin typeface="IBM Plex Sans" panose="020B0503050203000203" pitchFamily="34" charset="0"/>
              </a:rPr>
              <a:t>即</a:t>
            </a:r>
            <a:r>
              <a:rPr lang="en-US" altLang="zh-TW" sz="1600" b="0" i="0">
                <a:solidFill>
                  <a:srgbClr val="161616"/>
                </a:solidFill>
                <a:effectLst/>
                <a:latin typeface="IBM Plex Sans" panose="020B0503050203000203" pitchFamily="34" charset="0"/>
              </a:rPr>
              <a:t>)—</a:t>
            </a:r>
            <a:r>
              <a:rPr lang="zh-TW" altLang="en-US" sz="1800"/>
              <a:t>即用於生成文本的 </a:t>
            </a:r>
            <a:r>
              <a:rPr lang="en-US" altLang="zh-TW" sz="1800"/>
              <a:t>LLM</a:t>
            </a:r>
            <a:r>
              <a:rPr lang="zh-TW" altLang="en-US" sz="1800"/>
              <a:t>，如 </a:t>
            </a:r>
            <a:r>
              <a:rPr lang="en-US" altLang="zh-TW" sz="1800"/>
              <a:t>Meta </a:t>
            </a:r>
            <a:r>
              <a:rPr lang="zh-TW" altLang="en-US" sz="1800"/>
              <a:t>的</a:t>
            </a:r>
            <a:r>
              <a:rPr lang="en-US" altLang="zh-TW" sz="1800"/>
              <a:t>Llama 2</a:t>
            </a:r>
            <a:r>
              <a:rPr lang="zh-TW" altLang="en-US" sz="1800"/>
              <a:t>、</a:t>
            </a:r>
            <a:r>
              <a:rPr lang="en-US" altLang="zh-TW" sz="1800"/>
              <a:t>OpenAI </a:t>
            </a:r>
            <a:r>
              <a:rPr lang="zh-TW" altLang="en-US" sz="1800"/>
              <a:t>的 </a:t>
            </a:r>
            <a:r>
              <a:rPr lang="en-US" altLang="zh-TW" sz="1800"/>
              <a:t>GPT</a:t>
            </a:r>
            <a:r>
              <a:rPr lang="zh-TW" altLang="en-US" sz="1800"/>
              <a:t>、谷歌的 </a:t>
            </a:r>
            <a:r>
              <a:rPr lang="en-US" altLang="zh-TW" sz="1800"/>
              <a:t>Gemini </a:t>
            </a:r>
            <a:r>
              <a:rPr lang="zh-TW" altLang="en-US" sz="1800"/>
              <a:t>或</a:t>
            </a:r>
            <a:r>
              <a:rPr lang="en-US" altLang="zh-TW" sz="1800"/>
              <a:t>IBM </a:t>
            </a:r>
            <a:r>
              <a:rPr lang="zh-TW" altLang="en-US" sz="1800"/>
              <a:t>的 </a:t>
            </a:r>
            <a:r>
              <a:rPr lang="en-US" altLang="zh-TW" sz="1800"/>
              <a:t>Granite</a:t>
            </a:r>
            <a:r>
              <a:rPr lang="zh-TW" altLang="en-US" sz="1800"/>
              <a:t> 的預訓練過程會優化這些 </a:t>
            </a:r>
            <a:r>
              <a:rPr lang="en-US" altLang="zh-TW" sz="1800"/>
              <a:t>LLM</a:t>
            </a:r>
            <a:r>
              <a:rPr lang="zh-TW" altLang="en-US" sz="1800"/>
              <a:t>，使其能夠簡單地預測給定序列中的下一個單詞，直到完成。</a:t>
            </a:r>
          </a:p>
          <a:p>
            <a:endParaRPr lang="zh-TW" altLang="en-US" sz="1800"/>
          </a:p>
          <a:p>
            <a:r>
              <a:rPr lang="en-US" altLang="zh-TW" sz="1800"/>
              <a:t>LLM </a:t>
            </a:r>
            <a:r>
              <a:rPr lang="zh-TW" altLang="en-US" sz="1800"/>
              <a:t>使用自監督學習對大量書面內容進行預先訓練。在預訓練中，自迴歸模型會提供文字樣本的開頭，並反覆預測序列中的下一個單詞，直到摘錄的結束。對於每個預測，原始範例句的實際下一個單字作為「基本事實」。透過梯度下降等最佳化演算法，迭代地調整模型參數（神經網路中每個節點上發生的數學運算所應用的不同權重和偏差），使模型的預測更接近原始文本，模型「學習」其訓練資料中的語言模式（進而學習這些語言模式所傳達的「知識」）。</a:t>
            </a:r>
          </a:p>
          <a:p>
            <a:endParaRPr lang="zh-TW" altLang="en-US" sz="1800"/>
          </a:p>
          <a:p>
            <a:r>
              <a:rPr lang="zh-TW" altLang="en-US" sz="1800"/>
              <a:t>雖然這種預訓練過程賦予了</a:t>
            </a:r>
            <a:r>
              <a:rPr lang="zh-TW" altLang="en-US" sz="1800">
                <a:solidFill>
                  <a:srgbClr val="C00000"/>
                </a:solidFill>
              </a:rPr>
              <a:t>生成語言連貫文本</a:t>
            </a:r>
            <a:r>
              <a:rPr lang="zh-TW" altLang="en-US" sz="1800"/>
              <a:t>的令人印象深刻的能力，</a:t>
            </a:r>
            <a:r>
              <a:rPr lang="zh-TW" altLang="en-US" sz="1800">
                <a:solidFill>
                  <a:srgbClr val="002060"/>
                </a:solidFill>
              </a:rPr>
              <a:t>但它並不一定使模型表現與人類使用者的實際需求保持一致。</a:t>
            </a:r>
            <a:r>
              <a:rPr lang="zh-TW" altLang="en-US" sz="1800"/>
              <a:t>如果不進行微調，基礎模型可能會用「在家用烤箱裡」來回應「教我如何烤麵包」。從文法上來說，這是完成句子的合理方式，但不是使用者想要的。</a:t>
            </a:r>
          </a:p>
          <a:p>
            <a:endParaRPr lang="zh-TW" altLang="en-US" sz="1800"/>
          </a:p>
        </p:txBody>
      </p:sp>
    </p:spTree>
    <p:extLst>
      <p:ext uri="{BB962C8B-B14F-4D97-AF65-F5344CB8AC3E}">
        <p14:creationId xmlns:p14="http://schemas.microsoft.com/office/powerpoint/2010/main" val="389237227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64781-FA30-6211-FF55-01A85593968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AAF01BC-8F2D-0402-B18F-812C95D705CF}"/>
              </a:ext>
            </a:extLst>
          </p:cNvPr>
          <p:cNvSpPr>
            <a:spLocks noGrp="1"/>
          </p:cNvSpPr>
          <p:nvPr>
            <p:ph type="title"/>
          </p:nvPr>
        </p:nvSpPr>
        <p:spPr/>
        <p:txBody>
          <a:bodyPr/>
          <a:lstStyle/>
          <a:p>
            <a:r>
              <a:rPr lang="zh-TW" altLang="en-US"/>
              <a:t>為什麼要用指令</a:t>
            </a:r>
            <a:r>
              <a:rPr lang="zh-TW" altLang="en-US" sz="3600">
                <a:solidFill>
                  <a:srgbClr val="C00000"/>
                </a:solidFill>
                <a:effectLst/>
                <a:latin typeface="var(--headings-font-family)"/>
              </a:rPr>
              <a:t>微</a:t>
            </a:r>
            <a:r>
              <a:rPr lang="zh-TW" altLang="en-US"/>
              <a:t>調  </a:t>
            </a:r>
            <a:r>
              <a:rPr lang="en-US" altLang="zh-TW"/>
              <a:t>LLM</a:t>
            </a:r>
            <a:r>
              <a:rPr lang="zh-TW" altLang="en-US"/>
              <a:t>？</a:t>
            </a:r>
          </a:p>
        </p:txBody>
      </p:sp>
      <p:sp>
        <p:nvSpPr>
          <p:cNvPr id="3" name="內容版面配置區 2">
            <a:extLst>
              <a:ext uri="{FF2B5EF4-FFF2-40B4-BE49-F238E27FC236}">
                <a16:creationId xmlns:a16="http://schemas.microsoft.com/office/drawing/2014/main" id="{31A0B5A2-9336-1044-C162-A57D3E5214FD}"/>
              </a:ext>
            </a:extLst>
          </p:cNvPr>
          <p:cNvSpPr>
            <a:spLocks noGrp="1"/>
          </p:cNvSpPr>
          <p:nvPr>
            <p:ph idx="1"/>
          </p:nvPr>
        </p:nvSpPr>
        <p:spPr>
          <a:xfrm>
            <a:off x="181546" y="919677"/>
            <a:ext cx="8854950" cy="5805264"/>
          </a:xfrm>
        </p:spPr>
        <p:txBody>
          <a:bodyPr/>
          <a:lstStyle/>
          <a:p>
            <a:endParaRPr lang="zh-TW" altLang="en-US" sz="1800"/>
          </a:p>
          <a:p>
            <a:r>
              <a:rPr lang="zh-TW" altLang="en-US" sz="1800"/>
              <a:t>然而，為了任何特定目的（如遵循指示）而預先訓練 </a:t>
            </a:r>
            <a:r>
              <a:rPr lang="en-US" altLang="zh-TW" sz="1800"/>
              <a:t>LLM </a:t>
            </a:r>
            <a:r>
              <a:rPr lang="zh-TW" altLang="en-US" sz="1800"/>
              <a:t>是不切實際的。 「大型語言模型」中的「大」是指這些模型通常具有數十億個參數：從頭開始訓練這些龐大的模型需要大量的精力、時間、計算資源和訓練資料。相反，對已經訓練過的 </a:t>
            </a:r>
            <a:r>
              <a:rPr lang="en-US" altLang="zh-TW" sz="1800"/>
              <a:t>LLM </a:t>
            </a:r>
            <a:r>
              <a:rPr lang="zh-TW" altLang="en-US" sz="1800"/>
              <a:t>進行微調所需的資料要少得多，尤其是在使用參數有效微調（</a:t>
            </a:r>
            <a:r>
              <a:rPr lang="en-US" altLang="zh-TW" sz="1800"/>
              <a:t>PEFT</a:t>
            </a:r>
            <a:r>
              <a:rPr lang="zh-TW" altLang="en-US" sz="1800"/>
              <a:t>）方法（如部分微調或低秩自適應（</a:t>
            </a:r>
            <a:r>
              <a:rPr lang="en-US" altLang="zh-TW" sz="1800"/>
              <a:t>LoRA</a:t>
            </a:r>
            <a:r>
              <a:rPr lang="zh-TW" altLang="en-US" sz="1800"/>
              <a:t>））時，只需要一小部分計算需求。</a:t>
            </a:r>
          </a:p>
          <a:p>
            <a:endParaRPr lang="zh-TW" altLang="en-US" sz="1800"/>
          </a:p>
          <a:p>
            <a:r>
              <a:rPr lang="zh-TW" altLang="en-US" sz="1800"/>
              <a:t>雖然幾乎可以透過任何機器學習典範實現微調，包括強化學習、半監督學習或額外的自監督學習，但指令調整需要對標記（輸入，輸出）對進行監督學習。指令調整與其他形式的監督微調（</a:t>
            </a:r>
            <a:r>
              <a:rPr lang="en-US" altLang="zh-TW" sz="1800"/>
              <a:t>SFT</a:t>
            </a:r>
            <a:r>
              <a:rPr lang="zh-TW" altLang="en-US" sz="1800"/>
              <a:t>）的差異在於，指令資料集中的輸入樣本完全由</a:t>
            </a:r>
            <a:r>
              <a:rPr lang="zh-TW" altLang="en-US" sz="1800">
                <a:solidFill>
                  <a:srgbClr val="002060"/>
                </a:solidFill>
              </a:rPr>
              <a:t>類似於使用者在提示中可能提出的請求的任務組成</a:t>
            </a:r>
            <a:r>
              <a:rPr lang="zh-TW" altLang="en-US" sz="1800"/>
              <a:t>；產出結果顯示了對這些請求的滿意回應。</a:t>
            </a:r>
            <a:endParaRPr lang="en-US" altLang="zh-TW" sz="1800"/>
          </a:p>
          <a:p>
            <a:endParaRPr lang="en-US" altLang="zh-TW" sz="1800"/>
          </a:p>
          <a:p>
            <a:r>
              <a:rPr lang="zh-TW" altLang="en-US" sz="1800"/>
              <a:t>在調整模型權重以使 </a:t>
            </a:r>
            <a:r>
              <a:rPr lang="en-US" altLang="zh-TW" sz="1800"/>
              <a:t>LLM </a:t>
            </a:r>
            <a:r>
              <a:rPr lang="zh-TW" altLang="en-US" sz="1800"/>
              <a:t>的輸出類似於指令資料集中的範例時，</a:t>
            </a:r>
            <a:r>
              <a:rPr lang="en-US" altLang="zh-TW" sz="1800"/>
              <a:t>LLM</a:t>
            </a:r>
            <a:r>
              <a:rPr lang="zh-TW" altLang="en-US" sz="1800"/>
              <a:t>透過附加包含有關烘烤麵包的實際建議的文字來「學習」回應諸如「教我如何烘烤麵包」之類的提示。</a:t>
            </a:r>
          </a:p>
          <a:p>
            <a:endParaRPr lang="zh-TW" altLang="en-US" sz="1800"/>
          </a:p>
          <a:p>
            <a:r>
              <a:rPr lang="zh-TW" altLang="en-US" sz="1800"/>
              <a:t>因此，指令調整有助於彌合模型的基本目標（下一個詞預測）與使用者讓模型遵循指令並執行特定任務的目標之間的差距。這使得模型行為更加有用和可預測。</a:t>
            </a:r>
          </a:p>
        </p:txBody>
      </p:sp>
      <p:sp>
        <p:nvSpPr>
          <p:cNvPr id="5" name="文字方塊 4">
            <a:extLst>
              <a:ext uri="{FF2B5EF4-FFF2-40B4-BE49-F238E27FC236}">
                <a16:creationId xmlns:a16="http://schemas.microsoft.com/office/drawing/2014/main" id="{A1FB9AC4-CD41-5232-1E18-3E2DF0D63274}"/>
              </a:ext>
            </a:extLst>
          </p:cNvPr>
          <p:cNvSpPr txBox="1"/>
          <p:nvPr/>
        </p:nvSpPr>
        <p:spPr>
          <a:xfrm>
            <a:off x="6084168" y="236148"/>
            <a:ext cx="3168352" cy="230832"/>
          </a:xfrm>
          <a:prstGeom prst="rect">
            <a:avLst/>
          </a:prstGeom>
          <a:noFill/>
        </p:spPr>
        <p:txBody>
          <a:bodyPr wrap="square">
            <a:spAutoFit/>
          </a:bodyPr>
          <a:lstStyle/>
          <a:p>
            <a:r>
              <a:rPr lang="en-US" altLang="zh-TW" sz="900"/>
              <a:t>https://www.ibm.com/think/topics/instruction-tuning</a:t>
            </a:r>
            <a:endParaRPr lang="zh-TW" altLang="en-US" sz="900"/>
          </a:p>
        </p:txBody>
      </p:sp>
    </p:spTree>
    <p:extLst>
      <p:ext uri="{BB962C8B-B14F-4D97-AF65-F5344CB8AC3E}">
        <p14:creationId xmlns:p14="http://schemas.microsoft.com/office/powerpoint/2010/main" val="167931614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460DD2-8581-71A1-ABBC-481089EA44C5}"/>
              </a:ext>
            </a:extLst>
          </p:cNvPr>
          <p:cNvSpPr>
            <a:spLocks noGrp="1"/>
          </p:cNvSpPr>
          <p:nvPr>
            <p:ph type="title"/>
          </p:nvPr>
        </p:nvSpPr>
        <p:spPr>
          <a:xfrm>
            <a:off x="181546" y="198953"/>
            <a:ext cx="8854950" cy="493744"/>
          </a:xfrm>
        </p:spPr>
        <p:txBody>
          <a:bodyPr/>
          <a:lstStyle/>
          <a:p>
            <a:r>
              <a:rPr lang="zh-TW" altLang="en-US"/>
              <a:t>指令</a:t>
            </a:r>
            <a:r>
              <a:rPr lang="zh-TW" altLang="en-US" sz="3600">
                <a:solidFill>
                  <a:srgbClr val="C00000"/>
                </a:solidFill>
                <a:effectLst/>
                <a:latin typeface="var(--headings-font-family)"/>
              </a:rPr>
              <a:t>微</a:t>
            </a:r>
            <a:r>
              <a:rPr lang="zh-TW" altLang="en-US"/>
              <a:t>調 資料集</a:t>
            </a:r>
          </a:p>
        </p:txBody>
      </p:sp>
      <p:sp>
        <p:nvSpPr>
          <p:cNvPr id="3" name="內容版面配置區 2">
            <a:extLst>
              <a:ext uri="{FF2B5EF4-FFF2-40B4-BE49-F238E27FC236}">
                <a16:creationId xmlns:a16="http://schemas.microsoft.com/office/drawing/2014/main" id="{E0D321BC-B21E-0337-BA49-2A7551F736E4}"/>
              </a:ext>
            </a:extLst>
          </p:cNvPr>
          <p:cNvSpPr>
            <a:spLocks noGrp="1"/>
          </p:cNvSpPr>
          <p:nvPr>
            <p:ph idx="1"/>
          </p:nvPr>
        </p:nvSpPr>
        <p:spPr>
          <a:xfrm>
            <a:off x="144525" y="836712"/>
            <a:ext cx="8854950" cy="5400452"/>
          </a:xfrm>
        </p:spPr>
        <p:txBody>
          <a:bodyPr/>
          <a:lstStyle/>
          <a:p>
            <a:pPr algn="l" fontAlgn="base"/>
            <a:r>
              <a:rPr lang="zh-TW" altLang="en-US" sz="1400" b="0" i="0">
                <a:solidFill>
                  <a:srgbClr val="161616"/>
                </a:solidFill>
                <a:effectLst/>
                <a:latin typeface="inherit"/>
              </a:rPr>
              <a:t>存在許多用於指令調整 </a:t>
            </a:r>
            <a:r>
              <a:rPr lang="en-US" altLang="zh-TW" sz="1400" b="0" i="0">
                <a:solidFill>
                  <a:srgbClr val="161616"/>
                </a:solidFill>
                <a:effectLst/>
                <a:latin typeface="inherit"/>
              </a:rPr>
              <a:t>LLM </a:t>
            </a:r>
            <a:r>
              <a:rPr lang="zh-TW" altLang="en-US" sz="1400" b="0" i="0">
                <a:solidFill>
                  <a:srgbClr val="161616"/>
                </a:solidFill>
                <a:effectLst/>
                <a:latin typeface="inherit"/>
              </a:rPr>
              <a:t>的資料集，其中許多是開源的。這些資料集可以包括直接書寫（或收集）的自然語言（</a:t>
            </a:r>
            <a:r>
              <a:rPr lang="zh-TW" altLang="en-US" sz="1400" b="0" i="1">
                <a:solidFill>
                  <a:srgbClr val="161616"/>
                </a:solidFill>
                <a:effectLst/>
                <a:latin typeface="inherit"/>
              </a:rPr>
              <a:t>指令、輸出</a:t>
            </a:r>
            <a:r>
              <a:rPr lang="zh-TW" altLang="en-US" sz="1400" b="0" i="0">
                <a:solidFill>
                  <a:srgbClr val="161616"/>
                </a:solidFill>
                <a:effectLst/>
                <a:latin typeface="inherit"/>
              </a:rPr>
              <a:t>）對，使用範本將現有的帶註釋的資料集轉換為指令，甚至使用其他 </a:t>
            </a:r>
            <a:r>
              <a:rPr lang="en-US" altLang="zh-TW" sz="1400" b="0" i="0">
                <a:solidFill>
                  <a:srgbClr val="161616"/>
                </a:solidFill>
                <a:effectLst/>
                <a:latin typeface="inherit"/>
              </a:rPr>
              <a:t>LLM </a:t>
            </a:r>
            <a:r>
              <a:rPr lang="zh-TW" altLang="en-US" sz="1400" b="0" i="0">
                <a:solidFill>
                  <a:srgbClr val="161616"/>
                </a:solidFill>
                <a:effectLst/>
                <a:latin typeface="inherit"/>
              </a:rPr>
              <a:t>來產生範例。</a:t>
            </a:r>
            <a:br>
              <a:rPr lang="zh-TW" altLang="en-US" sz="1400" b="0" i="0">
                <a:solidFill>
                  <a:srgbClr val="161616"/>
                </a:solidFill>
                <a:effectLst/>
                <a:latin typeface="inherit"/>
              </a:rPr>
            </a:br>
            <a:endParaRPr lang="zh-TW" altLang="en-US" sz="1400" b="0" i="0">
              <a:solidFill>
                <a:srgbClr val="161616"/>
              </a:solidFill>
              <a:effectLst/>
              <a:latin typeface="inherit"/>
            </a:endParaRPr>
          </a:p>
          <a:p>
            <a:pPr marL="342900" indent="-342900" algn="l">
              <a:buFont typeface="Arial" panose="020B0604020202020204" pitchFamily="34" charset="0"/>
              <a:buChar char="•"/>
            </a:pPr>
            <a:r>
              <a:rPr lang="zh-TW" altLang="en-US" sz="1400">
                <a:solidFill>
                  <a:srgbClr val="C00000"/>
                </a:solidFill>
                <a:effectLst/>
                <a:latin typeface="inherit"/>
              </a:rPr>
              <a:t>人類創建的資料集</a:t>
            </a:r>
          </a:p>
          <a:p>
            <a:pPr algn="l" fontAlgn="base"/>
            <a:r>
              <a:rPr lang="zh-TW" altLang="en-US" sz="1400" b="0" i="0">
                <a:solidFill>
                  <a:srgbClr val="161616"/>
                </a:solidFill>
                <a:effectLst/>
                <a:latin typeface="inherit"/>
              </a:rPr>
              <a:t>雖然直接創作（</a:t>
            </a:r>
            <a:r>
              <a:rPr lang="zh-TW" altLang="en-US" sz="1400" b="0" i="1">
                <a:solidFill>
                  <a:srgbClr val="161616"/>
                </a:solidFill>
                <a:effectLst/>
                <a:latin typeface="inherit"/>
              </a:rPr>
              <a:t>指令、輸出</a:t>
            </a:r>
            <a:r>
              <a:rPr lang="zh-TW" altLang="en-US" sz="1400" b="0" i="0">
                <a:solidFill>
                  <a:srgbClr val="161616"/>
                </a:solidFill>
                <a:effectLst/>
                <a:latin typeface="inherit"/>
              </a:rPr>
              <a:t>）對很簡單，但這是一個勞動密集的過程，最終需要大量的時間和成本。已經提出了各種方法將自然語言資料集轉換為指令，通常是透過應用模板。多個開源人造資料集的發布有助於分擔對有機數據進行微調的成本。著名的開源人工教學資料集包括：</a:t>
            </a:r>
          </a:p>
          <a:p>
            <a:pPr marL="287338" lvl="1" indent="-285750" algn="l">
              <a:buFont typeface="Arial" panose="020B0604020202020204" pitchFamily="34" charset="0"/>
              <a:buChar char="•"/>
            </a:pPr>
            <a:r>
              <a:rPr lang="en-US" altLang="zh-TW" sz="1100" b="0" i="0">
                <a:solidFill>
                  <a:srgbClr val="161616"/>
                </a:solidFill>
                <a:effectLst/>
                <a:latin typeface="inherit"/>
              </a:rPr>
              <a:t>Flan</a:t>
            </a:r>
            <a:r>
              <a:rPr lang="zh-TW" altLang="en-US" sz="1100" b="0" i="0">
                <a:solidFill>
                  <a:srgbClr val="161616"/>
                </a:solidFill>
                <a:effectLst/>
                <a:latin typeface="inherit"/>
              </a:rPr>
              <a:t>： 最初用於微調 </a:t>
            </a:r>
            <a:r>
              <a:rPr lang="en-US" altLang="zh-TW" sz="1100" b="0" i="0">
                <a:solidFill>
                  <a:srgbClr val="161616"/>
                </a:solidFill>
                <a:effectLst/>
                <a:latin typeface="inherit"/>
              </a:rPr>
              <a:t>Google </a:t>
            </a:r>
            <a:r>
              <a:rPr lang="zh-TW" altLang="en-US" sz="1100" b="0" i="0">
                <a:solidFill>
                  <a:srgbClr val="161616"/>
                </a:solidFill>
                <a:effectLst/>
                <a:latin typeface="inherit"/>
              </a:rPr>
              <a:t>的 </a:t>
            </a:r>
            <a:r>
              <a:rPr lang="en-US" altLang="zh-TW" sz="1100" b="0" i="0">
                <a:solidFill>
                  <a:srgbClr val="161616"/>
                </a:solidFill>
                <a:effectLst/>
                <a:latin typeface="inherit"/>
              </a:rPr>
              <a:t>LaMDA-PT </a:t>
            </a:r>
            <a:r>
              <a:rPr lang="zh-TW" altLang="en-US" sz="1100" b="0" i="0">
                <a:solidFill>
                  <a:srgbClr val="161616"/>
                </a:solidFill>
                <a:effectLst/>
                <a:latin typeface="inherit"/>
              </a:rPr>
              <a:t>模型，產生了原始的 </a:t>
            </a:r>
            <a:r>
              <a:rPr lang="en-US" altLang="zh-TW" sz="1100" b="0" i="0">
                <a:solidFill>
                  <a:srgbClr val="161616"/>
                </a:solidFill>
                <a:effectLst/>
                <a:latin typeface="inherit"/>
              </a:rPr>
              <a:t>FLAN </a:t>
            </a:r>
            <a:r>
              <a:rPr lang="zh-TW" altLang="en-US" sz="1100" b="0" i="0">
                <a:solidFill>
                  <a:srgbClr val="161616"/>
                </a:solidFill>
                <a:effectLst/>
                <a:latin typeface="inherit"/>
              </a:rPr>
              <a:t>模型，此後 </a:t>
            </a:r>
            <a:r>
              <a:rPr lang="en-US" altLang="zh-TW" sz="1100" b="0" i="0">
                <a:solidFill>
                  <a:srgbClr val="161616"/>
                </a:solidFill>
                <a:effectLst/>
                <a:latin typeface="inherit"/>
              </a:rPr>
              <a:t>Flan </a:t>
            </a:r>
            <a:r>
              <a:rPr lang="zh-TW" altLang="en-US" sz="1100" b="0" i="0">
                <a:solidFill>
                  <a:srgbClr val="161616"/>
                </a:solidFill>
                <a:effectLst/>
                <a:latin typeface="inherit"/>
              </a:rPr>
              <a:t>資料集經過完善並用於微調許多 </a:t>
            </a:r>
            <a:r>
              <a:rPr lang="en-US" altLang="zh-TW" sz="1100" b="0" i="0">
                <a:solidFill>
                  <a:srgbClr val="161616"/>
                </a:solidFill>
                <a:effectLst/>
                <a:latin typeface="inherit"/>
              </a:rPr>
              <a:t>LLM</a:t>
            </a:r>
            <a:r>
              <a:rPr lang="zh-TW" altLang="en-US" sz="1100" b="0" i="0">
                <a:solidFill>
                  <a:srgbClr val="161616"/>
                </a:solidFill>
                <a:effectLst/>
                <a:latin typeface="inherit"/>
              </a:rPr>
              <a:t>。在 </a:t>
            </a:r>
            <a:r>
              <a:rPr lang="en-US" altLang="zh-TW" sz="1100" b="0" i="0">
                <a:solidFill>
                  <a:srgbClr val="161616"/>
                </a:solidFill>
                <a:effectLst/>
                <a:latin typeface="inherit"/>
              </a:rPr>
              <a:t>Flan </a:t>
            </a:r>
            <a:r>
              <a:rPr lang="zh-TW" altLang="en-US" sz="1100" b="0" i="0">
                <a:solidFill>
                  <a:srgbClr val="161616"/>
                </a:solidFill>
                <a:effectLst/>
                <a:latin typeface="inherit"/>
              </a:rPr>
              <a:t>上微調的著名型號包括 </a:t>
            </a:r>
            <a:r>
              <a:rPr lang="en-US" altLang="zh-TW" sz="1100" b="0" i="0">
                <a:solidFill>
                  <a:srgbClr val="161616"/>
                </a:solidFill>
                <a:effectLst/>
                <a:latin typeface="inherit"/>
              </a:rPr>
              <a:t>FLAN-T5</a:t>
            </a:r>
            <a:r>
              <a:rPr lang="zh-TW" altLang="en-US" sz="1100" b="0" i="0">
                <a:solidFill>
                  <a:srgbClr val="161616"/>
                </a:solidFill>
                <a:effectLst/>
                <a:latin typeface="inherit"/>
              </a:rPr>
              <a:t>、</a:t>
            </a:r>
            <a:r>
              <a:rPr lang="en-US" altLang="zh-TW" sz="1100" b="0" i="0">
                <a:solidFill>
                  <a:srgbClr val="161616"/>
                </a:solidFill>
                <a:effectLst/>
                <a:latin typeface="inherit"/>
              </a:rPr>
              <a:t>Flan-UL2 </a:t>
            </a:r>
            <a:r>
              <a:rPr lang="zh-TW" altLang="en-US" sz="1100" b="0" i="0">
                <a:solidFill>
                  <a:srgbClr val="161616"/>
                </a:solidFill>
                <a:effectLst/>
                <a:latin typeface="inherit"/>
              </a:rPr>
              <a:t>和 </a:t>
            </a:r>
            <a:r>
              <a:rPr lang="en-US" altLang="zh-TW" sz="1100" b="0" i="0">
                <a:solidFill>
                  <a:srgbClr val="161616"/>
                </a:solidFill>
                <a:effectLst/>
                <a:latin typeface="inherit"/>
              </a:rPr>
              <a:t>Flan-PaLM 540B</a:t>
            </a:r>
            <a:r>
              <a:rPr lang="zh-TW" altLang="en-US" sz="1100" b="0" i="0">
                <a:solidFill>
                  <a:srgbClr val="161616"/>
                </a:solidFill>
                <a:effectLst/>
                <a:latin typeface="inherit"/>
              </a:rPr>
              <a:t>（也稱為 </a:t>
            </a:r>
            <a:r>
              <a:rPr lang="en-US" altLang="zh-TW" sz="1100" b="0" i="0">
                <a:solidFill>
                  <a:srgbClr val="161616"/>
                </a:solidFill>
                <a:effectLst/>
                <a:latin typeface="inherit"/>
              </a:rPr>
              <a:t>FLAN-T5-XXL</a:t>
            </a:r>
            <a:r>
              <a:rPr lang="zh-TW" altLang="en-US" sz="1100" b="0" i="0">
                <a:solidFill>
                  <a:srgbClr val="161616"/>
                </a:solidFill>
                <a:effectLst/>
                <a:latin typeface="inherit"/>
              </a:rPr>
              <a:t>）。</a:t>
            </a:r>
          </a:p>
          <a:p>
            <a:pPr marL="287338" lvl="1" indent="-285750" algn="l">
              <a:buFont typeface="Arial" panose="020B0604020202020204" pitchFamily="34" charset="0"/>
              <a:buChar char="•"/>
            </a:pPr>
            <a:r>
              <a:rPr lang="en-US" altLang="zh-TW" sz="1100" b="0" i="0">
                <a:solidFill>
                  <a:srgbClr val="161616"/>
                </a:solidFill>
                <a:effectLst/>
                <a:latin typeface="inherit"/>
              </a:rPr>
              <a:t>OpenAssistant</a:t>
            </a:r>
            <a:r>
              <a:rPr lang="zh-TW" altLang="en-US" sz="1100" b="0" i="0">
                <a:solidFill>
                  <a:srgbClr val="161616"/>
                </a:solidFill>
                <a:effectLst/>
                <a:latin typeface="inherit"/>
              </a:rPr>
              <a:t>：  </a:t>
            </a:r>
            <a:r>
              <a:rPr lang="en-US" altLang="zh-TW" sz="1100" b="0" i="0">
                <a:solidFill>
                  <a:srgbClr val="161616"/>
                </a:solidFill>
                <a:effectLst/>
                <a:latin typeface="inherit"/>
              </a:rPr>
              <a:t>OpenAssistant Conversations </a:t>
            </a:r>
            <a:r>
              <a:rPr lang="zh-TW" altLang="en-US" sz="1100" b="0" i="0">
                <a:solidFill>
                  <a:srgbClr val="161616"/>
                </a:solidFill>
                <a:effectLst/>
                <a:latin typeface="inherit"/>
              </a:rPr>
              <a:t>是一個人造的、多語言的對話語料庫，專注於助手式對話交流。它包含 </a:t>
            </a:r>
            <a:r>
              <a:rPr lang="en-US" altLang="zh-TW" sz="1100" b="0" i="0">
                <a:solidFill>
                  <a:srgbClr val="161616"/>
                </a:solidFill>
                <a:effectLst/>
                <a:latin typeface="inherit"/>
              </a:rPr>
              <a:t>35 </a:t>
            </a:r>
            <a:r>
              <a:rPr lang="zh-TW" altLang="en-US" sz="1100" b="0" i="0">
                <a:solidFill>
                  <a:srgbClr val="161616"/>
                </a:solidFill>
                <a:effectLst/>
                <a:latin typeface="inherit"/>
              </a:rPr>
              <a:t>種不同語言的 </a:t>
            </a:r>
            <a:r>
              <a:rPr lang="en-US" altLang="zh-TW" sz="1100" b="0" i="0">
                <a:solidFill>
                  <a:srgbClr val="161616"/>
                </a:solidFill>
                <a:effectLst/>
                <a:latin typeface="inherit"/>
              </a:rPr>
              <a:t>66,497 </a:t>
            </a:r>
            <a:r>
              <a:rPr lang="zh-TW" altLang="en-US" sz="1100" b="0" i="0">
                <a:solidFill>
                  <a:srgbClr val="161616"/>
                </a:solidFill>
                <a:effectLst/>
                <a:latin typeface="inherit"/>
              </a:rPr>
              <a:t>個對話樹中的 </a:t>
            </a:r>
            <a:r>
              <a:rPr lang="en-US" altLang="zh-TW" sz="1100" b="0" i="0">
                <a:solidFill>
                  <a:srgbClr val="161616"/>
                </a:solidFill>
                <a:effectLst/>
                <a:latin typeface="inherit"/>
              </a:rPr>
              <a:t>91,829 </a:t>
            </a:r>
            <a:r>
              <a:rPr lang="zh-TW" altLang="en-US" sz="1100" b="0" i="0">
                <a:solidFill>
                  <a:srgbClr val="161616"/>
                </a:solidFill>
                <a:effectLst/>
                <a:latin typeface="inherit"/>
              </a:rPr>
              <a:t>個使用者提示和 </a:t>
            </a:r>
            <a:r>
              <a:rPr lang="en-US" altLang="zh-TW" sz="1100" b="0" i="0">
                <a:solidFill>
                  <a:srgbClr val="161616"/>
                </a:solidFill>
                <a:effectLst/>
                <a:latin typeface="inherit"/>
              </a:rPr>
              <a:t>69,614 </a:t>
            </a:r>
            <a:r>
              <a:rPr lang="zh-TW" altLang="en-US" sz="1100" b="0" i="0">
                <a:solidFill>
                  <a:srgbClr val="161616"/>
                </a:solidFill>
                <a:effectLst/>
                <a:latin typeface="inherit"/>
              </a:rPr>
              <a:t>個助理回應。</a:t>
            </a:r>
          </a:p>
          <a:p>
            <a:pPr marL="287338" lvl="1" indent="-285750" algn="l">
              <a:buFont typeface="Arial" panose="020B0604020202020204" pitchFamily="34" charset="0"/>
              <a:buChar char="•"/>
            </a:pPr>
            <a:r>
              <a:rPr lang="en-US" altLang="zh-TW" sz="1100" b="0" i="0">
                <a:solidFill>
                  <a:srgbClr val="161616"/>
                </a:solidFill>
                <a:effectLst/>
                <a:latin typeface="inherit"/>
              </a:rPr>
              <a:t>Dolly</a:t>
            </a:r>
            <a:r>
              <a:rPr lang="zh-TW" altLang="en-US" sz="1100" b="0" i="0">
                <a:solidFill>
                  <a:srgbClr val="161616"/>
                </a:solidFill>
                <a:effectLst/>
                <a:latin typeface="inherit"/>
              </a:rPr>
              <a:t>：  </a:t>
            </a:r>
            <a:r>
              <a:rPr lang="en-US" altLang="zh-TW" sz="1100" b="0" i="0">
                <a:solidFill>
                  <a:srgbClr val="161616"/>
                </a:solidFill>
                <a:effectLst/>
                <a:latin typeface="inherit"/>
              </a:rPr>
              <a:t>Dolly </a:t>
            </a:r>
            <a:r>
              <a:rPr lang="zh-TW" altLang="en-US" sz="1100" b="0" i="0">
                <a:solidFill>
                  <a:srgbClr val="161616"/>
                </a:solidFill>
                <a:effectLst/>
                <a:latin typeface="inherit"/>
              </a:rPr>
              <a:t>是一個包含 </a:t>
            </a:r>
            <a:r>
              <a:rPr lang="en-US" altLang="zh-TW" sz="1100" b="0" i="0">
                <a:solidFill>
                  <a:srgbClr val="161616"/>
                </a:solidFill>
                <a:effectLst/>
                <a:latin typeface="inherit"/>
              </a:rPr>
              <a:t>15,000 </a:t>
            </a:r>
            <a:r>
              <a:rPr lang="zh-TW" altLang="en-US" sz="1100" b="0" i="0">
                <a:solidFill>
                  <a:srgbClr val="161616"/>
                </a:solidFill>
                <a:effectLst/>
                <a:latin typeface="inherit"/>
              </a:rPr>
              <a:t>個人類生成的對話實例的英語資料集，旨在使 </a:t>
            </a:r>
            <a:r>
              <a:rPr lang="en-US" altLang="zh-TW" sz="1100" b="0" i="0">
                <a:solidFill>
                  <a:srgbClr val="161616"/>
                </a:solidFill>
                <a:effectLst/>
                <a:latin typeface="inherit"/>
              </a:rPr>
              <a:t>LLM </a:t>
            </a:r>
            <a:r>
              <a:rPr lang="zh-TW" altLang="en-US" sz="1100" b="0" i="0">
                <a:solidFill>
                  <a:srgbClr val="161616"/>
                </a:solidFill>
                <a:effectLst/>
                <a:latin typeface="inherit"/>
              </a:rPr>
              <a:t>能夠以類似於 </a:t>
            </a:r>
            <a:r>
              <a:rPr lang="en-US" altLang="zh-TW" sz="1100" b="0" i="0">
                <a:solidFill>
                  <a:srgbClr val="161616"/>
                </a:solidFill>
                <a:effectLst/>
                <a:latin typeface="inherit"/>
              </a:rPr>
              <a:t>ChatGPT </a:t>
            </a:r>
            <a:r>
              <a:rPr lang="zh-TW" altLang="en-US" sz="1100" b="0" i="0">
                <a:solidFill>
                  <a:srgbClr val="161616"/>
                </a:solidFill>
                <a:effectLst/>
                <a:latin typeface="inherit"/>
              </a:rPr>
              <a:t>的對話驅動模式與使用者互動。它涵蓋了廣泛的任務和人類行為，包括總結、資訊提取、腦力激盪、創意寫作、分類和問答。</a:t>
            </a:r>
            <a:endParaRPr lang="en-US" altLang="zh-TW" sz="1100" b="0" i="0">
              <a:solidFill>
                <a:srgbClr val="161616"/>
              </a:solidFill>
              <a:effectLst/>
              <a:latin typeface="inherit"/>
            </a:endParaRPr>
          </a:p>
          <a:p>
            <a:pPr algn="l" fontAlgn="base"/>
            <a:endParaRPr lang="en-US" altLang="zh-TW" sz="1400" b="0">
              <a:solidFill>
                <a:srgbClr val="161616"/>
              </a:solidFill>
              <a:effectLst/>
              <a:latin typeface="inherit"/>
            </a:endParaRPr>
          </a:p>
          <a:p>
            <a:pPr marL="342900" indent="-342900" algn="l" fontAlgn="base">
              <a:buFont typeface="Arial" panose="020B0604020202020204" pitchFamily="34" charset="0"/>
              <a:buChar char="•"/>
            </a:pPr>
            <a:r>
              <a:rPr lang="en-US" altLang="zh-TW" sz="1400" i="0">
                <a:solidFill>
                  <a:srgbClr val="C00000"/>
                </a:solidFill>
                <a:effectLst/>
                <a:latin typeface="inherit"/>
              </a:rPr>
              <a:t>LLM </a:t>
            </a:r>
            <a:r>
              <a:rPr lang="zh-TW" altLang="en-US" sz="1400" i="0">
                <a:solidFill>
                  <a:srgbClr val="C00000"/>
                </a:solidFill>
                <a:effectLst/>
                <a:latin typeface="inherit"/>
              </a:rPr>
              <a:t>產生的資料集</a:t>
            </a:r>
          </a:p>
          <a:p>
            <a:pPr lvl="1" algn="l"/>
            <a:r>
              <a:rPr lang="zh-TW" altLang="en-US" sz="1400" b="0" i="0">
                <a:solidFill>
                  <a:srgbClr val="161616"/>
                </a:solidFill>
                <a:effectLst/>
                <a:latin typeface="inherit"/>
              </a:rPr>
              <a:t>由於手動產生指令和目標輸出所需的成本和勞動力過高，許多指令資料集使用更大的 </a:t>
            </a:r>
            <a:r>
              <a:rPr lang="en-US" altLang="zh-TW" sz="1400" b="0" i="0">
                <a:solidFill>
                  <a:srgbClr val="161616"/>
                </a:solidFill>
                <a:effectLst/>
                <a:latin typeface="inherit"/>
              </a:rPr>
              <a:t>LLM </a:t>
            </a:r>
            <a:r>
              <a:rPr lang="zh-TW" altLang="en-US" sz="1400" b="0" i="0">
                <a:solidFill>
                  <a:srgbClr val="161616"/>
                </a:solidFill>
                <a:effectLst/>
                <a:latin typeface="inherit"/>
              </a:rPr>
              <a:t>的回應來產生提示、輸出或兩者。使用 </a:t>
            </a:r>
            <a:r>
              <a:rPr lang="en-US" altLang="zh-TW" sz="1400" b="0" i="0">
                <a:solidFill>
                  <a:srgbClr val="161616"/>
                </a:solidFill>
                <a:effectLst/>
                <a:latin typeface="inherit"/>
              </a:rPr>
              <a:t>LLM </a:t>
            </a:r>
            <a:r>
              <a:rPr lang="zh-TW" altLang="en-US" sz="1400" b="0" i="0">
                <a:solidFill>
                  <a:srgbClr val="161616"/>
                </a:solidFill>
                <a:effectLst/>
                <a:latin typeface="inherit"/>
              </a:rPr>
              <a:t>產生的資料集通常具有額外的效果，即教導較小的模型模擬較大模型的行為，有時是以刻意的教師</a:t>
            </a:r>
            <a:r>
              <a:rPr lang="en-US" altLang="zh-TW" sz="1400" b="0" i="0">
                <a:solidFill>
                  <a:srgbClr val="161616"/>
                </a:solidFill>
                <a:effectLst/>
                <a:latin typeface="inherit"/>
              </a:rPr>
              <a:t>/</a:t>
            </a:r>
            <a:r>
              <a:rPr lang="zh-TW" altLang="en-US" sz="1400" b="0" i="0">
                <a:solidFill>
                  <a:srgbClr val="161616"/>
                </a:solidFill>
                <a:effectLst/>
                <a:latin typeface="inherit"/>
              </a:rPr>
              <a:t>學習者動態的方式。</a:t>
            </a:r>
            <a:endParaRPr lang="en-US" altLang="zh-TW" sz="1200" b="0" i="0">
              <a:solidFill>
                <a:srgbClr val="161616"/>
              </a:solidFill>
              <a:effectLst/>
              <a:latin typeface="inherit"/>
            </a:endParaRPr>
          </a:p>
          <a:p>
            <a:pPr marL="287338" lvl="1" indent="-285750" algn="l">
              <a:buFont typeface="Arial" panose="020B0604020202020204" pitchFamily="34" charset="0"/>
              <a:buChar char="•"/>
            </a:pPr>
            <a:r>
              <a:rPr lang="en-US" altLang="zh-TW" sz="1100">
                <a:solidFill>
                  <a:srgbClr val="161616"/>
                </a:solidFill>
                <a:latin typeface="inherit"/>
              </a:rPr>
              <a:t>Self-Instruct</a:t>
            </a:r>
            <a:r>
              <a:rPr lang="zh-TW" altLang="en-US" sz="1100">
                <a:solidFill>
                  <a:srgbClr val="161616"/>
                </a:solidFill>
                <a:latin typeface="inherit"/>
              </a:rPr>
              <a:t>：  </a:t>
            </a:r>
            <a:r>
              <a:rPr lang="en-US" altLang="zh-TW" sz="1100">
                <a:solidFill>
                  <a:srgbClr val="161616"/>
                </a:solidFill>
                <a:latin typeface="inherit"/>
              </a:rPr>
              <a:t>Self-Instruct </a:t>
            </a:r>
            <a:r>
              <a:rPr lang="zh-TW" altLang="en-US" sz="1100">
                <a:solidFill>
                  <a:srgbClr val="161616"/>
                </a:solidFill>
                <a:latin typeface="inherit"/>
              </a:rPr>
              <a:t>是使用 </a:t>
            </a:r>
            <a:r>
              <a:rPr lang="en-US" altLang="zh-TW" sz="1100">
                <a:solidFill>
                  <a:srgbClr val="161616"/>
                </a:solidFill>
                <a:latin typeface="inherit"/>
              </a:rPr>
              <a:t>InstructGPT </a:t>
            </a:r>
            <a:r>
              <a:rPr lang="zh-TW" altLang="en-US" sz="1100">
                <a:solidFill>
                  <a:srgbClr val="161616"/>
                </a:solidFill>
                <a:latin typeface="inherit"/>
              </a:rPr>
              <a:t>建構的，它本身就是 </a:t>
            </a:r>
            <a:r>
              <a:rPr lang="en-US" altLang="zh-TW" sz="1100">
                <a:solidFill>
                  <a:srgbClr val="161616"/>
                </a:solidFill>
                <a:latin typeface="inherit"/>
              </a:rPr>
              <a:t>GPT-3 </a:t>
            </a:r>
            <a:r>
              <a:rPr lang="zh-TW" altLang="en-US" sz="1100">
                <a:solidFill>
                  <a:srgbClr val="161616"/>
                </a:solidFill>
                <a:latin typeface="inherit"/>
              </a:rPr>
              <a:t>的指令調整版本。作者提供了自然語言“種子任務”，並提示 </a:t>
            </a:r>
            <a:r>
              <a:rPr lang="en-US" altLang="zh-TW" sz="1100">
                <a:solidFill>
                  <a:srgbClr val="161616"/>
                </a:solidFill>
                <a:latin typeface="inherit"/>
              </a:rPr>
              <a:t>InstructGPT </a:t>
            </a:r>
            <a:r>
              <a:rPr lang="zh-TW" altLang="en-US" sz="1100">
                <a:solidFill>
                  <a:srgbClr val="161616"/>
                </a:solidFill>
                <a:latin typeface="inherit"/>
              </a:rPr>
              <a:t>產生更多範例，最終產生了 </a:t>
            </a:r>
            <a:r>
              <a:rPr lang="en-US" altLang="zh-TW" sz="1100">
                <a:solidFill>
                  <a:srgbClr val="161616"/>
                </a:solidFill>
                <a:latin typeface="inherit"/>
              </a:rPr>
              <a:t>52,000 </a:t>
            </a:r>
            <a:r>
              <a:rPr lang="zh-TW" altLang="en-US" sz="1100">
                <a:solidFill>
                  <a:srgbClr val="161616"/>
                </a:solidFill>
                <a:latin typeface="inherit"/>
              </a:rPr>
              <a:t>條訓練指令。史丹佛大學的研究人員採用改進的自我指導方法，為 </a:t>
            </a:r>
            <a:r>
              <a:rPr lang="en-US" altLang="zh-TW" sz="1100">
                <a:solidFill>
                  <a:srgbClr val="161616"/>
                </a:solidFill>
                <a:latin typeface="inherit"/>
              </a:rPr>
              <a:t>LLaMA </a:t>
            </a:r>
            <a:r>
              <a:rPr lang="zh-TW" altLang="en-US" sz="1100">
                <a:solidFill>
                  <a:srgbClr val="161616"/>
                </a:solidFill>
                <a:latin typeface="inherit"/>
              </a:rPr>
              <a:t>的第一個指令調整變體</a:t>
            </a:r>
            <a:r>
              <a:rPr lang="en-US" altLang="zh-TW" sz="1100">
                <a:solidFill>
                  <a:srgbClr val="161616"/>
                </a:solidFill>
                <a:latin typeface="inherit"/>
              </a:rPr>
              <a:t>Alpaca</a:t>
            </a:r>
            <a:r>
              <a:rPr lang="zh-TW" altLang="en-US" sz="1100">
                <a:solidFill>
                  <a:srgbClr val="161616"/>
                </a:solidFill>
                <a:latin typeface="inherit"/>
              </a:rPr>
              <a:t>產生訓練資料。值得注意的是，</a:t>
            </a:r>
            <a:r>
              <a:rPr lang="en-US" altLang="zh-TW" sz="1100">
                <a:solidFill>
                  <a:srgbClr val="161616"/>
                </a:solidFill>
                <a:latin typeface="inherit"/>
              </a:rPr>
              <a:t>Alpaca </a:t>
            </a:r>
            <a:r>
              <a:rPr lang="zh-TW" altLang="en-US" sz="1100">
                <a:solidFill>
                  <a:srgbClr val="161616"/>
                </a:solidFill>
                <a:latin typeface="inherit"/>
              </a:rPr>
              <a:t>在 </a:t>
            </a:r>
            <a:r>
              <a:rPr lang="en-US" altLang="zh-TW" sz="1100">
                <a:solidFill>
                  <a:srgbClr val="161616"/>
                </a:solidFill>
                <a:latin typeface="inherit"/>
              </a:rPr>
              <a:t>Self-Instruct </a:t>
            </a:r>
            <a:r>
              <a:rPr lang="zh-TW" altLang="en-US" sz="1100">
                <a:solidFill>
                  <a:srgbClr val="161616"/>
                </a:solidFill>
                <a:latin typeface="inherit"/>
              </a:rPr>
              <a:t>資料集上的表現略優於 </a:t>
            </a:r>
            <a:r>
              <a:rPr lang="en-US" altLang="zh-TW" sz="1100">
                <a:solidFill>
                  <a:srgbClr val="161616"/>
                </a:solidFill>
                <a:latin typeface="inherit"/>
              </a:rPr>
              <a:t>InstructGPT </a:t>
            </a:r>
            <a:r>
              <a:rPr lang="zh-TW" altLang="en-US" sz="1100">
                <a:solidFill>
                  <a:srgbClr val="161616"/>
                </a:solidFill>
                <a:latin typeface="inherit"/>
              </a:rPr>
              <a:t>的基準。</a:t>
            </a:r>
          </a:p>
          <a:p>
            <a:pPr marL="287338" lvl="1" indent="-285750" algn="l">
              <a:buFont typeface="Arial" panose="020B0604020202020204" pitchFamily="34" charset="0"/>
              <a:buChar char="•"/>
            </a:pPr>
            <a:r>
              <a:rPr lang="en-US" altLang="zh-TW" sz="1100">
                <a:solidFill>
                  <a:srgbClr val="161616"/>
                </a:solidFill>
                <a:latin typeface="inherit"/>
              </a:rPr>
              <a:t>Evol-Instruct</a:t>
            </a:r>
            <a:r>
              <a:rPr lang="zh-TW" altLang="en-US" sz="1100">
                <a:solidFill>
                  <a:srgbClr val="161616"/>
                </a:solidFill>
                <a:latin typeface="inherit"/>
              </a:rPr>
              <a:t>： 顧名思義，</a:t>
            </a:r>
            <a:r>
              <a:rPr lang="en-US" altLang="zh-TW" sz="1100">
                <a:solidFill>
                  <a:srgbClr val="161616"/>
                </a:solidFill>
                <a:latin typeface="inherit"/>
              </a:rPr>
              <a:t>Evol-Instruct </a:t>
            </a:r>
            <a:r>
              <a:rPr lang="zh-TW" altLang="en-US" sz="1100">
                <a:solidFill>
                  <a:srgbClr val="161616"/>
                </a:solidFill>
                <a:latin typeface="inherit"/>
              </a:rPr>
              <a:t>提出了對自我指導方法的改進，使用 深入 和 廣度的 策略來重寫指令。前者透過增加約束、增加推理步驟、增加輸入複雜度等措施，不斷演化指令，增加指令複雜度。後者「改變」先前的指令以增加資料集的多樣性和主題覆蓋率。 </a:t>
            </a:r>
            <a:r>
              <a:rPr lang="en-US" altLang="zh-TW" sz="1100">
                <a:solidFill>
                  <a:srgbClr val="161616"/>
                </a:solidFill>
                <a:latin typeface="inherit"/>
              </a:rPr>
              <a:t>Evol-Instruct </a:t>
            </a:r>
            <a:r>
              <a:rPr lang="zh-TW" altLang="en-US" sz="1100">
                <a:solidFill>
                  <a:srgbClr val="161616"/>
                </a:solidFill>
                <a:latin typeface="inherit"/>
              </a:rPr>
              <a:t>在</a:t>
            </a:r>
            <a:r>
              <a:rPr lang="en-US" altLang="zh-TW" sz="1100">
                <a:solidFill>
                  <a:srgbClr val="161616"/>
                </a:solidFill>
                <a:latin typeface="inherit"/>
              </a:rPr>
              <a:t>WizardLM</a:t>
            </a:r>
            <a:r>
              <a:rPr lang="zh-TW" altLang="en-US" sz="1100">
                <a:solidFill>
                  <a:srgbClr val="161616"/>
                </a:solidFill>
                <a:latin typeface="inherit"/>
              </a:rPr>
              <a:t>的研究論文中被介紹 ，其中詳細介紹如何使用 </a:t>
            </a:r>
            <a:r>
              <a:rPr lang="en-US" altLang="zh-TW" sz="1100">
                <a:solidFill>
                  <a:srgbClr val="161616"/>
                </a:solidFill>
                <a:latin typeface="inherit"/>
              </a:rPr>
              <a:t>Evol-Instruct </a:t>
            </a:r>
            <a:r>
              <a:rPr lang="zh-TW" altLang="en-US" sz="1100">
                <a:solidFill>
                  <a:srgbClr val="161616"/>
                </a:solidFill>
                <a:latin typeface="inherit"/>
              </a:rPr>
              <a:t>來微調 </a:t>
            </a:r>
            <a:r>
              <a:rPr lang="en-US" altLang="zh-TW" sz="1100">
                <a:solidFill>
                  <a:srgbClr val="161616"/>
                </a:solidFill>
                <a:latin typeface="inherit"/>
              </a:rPr>
              <a:t>LLaMA</a:t>
            </a:r>
            <a:r>
              <a:rPr lang="zh-TW" altLang="en-US" sz="1100">
                <a:solidFill>
                  <a:srgbClr val="161616"/>
                </a:solidFill>
                <a:latin typeface="inherit"/>
              </a:rPr>
              <a:t>。</a:t>
            </a:r>
          </a:p>
          <a:p>
            <a:pPr marL="287338" lvl="1" indent="-285750" algn="l">
              <a:buFont typeface="Arial" panose="020B0604020202020204" pitchFamily="34" charset="0"/>
              <a:buChar char="•"/>
            </a:pPr>
            <a:r>
              <a:rPr lang="en-US" altLang="zh-TW" sz="1100">
                <a:solidFill>
                  <a:srgbClr val="161616"/>
                </a:solidFill>
                <a:latin typeface="inherit"/>
              </a:rPr>
              <a:t>ShareGPT</a:t>
            </a:r>
            <a:r>
              <a:rPr lang="zh-TW" altLang="en-US" sz="1100">
                <a:solidFill>
                  <a:srgbClr val="161616"/>
                </a:solidFill>
                <a:latin typeface="inherit"/>
              </a:rPr>
              <a:t>：  </a:t>
            </a:r>
            <a:r>
              <a:rPr lang="en-US" altLang="zh-TW" sz="1100">
                <a:solidFill>
                  <a:srgbClr val="161616"/>
                </a:solidFill>
                <a:latin typeface="inherit"/>
              </a:rPr>
              <a:t>ShareGPT.com </a:t>
            </a:r>
            <a:r>
              <a:rPr lang="zh-TW" altLang="en-US" sz="1100">
                <a:solidFill>
                  <a:srgbClr val="161616"/>
                </a:solidFill>
                <a:latin typeface="inherit"/>
              </a:rPr>
              <a:t>包含使用者產生的與 </a:t>
            </a:r>
            <a:r>
              <a:rPr lang="en-US" altLang="zh-TW" sz="1100">
                <a:solidFill>
                  <a:srgbClr val="161616"/>
                </a:solidFill>
                <a:latin typeface="inherit"/>
              </a:rPr>
              <a:t>ChatGPT </a:t>
            </a:r>
            <a:r>
              <a:rPr lang="zh-TW" altLang="en-US" sz="1100">
                <a:solidFill>
                  <a:srgbClr val="161616"/>
                </a:solidFill>
                <a:latin typeface="inherit"/>
              </a:rPr>
              <a:t>交換的儲存庫。 </a:t>
            </a:r>
            <a:r>
              <a:rPr lang="en-US" altLang="zh-TW" sz="1100">
                <a:solidFill>
                  <a:srgbClr val="161616"/>
                </a:solidFill>
                <a:latin typeface="inherit"/>
              </a:rPr>
              <a:t>Vicuna</a:t>
            </a:r>
            <a:r>
              <a:rPr lang="zh-TW" altLang="en-US" sz="1100">
                <a:solidFill>
                  <a:srgbClr val="161616"/>
                </a:solidFill>
                <a:latin typeface="inherit"/>
              </a:rPr>
              <a:t>（</a:t>
            </a:r>
            <a:r>
              <a:rPr lang="en-US" altLang="zh-TW" sz="1100">
                <a:solidFill>
                  <a:srgbClr val="161616"/>
                </a:solidFill>
                <a:latin typeface="inherit"/>
              </a:rPr>
              <a:t>LLaMA </a:t>
            </a:r>
            <a:r>
              <a:rPr lang="zh-TW" altLang="en-US" sz="1100">
                <a:solidFill>
                  <a:srgbClr val="161616"/>
                </a:solidFill>
                <a:latin typeface="inherit"/>
              </a:rPr>
              <a:t>的著名改進版）背後的研究人員使用了來自 </a:t>
            </a:r>
            <a:r>
              <a:rPr lang="en-US" altLang="zh-TW" sz="1100">
                <a:solidFill>
                  <a:srgbClr val="161616"/>
                </a:solidFill>
                <a:latin typeface="inherit"/>
              </a:rPr>
              <a:t>ShareGPT </a:t>
            </a:r>
            <a:r>
              <a:rPr lang="zh-TW" altLang="en-US" sz="1100">
                <a:solidFill>
                  <a:srgbClr val="161616"/>
                </a:solidFill>
                <a:latin typeface="inherit"/>
              </a:rPr>
              <a:t>的 </a:t>
            </a:r>
            <a:r>
              <a:rPr lang="en-US" altLang="zh-TW" sz="1100">
                <a:solidFill>
                  <a:srgbClr val="161616"/>
                </a:solidFill>
                <a:latin typeface="inherit"/>
              </a:rPr>
              <a:t>70,000 </a:t>
            </a:r>
            <a:r>
              <a:rPr lang="zh-TW" altLang="en-US" sz="1100">
                <a:solidFill>
                  <a:srgbClr val="161616"/>
                </a:solidFill>
                <a:latin typeface="inherit"/>
              </a:rPr>
              <a:t>條對話記錄，並針對多輪對話定制了他們的選擇。</a:t>
            </a:r>
          </a:p>
          <a:p>
            <a:pPr marL="287338" lvl="1" indent="-285750" algn="l">
              <a:buFont typeface="Arial" panose="020B0604020202020204" pitchFamily="34" charset="0"/>
              <a:buChar char="•"/>
            </a:pPr>
            <a:r>
              <a:rPr lang="en-US" altLang="zh-TW" sz="1100">
                <a:solidFill>
                  <a:srgbClr val="161616"/>
                </a:solidFill>
                <a:latin typeface="inherit"/>
              </a:rPr>
              <a:t>OpenOrca</a:t>
            </a:r>
            <a:r>
              <a:rPr lang="zh-TW" altLang="en-US" sz="1100">
                <a:solidFill>
                  <a:srgbClr val="161616"/>
                </a:solidFill>
                <a:latin typeface="inherit"/>
              </a:rPr>
              <a:t>：  </a:t>
            </a:r>
            <a:r>
              <a:rPr lang="en-US" altLang="zh-TW" sz="1100">
                <a:solidFill>
                  <a:srgbClr val="161616"/>
                </a:solidFill>
                <a:latin typeface="inherit"/>
              </a:rPr>
              <a:t>OpenOrca </a:t>
            </a:r>
            <a:r>
              <a:rPr lang="zh-TW" altLang="en-US" sz="1100">
                <a:solidFill>
                  <a:srgbClr val="161616"/>
                </a:solidFill>
                <a:latin typeface="inherit"/>
              </a:rPr>
              <a:t>是增強型</a:t>
            </a:r>
            <a:r>
              <a:rPr lang="en-US" altLang="zh-TW" sz="1100">
                <a:solidFill>
                  <a:srgbClr val="161616"/>
                </a:solidFill>
                <a:latin typeface="inherit"/>
                <a:hlinkClick r:id="rId2">
                  <a:extLst>
                    <a:ext uri="{A12FA001-AC4F-418D-AE19-62706E023703}">
                      <ahyp:hlinkClr xmlns:ahyp="http://schemas.microsoft.com/office/drawing/2018/hyperlinkcolor" val="tx"/>
                    </a:ext>
                  </a:extLst>
                </a:hlinkClick>
              </a:rPr>
              <a:t>Flan Collection</a:t>
            </a:r>
            <a:r>
              <a:rPr lang="zh-TW" altLang="en-US" sz="1100">
                <a:solidFill>
                  <a:srgbClr val="161616"/>
                </a:solidFill>
                <a:latin typeface="inherit"/>
              </a:rPr>
              <a:t>  （連結位於 </a:t>
            </a:r>
            <a:r>
              <a:rPr lang="en-US" altLang="zh-TW" sz="1100">
                <a:solidFill>
                  <a:srgbClr val="161616"/>
                </a:solidFill>
                <a:latin typeface="inherit"/>
              </a:rPr>
              <a:t>ibm.com </a:t>
            </a:r>
            <a:r>
              <a:rPr lang="zh-TW" altLang="en-US" sz="1100">
                <a:solidFill>
                  <a:srgbClr val="161616"/>
                </a:solidFill>
                <a:latin typeface="inherit"/>
              </a:rPr>
              <a:t>之外）資料的集合 。它旨在複製微軟用於訓練 </a:t>
            </a:r>
            <a:r>
              <a:rPr lang="en-US" altLang="zh-TW" sz="1100">
                <a:solidFill>
                  <a:srgbClr val="161616"/>
                </a:solidFill>
                <a:latin typeface="inherit"/>
              </a:rPr>
              <a:t>Orca</a:t>
            </a:r>
            <a:r>
              <a:rPr lang="zh-TW" altLang="en-US" sz="1100">
                <a:solidFill>
                  <a:srgbClr val="161616"/>
                </a:solidFill>
                <a:latin typeface="inherit"/>
              </a:rPr>
              <a:t>的資料集，該資料集探索了明確側重於優化使用較大模型透過模仿學習來改進較小 </a:t>
            </a:r>
            <a:r>
              <a:rPr lang="en-US" altLang="zh-TW" sz="1100">
                <a:solidFill>
                  <a:srgbClr val="161616"/>
                </a:solidFill>
                <a:latin typeface="inherit"/>
              </a:rPr>
              <a:t>LLM </a:t>
            </a:r>
            <a:r>
              <a:rPr lang="zh-TW" altLang="en-US" sz="1100">
                <a:solidFill>
                  <a:srgbClr val="161616"/>
                </a:solidFill>
                <a:latin typeface="inherit"/>
              </a:rPr>
              <a:t>的方法。</a:t>
            </a:r>
          </a:p>
          <a:p>
            <a:pPr lvl="1" algn="l"/>
            <a:endParaRPr lang="zh-TW" altLang="en-US" sz="1100" b="0" i="0">
              <a:solidFill>
                <a:srgbClr val="161616"/>
              </a:solidFill>
              <a:effectLst/>
              <a:latin typeface="inherit"/>
            </a:endParaRPr>
          </a:p>
          <a:p>
            <a:pPr lvl="1" algn="l"/>
            <a:endParaRPr lang="en-US" altLang="zh-TW" sz="1200" b="0" i="0">
              <a:solidFill>
                <a:srgbClr val="161616"/>
              </a:solidFill>
              <a:effectLst/>
              <a:latin typeface="inherit"/>
            </a:endParaRPr>
          </a:p>
          <a:p>
            <a:pPr lvl="1" algn="l"/>
            <a:endParaRPr lang="en-US" altLang="zh-TW" sz="1200" b="0">
              <a:solidFill>
                <a:srgbClr val="161616"/>
              </a:solidFill>
              <a:effectLst/>
              <a:latin typeface="inherit"/>
            </a:endParaRPr>
          </a:p>
          <a:p>
            <a:pPr lvl="1" algn="l"/>
            <a:endParaRPr lang="zh-TW" altLang="en-US" sz="1200" b="0" i="0">
              <a:solidFill>
                <a:srgbClr val="161616"/>
              </a:solidFill>
              <a:effectLst/>
              <a:latin typeface="inherit"/>
            </a:endParaRPr>
          </a:p>
          <a:p>
            <a:endParaRPr lang="zh-TW" altLang="en-US" sz="1400"/>
          </a:p>
        </p:txBody>
      </p:sp>
    </p:spTree>
    <p:extLst>
      <p:ext uri="{BB962C8B-B14F-4D97-AF65-F5344CB8AC3E}">
        <p14:creationId xmlns:p14="http://schemas.microsoft.com/office/powerpoint/2010/main" val="415999095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C5140D-C1BB-6D3A-8B6D-E77B44E5D27D}"/>
              </a:ext>
            </a:extLst>
          </p:cNvPr>
          <p:cNvSpPr>
            <a:spLocks noGrp="1"/>
          </p:cNvSpPr>
          <p:nvPr>
            <p:ph type="title"/>
          </p:nvPr>
        </p:nvSpPr>
        <p:spPr/>
        <p:txBody>
          <a:bodyPr/>
          <a:lstStyle/>
          <a:p>
            <a:r>
              <a:rPr lang="zh-TW" altLang="en-US"/>
              <a:t>指令</a:t>
            </a:r>
            <a:r>
              <a:rPr lang="zh-TW" altLang="en-US" sz="3600">
                <a:solidFill>
                  <a:srgbClr val="C00000"/>
                </a:solidFill>
                <a:effectLst/>
                <a:latin typeface="var(--headings-font-family)"/>
              </a:rPr>
              <a:t>微</a:t>
            </a:r>
            <a:r>
              <a:rPr lang="zh-TW" altLang="en-US"/>
              <a:t>調 的挑戰與局限性</a:t>
            </a:r>
          </a:p>
        </p:txBody>
      </p:sp>
      <p:sp>
        <p:nvSpPr>
          <p:cNvPr id="3" name="內容版面配置區 2">
            <a:extLst>
              <a:ext uri="{FF2B5EF4-FFF2-40B4-BE49-F238E27FC236}">
                <a16:creationId xmlns:a16="http://schemas.microsoft.com/office/drawing/2014/main" id="{22ACC204-E01E-1EC5-CAEC-DCD809B0447F}"/>
              </a:ext>
            </a:extLst>
          </p:cNvPr>
          <p:cNvSpPr>
            <a:spLocks noGrp="1"/>
          </p:cNvSpPr>
          <p:nvPr>
            <p:ph idx="1"/>
          </p:nvPr>
        </p:nvSpPr>
        <p:spPr>
          <a:xfrm>
            <a:off x="181546" y="1052736"/>
            <a:ext cx="8854950" cy="5760640"/>
          </a:xfrm>
        </p:spPr>
        <p:txBody>
          <a:bodyPr/>
          <a:lstStyle/>
          <a:p>
            <a:pPr algn="l" fontAlgn="base"/>
            <a:r>
              <a:rPr lang="zh-TW" altLang="en-US" sz="1600" b="0" i="0">
                <a:solidFill>
                  <a:srgbClr val="161616"/>
                </a:solidFill>
                <a:effectLst/>
                <a:latin typeface="IBM Plex Sans" panose="020B0503050203000203" pitchFamily="34" charset="0"/>
              </a:rPr>
              <a:t>儘管 指令微調 技術在 </a:t>
            </a:r>
            <a:r>
              <a:rPr lang="en-US" altLang="zh-TW" sz="1600" b="0" i="0">
                <a:solidFill>
                  <a:srgbClr val="161616"/>
                </a:solidFill>
                <a:effectLst/>
                <a:latin typeface="IBM Plex Sans" panose="020B0503050203000203" pitchFamily="34" charset="0"/>
              </a:rPr>
              <a:t>LLM </a:t>
            </a:r>
            <a:r>
              <a:rPr lang="zh-TW" altLang="en-US" sz="1600" b="0" i="0">
                <a:solidFill>
                  <a:srgbClr val="161616"/>
                </a:solidFill>
                <a:effectLst/>
                <a:latin typeface="IBM Plex Sans" panose="020B0503050203000203" pitchFamily="34" charset="0"/>
              </a:rPr>
              <a:t>中取得了重要進展，但仍需要開展工作來豐富</a:t>
            </a:r>
            <a:r>
              <a:rPr lang="zh-TW" altLang="en-US" sz="1600" b="0" i="0">
                <a:solidFill>
                  <a:srgbClr val="FF0000"/>
                </a:solidFill>
                <a:effectLst/>
                <a:latin typeface="IBM Plex Sans" panose="020B0503050203000203" pitchFamily="34" charset="0"/>
              </a:rPr>
              <a:t>指令調整資料集</a:t>
            </a:r>
            <a:r>
              <a:rPr lang="zh-TW" altLang="en-US" sz="1600" b="0" i="0">
                <a:solidFill>
                  <a:srgbClr val="161616"/>
                </a:solidFill>
                <a:effectLst/>
                <a:latin typeface="IBM Plex Sans" panose="020B0503050203000203" pitchFamily="34" charset="0"/>
              </a:rPr>
              <a:t>並充分闡明其優勢。</a:t>
            </a:r>
            <a:endParaRPr lang="en-US" altLang="zh-TW" sz="1600" b="0" i="0">
              <a:solidFill>
                <a:srgbClr val="161616"/>
              </a:solidFill>
              <a:effectLst/>
              <a:latin typeface="IBM Plex Sans" panose="020B0503050203000203" pitchFamily="34" charset="0"/>
            </a:endParaRPr>
          </a:p>
          <a:p>
            <a:pPr algn="l" fontAlgn="base"/>
            <a:endParaRPr lang="zh-TW" altLang="en-US" sz="1600" b="0" i="0">
              <a:solidFill>
                <a:srgbClr val="161616"/>
              </a:solidFill>
              <a:effectLst/>
              <a:latin typeface="IBM Plex Sans" panose="020B0503050203000203" pitchFamily="34" charset="0"/>
            </a:endParaRPr>
          </a:p>
          <a:p>
            <a:pPr algn="l" fontAlgn="base"/>
            <a:r>
              <a:rPr lang="zh-TW" altLang="en-US" sz="1600" b="0" i="0">
                <a:solidFill>
                  <a:srgbClr val="161616"/>
                </a:solidFill>
                <a:effectLst/>
                <a:latin typeface="IBM Plex Sans" panose="020B0503050203000203" pitchFamily="34" charset="0"/>
              </a:rPr>
              <a:t>指令微調的主要挑戰是創建用於微調的</a:t>
            </a:r>
            <a:r>
              <a:rPr lang="zh-TW" altLang="en-US" sz="1600" b="0" i="0">
                <a:solidFill>
                  <a:srgbClr val="C00000"/>
                </a:solidFill>
                <a:effectLst/>
                <a:latin typeface="IBM Plex Sans" panose="020B0503050203000203" pitchFamily="34" charset="0"/>
              </a:rPr>
              <a:t>高品質指令</a:t>
            </a:r>
            <a:r>
              <a:rPr lang="zh-TW" altLang="en-US" sz="1600" b="0" i="0">
                <a:solidFill>
                  <a:srgbClr val="161616"/>
                </a:solidFill>
                <a:effectLst/>
                <a:latin typeface="IBM Plex Sans" panose="020B0503050203000203" pitchFamily="34" charset="0"/>
              </a:rPr>
              <a:t>。製作適當大小的指令資料集所需的資源 將指令集中到少數開源資料集，這可能會降低模型多樣性。 </a:t>
            </a:r>
            <a:endParaRPr lang="en-US" altLang="zh-TW" sz="1600" b="0" i="0">
              <a:solidFill>
                <a:srgbClr val="161616"/>
              </a:solidFill>
              <a:effectLst/>
              <a:latin typeface="IBM Plex Sans" panose="020B0503050203000203" pitchFamily="34" charset="0"/>
            </a:endParaRPr>
          </a:p>
          <a:p>
            <a:pPr algn="l" fontAlgn="base"/>
            <a:endParaRPr lang="en-US" altLang="zh-TW" sz="1600" b="0">
              <a:solidFill>
                <a:srgbClr val="161616"/>
              </a:solidFill>
              <a:effectLst/>
              <a:latin typeface="IBM Plex Sans" panose="020B0503050203000203" pitchFamily="34" charset="0"/>
            </a:endParaRPr>
          </a:p>
          <a:p>
            <a:pPr algn="l" fontAlgn="base"/>
            <a:r>
              <a:rPr lang="zh-TW" altLang="en-US" sz="1600" b="0" i="0">
                <a:solidFill>
                  <a:srgbClr val="161616"/>
                </a:solidFill>
                <a:effectLst/>
                <a:latin typeface="IBM Plex Sans" panose="020B0503050203000203" pitchFamily="34" charset="0"/>
              </a:rPr>
              <a:t>雖然使用更大的專有 </a:t>
            </a:r>
            <a:r>
              <a:rPr lang="en-US" altLang="zh-TW" sz="1600" b="0" i="0">
                <a:solidFill>
                  <a:srgbClr val="161616"/>
                </a:solidFill>
                <a:effectLst/>
                <a:latin typeface="IBM Plex Sans" panose="020B0503050203000203" pitchFamily="34" charset="0"/>
              </a:rPr>
              <a:t>LLM </a:t>
            </a:r>
            <a:r>
              <a:rPr lang="zh-TW" altLang="en-US" sz="1600" b="0" i="0">
                <a:solidFill>
                  <a:srgbClr val="161616"/>
                </a:solidFill>
                <a:effectLst/>
                <a:latin typeface="IBM Plex Sans" panose="020B0503050203000203" pitchFamily="34" charset="0"/>
              </a:rPr>
              <a:t>來產生指令有助於降低成本，但這可能會加劇這些專有 </a:t>
            </a:r>
            <a:r>
              <a:rPr lang="en-US" altLang="zh-TW" sz="1600" b="0" i="0">
                <a:solidFill>
                  <a:srgbClr val="161616"/>
                </a:solidFill>
                <a:effectLst/>
                <a:latin typeface="IBM Plex Sans" panose="020B0503050203000203" pitchFamily="34" charset="0"/>
              </a:rPr>
              <a:t>LLM </a:t>
            </a:r>
            <a:r>
              <a:rPr lang="zh-TW" altLang="en-US" sz="1600" b="0" i="0">
                <a:solidFill>
                  <a:srgbClr val="161616"/>
                </a:solidFill>
                <a:effectLst/>
                <a:latin typeface="IBM Plex Sans" panose="020B0503050203000203" pitchFamily="34" charset="0"/>
              </a:rPr>
              <a:t>在整個開源 </a:t>
            </a:r>
            <a:r>
              <a:rPr lang="en-US" altLang="zh-TW" sz="1600" b="0" i="0">
                <a:solidFill>
                  <a:srgbClr val="161616"/>
                </a:solidFill>
                <a:effectLst/>
                <a:latin typeface="IBM Plex Sans" panose="020B0503050203000203" pitchFamily="34" charset="0"/>
              </a:rPr>
              <a:t>LLM </a:t>
            </a:r>
            <a:r>
              <a:rPr lang="zh-TW" altLang="en-US" sz="1600" b="0" i="0">
                <a:solidFill>
                  <a:srgbClr val="161616"/>
                </a:solidFill>
                <a:effectLst/>
                <a:latin typeface="IBM Plex Sans" panose="020B0503050203000203" pitchFamily="34" charset="0"/>
              </a:rPr>
              <a:t>範圍內的偏見和缺點。這個問題因以下事實而變得更加嚴重：</a:t>
            </a:r>
            <a:endParaRPr lang="en-US" altLang="zh-TW" sz="1600" b="0" i="0">
              <a:solidFill>
                <a:srgbClr val="161616"/>
              </a:solidFill>
              <a:effectLst/>
              <a:latin typeface="IBM Plex Sans" panose="020B0503050203000203" pitchFamily="34" charset="0"/>
            </a:endParaRPr>
          </a:p>
          <a:p>
            <a:pPr algn="l" fontAlgn="base"/>
            <a:r>
              <a:rPr lang="en-US" altLang="zh-TW" sz="1600" b="0">
                <a:solidFill>
                  <a:srgbClr val="161616"/>
                </a:solidFill>
                <a:effectLst/>
                <a:latin typeface="IBM Plex Sans" panose="020B0503050203000203" pitchFamily="34" charset="0"/>
              </a:rPr>
              <a:t>    </a:t>
            </a:r>
            <a:r>
              <a:rPr lang="zh-TW" altLang="en-US" sz="1600" i="0">
                <a:solidFill>
                  <a:srgbClr val="161616"/>
                </a:solidFill>
                <a:effectLst/>
                <a:latin typeface="IBM Plex Sans" panose="020B0503050203000203" pitchFamily="34" charset="0"/>
              </a:rPr>
              <a:t>為了規避人類研究人員的內在偏見，專有模型通常用於</a:t>
            </a:r>
            <a:r>
              <a:rPr lang="zh-TW" altLang="en-US" sz="1600" i="1">
                <a:solidFill>
                  <a:srgbClr val="161616"/>
                </a:solidFill>
                <a:effectLst/>
                <a:latin typeface="inherit"/>
              </a:rPr>
              <a:t>評估</a:t>
            </a:r>
            <a:r>
              <a:rPr lang="zh-TW" altLang="en-US" sz="1600" i="0">
                <a:solidFill>
                  <a:srgbClr val="161616"/>
                </a:solidFill>
                <a:effectLst/>
                <a:latin typeface="IBM Plex Sans" panose="020B0503050203000203" pitchFamily="34" charset="0"/>
              </a:rPr>
              <a:t>較小模型的表現。</a:t>
            </a:r>
            <a:endParaRPr lang="en-US" altLang="zh-TW" sz="1600" i="0">
              <a:solidFill>
                <a:srgbClr val="161616"/>
              </a:solidFill>
              <a:effectLst/>
              <a:latin typeface="IBM Plex Sans" panose="020B0503050203000203" pitchFamily="34" charset="0"/>
            </a:endParaRPr>
          </a:p>
          <a:p>
            <a:pPr algn="l" fontAlgn="base"/>
            <a:endParaRPr lang="zh-TW" altLang="en-US" sz="1600" b="0" i="0">
              <a:solidFill>
                <a:srgbClr val="161616"/>
              </a:solidFill>
              <a:effectLst/>
              <a:latin typeface="IBM Plex Sans" panose="020B0503050203000203" pitchFamily="34" charset="0"/>
            </a:endParaRPr>
          </a:p>
          <a:p>
            <a:pPr algn="l" fontAlgn="base"/>
            <a:r>
              <a:rPr lang="zh-TW" altLang="en-US" sz="1600" b="0" i="0">
                <a:solidFill>
                  <a:srgbClr val="161616"/>
                </a:solidFill>
                <a:effectLst/>
                <a:latin typeface="IBM Plex Sans" panose="020B0503050203000203" pitchFamily="34" charset="0"/>
              </a:rPr>
              <a:t>在技​​術層面上，一些研究人員擔心，使用較大的模型來改進較小的模型可能會幫助最小的模型模仿較大模型的</a:t>
            </a:r>
            <a:r>
              <a:rPr lang="zh-TW" altLang="en-US" sz="1600" b="0" i="1">
                <a:solidFill>
                  <a:srgbClr val="161616"/>
                </a:solidFill>
                <a:effectLst/>
                <a:latin typeface="inherit"/>
              </a:rPr>
              <a:t>風格，</a:t>
            </a:r>
            <a:r>
              <a:rPr lang="zh-TW" altLang="en-US" sz="1600" b="0" i="0">
                <a:solidFill>
                  <a:srgbClr val="161616"/>
                </a:solidFill>
                <a:effectLst/>
                <a:latin typeface="IBM Plex Sans" panose="020B0503050203000203" pitchFamily="34" charset="0"/>
              </a:rPr>
              <a:t>但不會模仿其實際</a:t>
            </a:r>
            <a:r>
              <a:rPr lang="zh-TW" altLang="en-US" sz="1600" b="0" i="1">
                <a:solidFill>
                  <a:srgbClr val="161616"/>
                </a:solidFill>
                <a:effectLst/>
                <a:latin typeface="inherit"/>
              </a:rPr>
              <a:t>功能</a:t>
            </a:r>
            <a:r>
              <a:rPr lang="zh-TW" altLang="en-US" sz="1600" b="0" i="0">
                <a:solidFill>
                  <a:srgbClr val="161616"/>
                </a:solidFill>
                <a:effectLst/>
                <a:latin typeface="IBM Plex Sans" panose="020B0503050203000203" pitchFamily="34" charset="0"/>
              </a:rPr>
              <a:t>。 </a:t>
            </a:r>
            <a:r>
              <a:rPr lang="en-US" altLang="zh-TW" sz="1600" b="0" i="0">
                <a:solidFill>
                  <a:srgbClr val="161616"/>
                </a:solidFill>
                <a:effectLst/>
                <a:latin typeface="IBM Plex Sans" panose="020B0503050203000203" pitchFamily="34" charset="0"/>
              </a:rPr>
              <a:t>2023 </a:t>
            </a:r>
            <a:r>
              <a:rPr lang="zh-TW" altLang="en-US" sz="1600" b="0" i="0">
                <a:solidFill>
                  <a:srgbClr val="161616"/>
                </a:solidFill>
                <a:effectLst/>
                <a:latin typeface="IBM Plex Sans" panose="020B0503050203000203" pitchFamily="34" charset="0"/>
              </a:rPr>
              <a:t>年的一項實證研究表明，透過指令調整所獲得的許多令人印象深刻的性能提升可能來自於</a:t>
            </a:r>
            <a:r>
              <a:rPr lang="zh-TW" altLang="en-US" sz="1600" b="0" i="0">
                <a:solidFill>
                  <a:srgbClr val="C00000"/>
                </a:solidFill>
                <a:effectLst/>
                <a:latin typeface="IBM Plex Sans" panose="020B0503050203000203" pitchFamily="34" charset="0"/>
              </a:rPr>
              <a:t>掌握表面模式</a:t>
            </a:r>
            <a:r>
              <a:rPr lang="en-US" altLang="zh-TW" sz="1600" b="0" i="0">
                <a:solidFill>
                  <a:srgbClr val="C00000"/>
                </a:solidFill>
                <a:effectLst/>
                <a:latin typeface="IBM Plex Sans" panose="020B0503050203000203" pitchFamily="34" charset="0"/>
              </a:rPr>
              <a:t>(</a:t>
            </a:r>
            <a:r>
              <a:rPr lang="en-US" altLang="zh-TW" sz="1400" b="0" i="0">
                <a:solidFill>
                  <a:srgbClr val="161616"/>
                </a:solidFill>
                <a:effectLst/>
                <a:latin typeface="IBM Plex Sans" panose="020B0503050203000203" pitchFamily="34" charset="0"/>
              </a:rPr>
              <a:t>superficial patterns</a:t>
            </a:r>
            <a:r>
              <a:rPr lang="en-US" altLang="zh-TW" sz="1600" b="0" i="0">
                <a:solidFill>
                  <a:srgbClr val="C00000"/>
                </a:solidFill>
                <a:effectLst/>
                <a:latin typeface="IBM Plex Sans" panose="020B0503050203000203" pitchFamily="34" charset="0"/>
              </a:rPr>
              <a:t>)</a:t>
            </a:r>
            <a:r>
              <a:rPr lang="zh-TW" altLang="en-US" sz="1600" b="0" i="0">
                <a:solidFill>
                  <a:srgbClr val="161616"/>
                </a:solidFill>
                <a:effectLst/>
                <a:latin typeface="IBM Plex Sans" panose="020B0503050203000203" pitchFamily="34" charset="0"/>
              </a:rPr>
              <a:t>，而不是</a:t>
            </a:r>
            <a:r>
              <a:rPr lang="zh-TW" altLang="en-US" sz="1600" b="0" i="0">
                <a:solidFill>
                  <a:srgbClr val="C00000"/>
                </a:solidFill>
                <a:effectLst/>
                <a:latin typeface="IBM Plex Sans" panose="020B0503050203000203" pitchFamily="34" charset="0"/>
              </a:rPr>
              <a:t>邏輯推理的真正改進</a:t>
            </a:r>
            <a:r>
              <a:rPr lang="zh-TW" altLang="en-US" sz="1600" b="0" i="0">
                <a:solidFill>
                  <a:srgbClr val="161616"/>
                </a:solidFill>
                <a:effectLst/>
                <a:latin typeface="IBM Plex Sans" panose="020B0503050203000203" pitchFamily="34" charset="0"/>
              </a:rPr>
              <a:t>。</a:t>
            </a:r>
            <a:r>
              <a:rPr lang="en-US" altLang="zh-TW" sz="1600" b="0" i="0" baseline="30000">
                <a:solidFill>
                  <a:srgbClr val="161616"/>
                </a:solidFill>
                <a:effectLst/>
                <a:latin typeface="inherit"/>
              </a:rPr>
              <a:t> </a:t>
            </a:r>
          </a:p>
          <a:p>
            <a:pPr algn="l" fontAlgn="base"/>
            <a:endParaRPr lang="zh-TW" altLang="en-US" sz="1600" b="0" i="0">
              <a:solidFill>
                <a:srgbClr val="161616"/>
              </a:solidFill>
              <a:effectLst/>
              <a:latin typeface="IBM Plex Sans" panose="020B0503050203000203" pitchFamily="34" charset="0"/>
            </a:endParaRPr>
          </a:p>
          <a:p>
            <a:pPr algn="l" fontAlgn="base"/>
            <a:r>
              <a:rPr lang="zh-TW" altLang="en-US" sz="1600" b="0" i="0">
                <a:solidFill>
                  <a:srgbClr val="161616"/>
                </a:solidFill>
                <a:effectLst/>
                <a:latin typeface="IBM Plex Sans" panose="020B0503050203000203" pitchFamily="34" charset="0"/>
              </a:rPr>
              <a:t>同樣，其他研究人員也認為，一些報告的改進 可能在某種程度上取決於對評估 指令微調模型效能的依賴，而這些</a:t>
            </a:r>
            <a:r>
              <a:rPr lang="zh-TW" altLang="en-US" sz="1600" b="0" i="0">
                <a:solidFill>
                  <a:srgbClr val="C00000"/>
                </a:solidFill>
                <a:effectLst/>
                <a:latin typeface="IBM Plex Sans" panose="020B0503050203000203" pitchFamily="34" charset="0"/>
              </a:rPr>
              <a:t>效能</a:t>
            </a:r>
            <a:r>
              <a:rPr lang="zh-TW" altLang="en-US" sz="1600" b="0" i="0">
                <a:solidFill>
                  <a:srgbClr val="161616"/>
                </a:solidFill>
                <a:effectLst/>
                <a:latin typeface="IBM Plex Sans" panose="020B0503050203000203" pitchFamily="34" charset="0"/>
              </a:rPr>
              <a:t>與</a:t>
            </a:r>
            <a:r>
              <a:rPr lang="zh-TW" altLang="en-US" sz="1600" b="0" i="0">
                <a:solidFill>
                  <a:srgbClr val="C00000"/>
                </a:solidFill>
                <a:effectLst/>
                <a:latin typeface="IBM Plex Sans" panose="020B0503050203000203" pitchFamily="34" charset="0"/>
              </a:rPr>
              <a:t>指令訓練資料集的任務</a:t>
            </a:r>
            <a:r>
              <a:rPr lang="zh-TW" altLang="en-US" sz="1600" b="0" i="0">
                <a:solidFill>
                  <a:srgbClr val="161616"/>
                </a:solidFill>
                <a:effectLst/>
                <a:latin typeface="IBM Plex Sans" panose="020B0503050203000203" pitchFamily="34" charset="0"/>
              </a:rPr>
              <a:t>過於密切相關。透過對以這種方式調整的模型指令進行更有</a:t>
            </a:r>
            <a:r>
              <a:rPr lang="zh-TW" altLang="en-US" sz="1600" b="0" i="0">
                <a:solidFill>
                  <a:srgbClr val="C00000"/>
                </a:solidFill>
                <a:effectLst/>
                <a:latin typeface="IBM Plex Sans" panose="020B0503050203000203" pitchFamily="34" charset="0"/>
              </a:rPr>
              <a:t>針對性的測試</a:t>
            </a:r>
            <a:r>
              <a:rPr lang="zh-TW" altLang="en-US" sz="1600" b="0" i="0">
                <a:solidFill>
                  <a:srgbClr val="161616"/>
                </a:solidFill>
                <a:effectLst/>
                <a:latin typeface="IBM Plex Sans" panose="020B0503050203000203" pitchFamily="34" charset="0"/>
              </a:rPr>
              <a:t>，</a:t>
            </a:r>
            <a:r>
              <a:rPr lang="en-US" altLang="zh-TW" sz="1600" b="0" i="0">
                <a:solidFill>
                  <a:srgbClr val="161616"/>
                </a:solidFill>
                <a:effectLst/>
                <a:latin typeface="IBM Plex Sans" panose="020B0503050203000203" pitchFamily="34" charset="0"/>
              </a:rPr>
              <a:t>Gudibande </a:t>
            </a:r>
            <a:r>
              <a:rPr lang="zh-TW" altLang="en-US" sz="1600" b="0" i="0">
                <a:solidFill>
                  <a:srgbClr val="161616"/>
                </a:solidFill>
                <a:effectLst/>
                <a:latin typeface="IBM Plex Sans" panose="020B0503050203000203" pitchFamily="34" charset="0"/>
              </a:rPr>
              <a:t>等人得出結論：</a:t>
            </a:r>
            <a:endParaRPr lang="en-US" altLang="zh-TW" sz="1600" b="0" i="0">
              <a:solidFill>
                <a:srgbClr val="161616"/>
              </a:solidFill>
              <a:effectLst/>
              <a:latin typeface="IBM Plex Sans" panose="020B0503050203000203" pitchFamily="34" charset="0"/>
            </a:endParaRPr>
          </a:p>
          <a:p>
            <a:pPr algn="l" fontAlgn="base"/>
            <a:endParaRPr lang="en-US" altLang="zh-TW" sz="1600" b="0" i="0">
              <a:solidFill>
                <a:srgbClr val="161616"/>
              </a:solidFill>
              <a:effectLst/>
              <a:latin typeface="IBM Plex Sans" panose="020B0503050203000203" pitchFamily="34" charset="0"/>
            </a:endParaRPr>
          </a:p>
          <a:p>
            <a:pPr algn="l" fontAlgn="base"/>
            <a:r>
              <a:rPr lang="zh-TW" altLang="en-US" sz="1600" i="0">
                <a:solidFill>
                  <a:srgbClr val="002060"/>
                </a:solidFill>
                <a:effectLst/>
                <a:latin typeface="IBM Plex Sans" panose="020B0503050203000203" pitchFamily="34" charset="0"/>
              </a:rPr>
              <a:t>“改進開源模型的最高槓桿作用是應對開發更好的基礎（語言模型）的艱鉅挑戰，而不是走模仿專有系統的捷徑。</a:t>
            </a:r>
            <a:r>
              <a:rPr lang="en-US" altLang="zh-TW" sz="1600" i="0">
                <a:solidFill>
                  <a:srgbClr val="002060"/>
                </a:solidFill>
                <a:effectLst/>
                <a:latin typeface="IBM Plex Sans" panose="020B0503050203000203" pitchFamily="34" charset="0"/>
              </a:rPr>
              <a:t>”</a:t>
            </a:r>
            <a:endParaRPr lang="zh-TW" altLang="en-US" sz="1600" i="0">
              <a:solidFill>
                <a:srgbClr val="002060"/>
              </a:solidFill>
              <a:effectLst/>
              <a:latin typeface="IBM Plex Sans" panose="020B0503050203000203" pitchFamily="34" charset="0"/>
            </a:endParaRPr>
          </a:p>
          <a:p>
            <a:endParaRPr lang="zh-TW" altLang="en-US" sz="1600"/>
          </a:p>
        </p:txBody>
      </p:sp>
    </p:spTree>
    <p:extLst>
      <p:ext uri="{BB962C8B-B14F-4D97-AF65-F5344CB8AC3E}">
        <p14:creationId xmlns:p14="http://schemas.microsoft.com/office/powerpoint/2010/main" val="73680667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2B90D50-DA8F-1930-EA45-B195D00C4E92}"/>
              </a:ext>
            </a:extLst>
          </p:cNvPr>
          <p:cNvSpPr>
            <a:spLocks noGrp="1"/>
          </p:cNvSpPr>
          <p:nvPr>
            <p:ph type="title"/>
          </p:nvPr>
        </p:nvSpPr>
        <p:spPr>
          <a:xfrm>
            <a:off x="181546" y="26674"/>
            <a:ext cx="8854950" cy="720725"/>
          </a:xfrm>
        </p:spPr>
        <p:txBody>
          <a:bodyPr/>
          <a:lstStyle/>
          <a:p>
            <a:r>
              <a:rPr lang="en-US" altLang="zh-TW"/>
              <a:t>Supervised fine-tuning (SFT)</a:t>
            </a:r>
            <a:endParaRPr lang="zh-TW" altLang="en-US"/>
          </a:p>
        </p:txBody>
      </p:sp>
      <p:sp>
        <p:nvSpPr>
          <p:cNvPr id="3" name="內容版面配置區 2">
            <a:extLst>
              <a:ext uri="{FF2B5EF4-FFF2-40B4-BE49-F238E27FC236}">
                <a16:creationId xmlns:a16="http://schemas.microsoft.com/office/drawing/2014/main" id="{C74B84EA-07EE-DB2C-23BD-D6E792FF2826}"/>
              </a:ext>
            </a:extLst>
          </p:cNvPr>
          <p:cNvSpPr>
            <a:spLocks noGrp="1"/>
          </p:cNvSpPr>
          <p:nvPr>
            <p:ph idx="1"/>
          </p:nvPr>
        </p:nvSpPr>
        <p:spPr>
          <a:xfrm>
            <a:off x="181546" y="836712"/>
            <a:ext cx="8854950" cy="5400452"/>
          </a:xfrm>
        </p:spPr>
        <p:txBody>
          <a:bodyPr/>
          <a:lstStyle/>
          <a:p>
            <a:r>
              <a:rPr lang="zh-TW" altLang="en-US" sz="1600"/>
              <a:t>監督微調 </a:t>
            </a:r>
            <a:r>
              <a:rPr lang="en-US" altLang="zh-TW" sz="1600"/>
              <a:t>(SFT) </a:t>
            </a:r>
            <a:r>
              <a:rPr lang="zh-TW" altLang="en-US" sz="1600"/>
              <a:t>是一種使用標記資料將預先訓練（基礎）大型語言模型 </a:t>
            </a:r>
            <a:r>
              <a:rPr lang="en-US" altLang="zh-TW" sz="1600"/>
              <a:t>(LLM)</a:t>
            </a:r>
            <a:r>
              <a:rPr lang="zh-TW" altLang="en-US" sz="1600"/>
              <a:t>適配到特定下游任務的技術。 </a:t>
            </a:r>
            <a:r>
              <a:rPr lang="en-US" altLang="zh-TW" sz="1600"/>
              <a:t>2024 </a:t>
            </a:r>
            <a:r>
              <a:rPr lang="zh-TW" altLang="en-US" sz="1600"/>
              <a:t>年使用的大多數 </a:t>
            </a:r>
            <a:r>
              <a:rPr lang="en-US" altLang="zh-TW" sz="1600"/>
              <a:t>LLM </a:t>
            </a:r>
            <a:r>
              <a:rPr lang="zh-TW" altLang="en-US" sz="1600"/>
              <a:t>都針對聊天或基於指令的互動進行了微調。</a:t>
            </a:r>
          </a:p>
        </p:txBody>
      </p:sp>
      <p:pic>
        <p:nvPicPr>
          <p:cNvPr id="4" name="圖片 3">
            <a:extLst>
              <a:ext uri="{FF2B5EF4-FFF2-40B4-BE49-F238E27FC236}">
                <a16:creationId xmlns:a16="http://schemas.microsoft.com/office/drawing/2014/main" id="{67D25DD4-A254-B720-7C4A-B7B3A17EFABF}"/>
              </a:ext>
            </a:extLst>
          </p:cNvPr>
          <p:cNvPicPr>
            <a:picLocks noChangeAspect="1"/>
          </p:cNvPicPr>
          <p:nvPr/>
        </p:nvPicPr>
        <p:blipFill>
          <a:blip r:embed="rId2"/>
          <a:stretch>
            <a:fillRect/>
          </a:stretch>
        </p:blipFill>
        <p:spPr>
          <a:xfrm>
            <a:off x="1115616" y="1412776"/>
            <a:ext cx="6552728" cy="3798155"/>
          </a:xfrm>
          <a:prstGeom prst="rect">
            <a:avLst/>
          </a:prstGeom>
        </p:spPr>
      </p:pic>
      <p:sp>
        <p:nvSpPr>
          <p:cNvPr id="6" name="文字方塊 5">
            <a:extLst>
              <a:ext uri="{FF2B5EF4-FFF2-40B4-BE49-F238E27FC236}">
                <a16:creationId xmlns:a16="http://schemas.microsoft.com/office/drawing/2014/main" id="{A5AD3BD0-16C3-1830-E619-921FC21F692E}"/>
              </a:ext>
            </a:extLst>
          </p:cNvPr>
          <p:cNvSpPr txBox="1"/>
          <p:nvPr/>
        </p:nvSpPr>
        <p:spPr>
          <a:xfrm>
            <a:off x="251520" y="4766313"/>
            <a:ext cx="8703485" cy="2123658"/>
          </a:xfrm>
          <a:prstGeom prst="rect">
            <a:avLst/>
          </a:prstGeom>
          <a:noFill/>
        </p:spPr>
        <p:txBody>
          <a:bodyPr wrap="square">
            <a:spAutoFit/>
          </a:bodyPr>
          <a:lstStyle/>
          <a:p>
            <a:endParaRPr lang="en-US" altLang="zh-TW" sz="1100">
              <a:latin typeface="+mn-ea"/>
              <a:ea typeface="+mn-ea"/>
            </a:endParaRPr>
          </a:p>
          <a:p>
            <a:endParaRPr lang="en-US" altLang="zh-TW" sz="1100">
              <a:latin typeface="+mn-ea"/>
              <a:ea typeface="+mn-ea"/>
            </a:endParaRPr>
          </a:p>
          <a:p>
            <a:endParaRPr lang="en-US" altLang="zh-TW" sz="1100">
              <a:latin typeface="+mn-ea"/>
              <a:ea typeface="+mn-ea"/>
            </a:endParaRPr>
          </a:p>
          <a:p>
            <a:r>
              <a:rPr lang="zh-TW" altLang="en-US" sz="1100">
                <a:latin typeface="+mn-ea"/>
                <a:ea typeface="+mn-ea"/>
              </a:rPr>
              <a:t>在 </a:t>
            </a:r>
            <a:r>
              <a:rPr lang="en-US" altLang="zh-TW" sz="1100">
                <a:latin typeface="+mn-ea"/>
                <a:ea typeface="+mn-ea"/>
              </a:rPr>
              <a:t>SFT </a:t>
            </a:r>
            <a:r>
              <a:rPr lang="zh-TW" altLang="en-US" sz="1100">
                <a:latin typeface="+mn-ea"/>
                <a:ea typeface="+mn-ea"/>
              </a:rPr>
              <a:t>中，使用監督式學習技術在標記資料集上對預先訓練的 </a:t>
            </a:r>
            <a:r>
              <a:rPr lang="en-US" altLang="zh-TW" sz="1100">
                <a:latin typeface="+mn-ea"/>
                <a:ea typeface="+mn-ea"/>
              </a:rPr>
              <a:t>LLM </a:t>
            </a:r>
            <a:r>
              <a:rPr lang="zh-TW" altLang="en-US" sz="1100">
                <a:latin typeface="+mn-ea"/>
                <a:ea typeface="+mn-ea"/>
              </a:rPr>
              <a:t>進行微調。該模型的權重根據從任務特定損失得出的梯度進行調整，該梯度測量了 </a:t>
            </a:r>
            <a:r>
              <a:rPr lang="en-US" altLang="zh-TW" sz="1100">
                <a:latin typeface="+mn-ea"/>
                <a:ea typeface="+mn-ea"/>
              </a:rPr>
              <a:t>LLM </a:t>
            </a:r>
            <a:r>
              <a:rPr lang="zh-TW" altLang="en-US" sz="1100">
                <a:latin typeface="+mn-ea"/>
                <a:ea typeface="+mn-ea"/>
              </a:rPr>
              <a:t>的預測與真實標籤之間的差異。該過程允許模型根據特定的資料分佈和任務要求調整其參數，從而學習特定於任務的模式和細微差別。</a:t>
            </a:r>
          </a:p>
          <a:p>
            <a:endParaRPr lang="zh-TW" altLang="en-US" sz="1100">
              <a:latin typeface="+mn-ea"/>
              <a:ea typeface="+mn-ea"/>
            </a:endParaRPr>
          </a:p>
          <a:p>
            <a:r>
              <a:rPr lang="en-US" altLang="zh-TW" sz="1100">
                <a:latin typeface="+mn-ea"/>
                <a:ea typeface="+mn-ea"/>
              </a:rPr>
              <a:t>SFT </a:t>
            </a:r>
            <a:r>
              <a:rPr lang="zh-TW" altLang="en-US" sz="1100">
                <a:latin typeface="+mn-ea"/>
                <a:ea typeface="+mn-ea"/>
              </a:rPr>
              <a:t>通常在模型預訓練之後完成，用於教導模型如何遵循使用者指定的指令。它比無監督微調的運算成本更高，但也更有可能實現更好的效能。所需微調的量取決於任務的複雜性和資料集的大小。對於使用 </a:t>
            </a:r>
            <a:r>
              <a:rPr lang="en-US" altLang="zh-TW" sz="1100">
                <a:latin typeface="+mn-ea"/>
                <a:ea typeface="+mn-ea"/>
              </a:rPr>
              <a:t>GPT-3.5 </a:t>
            </a:r>
            <a:r>
              <a:rPr lang="zh-TW" altLang="en-US" sz="1100">
                <a:latin typeface="+mn-ea"/>
                <a:ea typeface="+mn-ea"/>
              </a:rPr>
              <a:t>或 </a:t>
            </a:r>
            <a:r>
              <a:rPr lang="en-US" altLang="zh-TW" sz="1100">
                <a:latin typeface="+mn-ea"/>
                <a:ea typeface="+mn-ea"/>
              </a:rPr>
              <a:t>GPT-4 </a:t>
            </a:r>
            <a:r>
              <a:rPr lang="zh-TW" altLang="en-US" sz="1100">
                <a:latin typeface="+mn-ea"/>
                <a:ea typeface="+mn-ea"/>
              </a:rPr>
              <a:t>等 </a:t>
            </a:r>
            <a:r>
              <a:rPr lang="en-US" altLang="zh-TW" sz="1100">
                <a:latin typeface="+mn-ea"/>
                <a:ea typeface="+mn-ea"/>
              </a:rPr>
              <a:t>OpenAI </a:t>
            </a:r>
            <a:r>
              <a:rPr lang="zh-TW" altLang="en-US" sz="1100">
                <a:latin typeface="+mn-ea"/>
                <a:ea typeface="+mn-ea"/>
              </a:rPr>
              <a:t>模型進行簡單的風格轉換，通常 </a:t>
            </a:r>
            <a:r>
              <a:rPr lang="en-US" altLang="zh-TW" sz="1100">
                <a:latin typeface="+mn-ea"/>
                <a:ea typeface="+mn-ea"/>
              </a:rPr>
              <a:t>30-50 </a:t>
            </a:r>
            <a:r>
              <a:rPr lang="zh-TW" altLang="en-US" sz="1100">
                <a:latin typeface="+mn-ea"/>
                <a:ea typeface="+mn-ea"/>
              </a:rPr>
              <a:t>個高品質範例可以產生出色的結果。</a:t>
            </a:r>
          </a:p>
          <a:p>
            <a:r>
              <a:rPr lang="zh-TW" altLang="en-US" sz="1100">
                <a:latin typeface="+mn-ea"/>
                <a:ea typeface="+mn-ea"/>
              </a:rPr>
              <a:t>要將基礎大型語言模型 </a:t>
            </a:r>
            <a:r>
              <a:rPr lang="en-US" altLang="zh-TW" sz="1100">
                <a:latin typeface="+mn-ea"/>
                <a:ea typeface="+mn-ea"/>
              </a:rPr>
              <a:t>(LLM) </a:t>
            </a:r>
            <a:r>
              <a:rPr lang="zh-TW" altLang="en-US" sz="1100">
                <a:latin typeface="+mn-ea"/>
                <a:ea typeface="+mn-ea"/>
              </a:rPr>
              <a:t>轉換為指令追蹤 </a:t>
            </a:r>
            <a:r>
              <a:rPr lang="en-US" altLang="zh-TW" sz="1100">
                <a:latin typeface="+mn-ea"/>
                <a:ea typeface="+mn-ea"/>
              </a:rPr>
              <a:t>LLM</a:t>
            </a:r>
            <a:r>
              <a:rPr lang="zh-TW" altLang="en-US" sz="1100">
                <a:latin typeface="+mn-ea"/>
                <a:ea typeface="+mn-ea"/>
              </a:rPr>
              <a:t>（例如，從 </a:t>
            </a:r>
            <a:r>
              <a:rPr lang="en-US" altLang="zh-TW" sz="1100">
                <a:latin typeface="+mn-ea"/>
                <a:ea typeface="+mn-ea"/>
              </a:rPr>
              <a:t>Mistral </a:t>
            </a:r>
            <a:r>
              <a:rPr lang="zh-TW" altLang="en-US" sz="1100">
                <a:latin typeface="+mn-ea"/>
                <a:ea typeface="+mn-ea"/>
              </a:rPr>
              <a:t>到 </a:t>
            </a:r>
            <a:r>
              <a:rPr lang="en-US" altLang="zh-TW" sz="1100">
                <a:latin typeface="+mn-ea"/>
                <a:ea typeface="+mn-ea"/>
              </a:rPr>
              <a:t>Mistral Instruct</a:t>
            </a:r>
            <a:r>
              <a:rPr lang="zh-TW" altLang="en-US" sz="1100">
                <a:latin typeface="+mn-ea"/>
                <a:ea typeface="+mn-ea"/>
              </a:rPr>
              <a:t>），通常需要使用數萬個範例進行訓練。</a:t>
            </a:r>
          </a:p>
          <a:p>
            <a:r>
              <a:rPr lang="en-US" altLang="zh-TW" sz="1100">
                <a:latin typeface="+mn-ea"/>
                <a:ea typeface="+mn-ea"/>
              </a:rPr>
              <a:t>Zephyr 7b</a:t>
            </a:r>
            <a:r>
              <a:rPr lang="zh-TW" altLang="en-US" sz="1100">
                <a:latin typeface="+mn-ea"/>
                <a:ea typeface="+mn-ea"/>
              </a:rPr>
              <a:t>微調訓練在 </a:t>
            </a:r>
            <a:r>
              <a:rPr lang="en-US" altLang="zh-TW" sz="1100">
                <a:latin typeface="+mn-ea"/>
                <a:ea typeface="+mn-ea"/>
              </a:rPr>
              <a:t>16 </a:t>
            </a:r>
            <a:r>
              <a:rPr lang="zh-TW" altLang="en-US" sz="1100">
                <a:latin typeface="+mn-ea"/>
                <a:ea typeface="+mn-ea"/>
              </a:rPr>
              <a:t>個 </a:t>
            </a:r>
            <a:r>
              <a:rPr lang="en-US" altLang="zh-TW" sz="1100">
                <a:latin typeface="+mn-ea"/>
                <a:ea typeface="+mn-ea"/>
              </a:rPr>
              <a:t>Nvidia A100 GPU</a:t>
            </a:r>
            <a:r>
              <a:rPr lang="zh-TW" altLang="en-US" sz="1100">
                <a:latin typeface="+mn-ea"/>
                <a:ea typeface="+mn-ea"/>
              </a:rPr>
              <a:t>上進行了大約 </a:t>
            </a:r>
            <a:r>
              <a:rPr lang="en-US" altLang="zh-TW" sz="1100">
                <a:latin typeface="+mn-ea"/>
                <a:ea typeface="+mn-ea"/>
              </a:rPr>
              <a:t>4 </a:t>
            </a:r>
            <a:r>
              <a:rPr lang="zh-TW" altLang="en-US" sz="1100">
                <a:latin typeface="+mn-ea"/>
                <a:ea typeface="+mn-ea"/>
              </a:rPr>
              <a:t>個小時，作為具有 </a:t>
            </a:r>
            <a:r>
              <a:rPr lang="en-US" altLang="zh-TW" sz="1100">
                <a:latin typeface="+mn-ea"/>
                <a:ea typeface="+mn-ea"/>
              </a:rPr>
              <a:t>70 </a:t>
            </a:r>
            <a:r>
              <a:rPr lang="zh-TW" altLang="en-US" sz="1100">
                <a:latin typeface="+mn-ea"/>
                <a:ea typeface="+mn-ea"/>
              </a:rPr>
              <a:t>億個參數的模型的範例起點。</a:t>
            </a:r>
          </a:p>
        </p:txBody>
      </p:sp>
      <p:sp>
        <p:nvSpPr>
          <p:cNvPr id="8" name="文字方塊 7">
            <a:extLst>
              <a:ext uri="{FF2B5EF4-FFF2-40B4-BE49-F238E27FC236}">
                <a16:creationId xmlns:a16="http://schemas.microsoft.com/office/drawing/2014/main" id="{81D2923E-9C2C-69CD-9C85-560107FE50C8}"/>
              </a:ext>
            </a:extLst>
          </p:cNvPr>
          <p:cNvSpPr txBox="1"/>
          <p:nvPr/>
        </p:nvSpPr>
        <p:spPr>
          <a:xfrm>
            <a:off x="6588224" y="-11291"/>
            <a:ext cx="4575312" cy="246221"/>
          </a:xfrm>
          <a:prstGeom prst="rect">
            <a:avLst/>
          </a:prstGeom>
          <a:noFill/>
        </p:spPr>
        <p:txBody>
          <a:bodyPr wrap="square">
            <a:spAutoFit/>
          </a:bodyPr>
          <a:lstStyle/>
          <a:p>
            <a:r>
              <a:rPr lang="en-US" altLang="zh-TW" sz="1000"/>
              <a:t>https://klu.ai/glossary/supervised-fine-tuning</a:t>
            </a:r>
            <a:endParaRPr lang="zh-TW" altLang="en-US" sz="1000"/>
          </a:p>
        </p:txBody>
      </p:sp>
    </p:spTree>
    <p:extLst>
      <p:ext uri="{BB962C8B-B14F-4D97-AF65-F5344CB8AC3E}">
        <p14:creationId xmlns:p14="http://schemas.microsoft.com/office/powerpoint/2010/main" val="13604287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734909-CF36-555D-64A7-1B4109D063CA}"/>
              </a:ext>
            </a:extLst>
          </p:cNvPr>
          <p:cNvSpPr>
            <a:spLocks noGrp="1"/>
          </p:cNvSpPr>
          <p:nvPr>
            <p:ph type="title"/>
          </p:nvPr>
        </p:nvSpPr>
        <p:spPr/>
        <p:txBody>
          <a:bodyPr/>
          <a:lstStyle/>
          <a:p>
            <a:r>
              <a:rPr lang="zh-TW" altLang="en-US"/>
              <a:t>監督微調如何進行？</a:t>
            </a:r>
          </a:p>
        </p:txBody>
      </p:sp>
      <p:sp>
        <p:nvSpPr>
          <p:cNvPr id="3" name="內容版面配置區 2">
            <a:extLst>
              <a:ext uri="{FF2B5EF4-FFF2-40B4-BE49-F238E27FC236}">
                <a16:creationId xmlns:a16="http://schemas.microsoft.com/office/drawing/2014/main" id="{6EB84436-BEB9-97EE-072A-8E92FA4A8681}"/>
              </a:ext>
            </a:extLst>
          </p:cNvPr>
          <p:cNvSpPr>
            <a:spLocks noGrp="1"/>
          </p:cNvSpPr>
          <p:nvPr>
            <p:ph idx="1"/>
          </p:nvPr>
        </p:nvSpPr>
        <p:spPr/>
        <p:txBody>
          <a:bodyPr/>
          <a:lstStyle/>
          <a:p>
            <a:r>
              <a:rPr lang="zh-TW" altLang="en-US" sz="1200"/>
              <a:t>步驟 </a:t>
            </a:r>
            <a:r>
              <a:rPr lang="en-US" altLang="zh-TW" sz="1200"/>
              <a:t>1</a:t>
            </a:r>
            <a:r>
              <a:rPr lang="zh-TW" altLang="en-US" sz="1200"/>
              <a:t>：預訓練－基礎模型最初在大型資料集上進行訓練，透過預測給定句子中的下一個單字來學習理解語言模式、文法和上下文。此階段有助於模型發展對語言的廣泛理解。</a:t>
            </a:r>
          </a:p>
          <a:p>
            <a:endParaRPr lang="zh-TW" altLang="en-US" sz="1200"/>
          </a:p>
          <a:p>
            <a:r>
              <a:rPr lang="zh-TW" altLang="en-US" sz="1200"/>
              <a:t>第 </a:t>
            </a:r>
            <a:r>
              <a:rPr lang="en-US" altLang="zh-TW" sz="1200"/>
              <a:t>2 </a:t>
            </a:r>
            <a:r>
              <a:rPr lang="zh-TW" altLang="en-US" sz="1200"/>
              <a:t>步：資料標記－準備用於微調的資料集。每個數據點都標有正確的輸出或答案。這些標記資料對於監督學習至關重要，因為它可以指導模型在微調過程中調整其參數。</a:t>
            </a:r>
          </a:p>
          <a:p>
            <a:endParaRPr lang="zh-TW" altLang="en-US" sz="1200"/>
          </a:p>
          <a:p>
            <a:r>
              <a:rPr lang="zh-TW" altLang="en-US" sz="1200"/>
              <a:t>步驟 </a:t>
            </a:r>
            <a:r>
              <a:rPr lang="en-US" altLang="zh-TW" sz="1200"/>
              <a:t>3</a:t>
            </a:r>
            <a:r>
              <a:rPr lang="zh-TW" altLang="en-US" sz="1200"/>
              <a:t>：微調－然後使用標記資料在特定任務的資料集上對預訓練模型進行進一步訓練。該模型調整其參數以提高其在此特定任務上的性能。這些任務可以包括文本分類、情緒分析和問答系統。</a:t>
            </a:r>
          </a:p>
        </p:txBody>
      </p:sp>
      <p:pic>
        <p:nvPicPr>
          <p:cNvPr id="4" name="圖片 3">
            <a:extLst>
              <a:ext uri="{FF2B5EF4-FFF2-40B4-BE49-F238E27FC236}">
                <a16:creationId xmlns:a16="http://schemas.microsoft.com/office/drawing/2014/main" id="{09D45835-703B-347E-9B24-1F3E3D647D36}"/>
              </a:ext>
            </a:extLst>
          </p:cNvPr>
          <p:cNvPicPr>
            <a:picLocks noChangeAspect="1"/>
          </p:cNvPicPr>
          <p:nvPr/>
        </p:nvPicPr>
        <p:blipFill>
          <a:blip r:embed="rId2"/>
          <a:stretch>
            <a:fillRect/>
          </a:stretch>
        </p:blipFill>
        <p:spPr>
          <a:xfrm>
            <a:off x="1043608" y="2636912"/>
            <a:ext cx="6912768" cy="4179664"/>
          </a:xfrm>
          <a:prstGeom prst="rect">
            <a:avLst/>
          </a:prstGeom>
        </p:spPr>
      </p:pic>
    </p:spTree>
    <p:extLst>
      <p:ext uri="{BB962C8B-B14F-4D97-AF65-F5344CB8AC3E}">
        <p14:creationId xmlns:p14="http://schemas.microsoft.com/office/powerpoint/2010/main" val="34691573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F588D1-529F-9941-ABCA-CE3EF4BD85B1}"/>
              </a:ext>
            </a:extLst>
          </p:cNvPr>
          <p:cNvSpPr>
            <a:spLocks noGrp="1"/>
          </p:cNvSpPr>
          <p:nvPr>
            <p:ph type="title"/>
          </p:nvPr>
        </p:nvSpPr>
        <p:spPr/>
        <p:txBody>
          <a:bodyPr/>
          <a:lstStyle/>
          <a:p>
            <a:r>
              <a:rPr lang="zh-TW" altLang="en-US"/>
              <a:t>各種微調</a:t>
            </a:r>
          </a:p>
        </p:txBody>
      </p:sp>
      <p:sp>
        <p:nvSpPr>
          <p:cNvPr id="3" name="內容版面配置區 2">
            <a:extLst>
              <a:ext uri="{FF2B5EF4-FFF2-40B4-BE49-F238E27FC236}">
                <a16:creationId xmlns:a16="http://schemas.microsoft.com/office/drawing/2014/main" id="{4689986D-AFDF-44E0-E5BA-71BDB8C9136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A96E1763-BCCE-614C-223C-A1511B4E0F24}"/>
              </a:ext>
            </a:extLst>
          </p:cNvPr>
          <p:cNvPicPr>
            <a:picLocks noChangeAspect="1"/>
          </p:cNvPicPr>
          <p:nvPr/>
        </p:nvPicPr>
        <p:blipFill>
          <a:blip r:embed="rId2"/>
          <a:stretch>
            <a:fillRect/>
          </a:stretch>
        </p:blipFill>
        <p:spPr>
          <a:xfrm>
            <a:off x="237561" y="1076412"/>
            <a:ext cx="8654410" cy="5088892"/>
          </a:xfrm>
          <a:prstGeom prst="rect">
            <a:avLst/>
          </a:prstGeom>
        </p:spPr>
      </p:pic>
    </p:spTree>
    <p:extLst>
      <p:ext uri="{BB962C8B-B14F-4D97-AF65-F5344CB8AC3E}">
        <p14:creationId xmlns:p14="http://schemas.microsoft.com/office/powerpoint/2010/main" val="80980754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CD41F6-F93E-21EE-8C3D-CF9AC6F8AC70}"/>
              </a:ext>
            </a:extLst>
          </p:cNvPr>
          <p:cNvSpPr>
            <a:spLocks noGrp="1"/>
          </p:cNvSpPr>
          <p:nvPr>
            <p:ph type="title"/>
          </p:nvPr>
        </p:nvSpPr>
        <p:spPr/>
        <p:txBody>
          <a:bodyPr/>
          <a:lstStyle/>
          <a:p>
            <a:r>
              <a:rPr lang="en-US" altLang="zh-TW"/>
              <a:t>Agentic AI</a:t>
            </a:r>
            <a:r>
              <a:rPr lang="zh-TW" altLang="en-US"/>
              <a:t>的時代已經到來</a:t>
            </a:r>
          </a:p>
        </p:txBody>
      </p:sp>
      <p:sp>
        <p:nvSpPr>
          <p:cNvPr id="3" name="內容版面配置區 2">
            <a:extLst>
              <a:ext uri="{FF2B5EF4-FFF2-40B4-BE49-F238E27FC236}">
                <a16:creationId xmlns:a16="http://schemas.microsoft.com/office/drawing/2014/main" id="{084F0F7A-BDFB-C420-35E4-B3DCFF8EA015}"/>
              </a:ext>
            </a:extLst>
          </p:cNvPr>
          <p:cNvSpPr>
            <a:spLocks noGrp="1"/>
          </p:cNvSpPr>
          <p:nvPr>
            <p:ph idx="1"/>
          </p:nvPr>
        </p:nvSpPr>
        <p:spPr/>
        <p:txBody>
          <a:bodyPr/>
          <a:lstStyle/>
          <a:p>
            <a:r>
              <a:rPr lang="en-US" altLang="zh-TW" sz="1600">
                <a:solidFill>
                  <a:schemeClr val="tx1"/>
                </a:solidFill>
                <a:effectLst/>
              </a:rPr>
              <a:t>GenAI</a:t>
            </a:r>
            <a:r>
              <a:rPr lang="zh-TW" altLang="en-US" sz="1600">
                <a:solidFill>
                  <a:schemeClr val="tx1"/>
                </a:solidFill>
                <a:effectLst/>
              </a:rPr>
              <a:t>（生成式</a:t>
            </a:r>
            <a:r>
              <a:rPr lang="en-US" altLang="zh-TW" sz="1600">
                <a:solidFill>
                  <a:schemeClr val="tx1"/>
                </a:solidFill>
                <a:effectLst/>
              </a:rPr>
              <a:t>AI</a:t>
            </a:r>
            <a:r>
              <a:rPr lang="zh-TW" altLang="en-US" sz="1600">
                <a:solidFill>
                  <a:schemeClr val="tx1"/>
                </a:solidFill>
                <a:effectLst/>
              </a:rPr>
              <a:t>）快速竄起，成為最火紅的企業</a:t>
            </a:r>
            <a:r>
              <a:rPr lang="en-US" altLang="zh-TW" sz="1600">
                <a:solidFill>
                  <a:schemeClr val="tx1"/>
                </a:solidFill>
                <a:effectLst/>
              </a:rPr>
              <a:t>IT</a:t>
            </a:r>
            <a:r>
              <a:rPr lang="zh-TW" altLang="en-US" sz="1600">
                <a:solidFill>
                  <a:schemeClr val="tx1"/>
                </a:solidFill>
                <a:effectLst/>
              </a:rPr>
              <a:t>技術之一，隨著</a:t>
            </a:r>
            <a:r>
              <a:rPr lang="en-US" altLang="zh-TW" sz="1600">
                <a:solidFill>
                  <a:schemeClr val="tx1"/>
                </a:solidFill>
                <a:effectLst/>
              </a:rPr>
              <a:t>GenAI</a:t>
            </a:r>
            <a:r>
              <a:rPr lang="zh-TW" altLang="en-US" sz="1600">
                <a:solidFill>
                  <a:schemeClr val="tx1"/>
                </a:solidFill>
                <a:effectLst/>
              </a:rPr>
              <a:t>技術越來越成熟，應用範疇更從</a:t>
            </a:r>
            <a:r>
              <a:rPr lang="en-US" altLang="zh-TW" sz="1600">
                <a:solidFill>
                  <a:schemeClr val="tx1"/>
                </a:solidFill>
                <a:effectLst/>
              </a:rPr>
              <a:t>GenAI</a:t>
            </a:r>
            <a:r>
              <a:rPr lang="zh-TW" altLang="en-US" sz="1600">
                <a:solidFill>
                  <a:schemeClr val="tx1"/>
                </a:solidFill>
                <a:effectLst/>
              </a:rPr>
              <a:t>走到</a:t>
            </a:r>
            <a:r>
              <a:rPr lang="en-US" altLang="zh-TW" sz="1600">
                <a:solidFill>
                  <a:schemeClr val="tx1"/>
                </a:solidFill>
                <a:effectLst/>
              </a:rPr>
              <a:t>Agentic AI</a:t>
            </a:r>
            <a:r>
              <a:rPr lang="zh-TW" altLang="en-US" sz="1600">
                <a:solidFill>
                  <a:schemeClr val="tx1"/>
                </a:solidFill>
                <a:effectLst/>
              </a:rPr>
              <a:t>應用。不只是</a:t>
            </a:r>
            <a:r>
              <a:rPr lang="en-US" altLang="zh-TW" sz="1600">
                <a:solidFill>
                  <a:schemeClr val="tx1"/>
                </a:solidFill>
                <a:effectLst/>
              </a:rPr>
              <a:t>GCP</a:t>
            </a:r>
            <a:r>
              <a:rPr lang="zh-TW" altLang="en-US" sz="1600">
                <a:solidFill>
                  <a:schemeClr val="tx1"/>
                </a:solidFill>
                <a:effectLst/>
              </a:rPr>
              <a:t>、</a:t>
            </a:r>
            <a:r>
              <a:rPr lang="en-US" altLang="zh-TW" sz="1600">
                <a:solidFill>
                  <a:schemeClr val="tx1"/>
                </a:solidFill>
                <a:effectLst/>
              </a:rPr>
              <a:t>Azure</a:t>
            </a:r>
            <a:r>
              <a:rPr lang="zh-TW" altLang="en-US" sz="1600">
                <a:solidFill>
                  <a:schemeClr val="tx1"/>
                </a:solidFill>
                <a:effectLst/>
              </a:rPr>
              <a:t>、</a:t>
            </a:r>
            <a:r>
              <a:rPr lang="en-US" altLang="zh-TW" sz="1600">
                <a:solidFill>
                  <a:schemeClr val="tx1"/>
                </a:solidFill>
                <a:effectLst/>
              </a:rPr>
              <a:t>AWS</a:t>
            </a:r>
            <a:r>
              <a:rPr lang="zh-TW" altLang="en-US" sz="1600">
                <a:solidFill>
                  <a:schemeClr val="tx1"/>
                </a:solidFill>
                <a:effectLst/>
              </a:rPr>
              <a:t>等雲端大廠先後提出自己的</a:t>
            </a:r>
            <a:r>
              <a:rPr lang="en-US" altLang="zh-TW" sz="1600">
                <a:solidFill>
                  <a:schemeClr val="tx1"/>
                </a:solidFill>
                <a:effectLst/>
              </a:rPr>
              <a:t>Agentic AI</a:t>
            </a:r>
            <a:r>
              <a:rPr lang="zh-TW" altLang="en-US" sz="1600">
                <a:solidFill>
                  <a:schemeClr val="tx1"/>
                </a:solidFill>
                <a:effectLst/>
              </a:rPr>
              <a:t>戰略，搶攻企業端應用，</a:t>
            </a:r>
            <a:r>
              <a:rPr lang="en-US" altLang="zh-TW" sz="1600">
                <a:solidFill>
                  <a:schemeClr val="tx1"/>
                </a:solidFill>
                <a:effectLst/>
              </a:rPr>
              <a:t>AI</a:t>
            </a:r>
            <a:r>
              <a:rPr lang="zh-TW" altLang="en-US" sz="1600">
                <a:solidFill>
                  <a:schemeClr val="tx1"/>
                </a:solidFill>
                <a:effectLst/>
              </a:rPr>
              <a:t>晶片龍頭</a:t>
            </a:r>
            <a:r>
              <a:rPr lang="en-US" altLang="zh-TW" sz="1600">
                <a:solidFill>
                  <a:schemeClr val="tx1"/>
                </a:solidFill>
                <a:effectLst/>
              </a:rPr>
              <a:t>Nvidia</a:t>
            </a:r>
            <a:r>
              <a:rPr lang="zh-TW" altLang="en-US" sz="1600">
                <a:solidFill>
                  <a:schemeClr val="tx1"/>
                </a:solidFill>
                <a:effectLst/>
              </a:rPr>
              <a:t>也緊跟在後，揭露其</a:t>
            </a:r>
            <a:r>
              <a:rPr lang="en-US" altLang="zh-TW" sz="1600">
                <a:solidFill>
                  <a:schemeClr val="tx1"/>
                </a:solidFill>
                <a:effectLst/>
              </a:rPr>
              <a:t>Agentic AI</a:t>
            </a:r>
            <a:r>
              <a:rPr lang="zh-TW" altLang="en-US" sz="1600">
                <a:solidFill>
                  <a:schemeClr val="tx1"/>
                </a:solidFill>
                <a:effectLst/>
              </a:rPr>
              <a:t>新戰略。</a:t>
            </a:r>
          </a:p>
          <a:p>
            <a:endParaRPr lang="zh-TW" altLang="en-US" sz="1600">
              <a:solidFill>
                <a:schemeClr val="tx1"/>
              </a:solidFill>
              <a:effectLst/>
            </a:endParaRPr>
          </a:p>
          <a:p>
            <a:r>
              <a:rPr lang="en-US" altLang="zh-TW" sz="1600">
                <a:solidFill>
                  <a:schemeClr val="tx1"/>
                </a:solidFill>
                <a:effectLst/>
              </a:rPr>
              <a:t>Agentic AI</a:t>
            </a:r>
            <a:r>
              <a:rPr lang="zh-TW" altLang="en-US" sz="1600">
                <a:solidFill>
                  <a:schemeClr val="tx1"/>
                </a:solidFill>
                <a:effectLst/>
              </a:rPr>
              <a:t>指的是</a:t>
            </a:r>
            <a:r>
              <a:rPr lang="en-US" altLang="zh-TW" sz="1600">
                <a:solidFill>
                  <a:schemeClr val="tx1"/>
                </a:solidFill>
                <a:effectLst/>
              </a:rPr>
              <a:t>: </a:t>
            </a:r>
            <a:r>
              <a:rPr lang="zh-TW" altLang="en-US" sz="1600">
                <a:solidFill>
                  <a:srgbClr val="0070C0"/>
                </a:solidFill>
                <a:effectLst/>
              </a:rPr>
              <a:t>一套多模型（</a:t>
            </a:r>
            <a:r>
              <a:rPr lang="en-US" altLang="zh-TW" sz="1600">
                <a:solidFill>
                  <a:srgbClr val="0070C0"/>
                </a:solidFill>
                <a:effectLst/>
              </a:rPr>
              <a:t>multi-model</a:t>
            </a:r>
            <a:r>
              <a:rPr lang="zh-TW" altLang="en-US" sz="1600">
                <a:solidFill>
                  <a:srgbClr val="0070C0"/>
                </a:solidFill>
                <a:effectLst/>
              </a:rPr>
              <a:t>）系統，由多種功能模型組成，處理不同任務。</a:t>
            </a:r>
            <a:endParaRPr lang="en-US" altLang="zh-TW" sz="1600">
              <a:solidFill>
                <a:srgbClr val="0070C0"/>
              </a:solidFill>
              <a:effectLst/>
            </a:endParaRPr>
          </a:p>
          <a:p>
            <a:endParaRPr lang="en-US" altLang="zh-TW" sz="1600">
              <a:solidFill>
                <a:srgbClr val="0070C0"/>
              </a:solidFill>
              <a:effectLst/>
            </a:endParaRPr>
          </a:p>
          <a:p>
            <a:pPr lvl="3"/>
            <a:r>
              <a:rPr lang="zh-TW" altLang="en-US" sz="1600">
                <a:solidFill>
                  <a:srgbClr val="002060"/>
                </a:solidFill>
                <a:effectLst/>
              </a:rPr>
              <a:t>它能將任務拆解為一個個</a:t>
            </a:r>
            <a:r>
              <a:rPr lang="en-US" altLang="zh-TW" sz="1600">
                <a:solidFill>
                  <a:srgbClr val="002060"/>
                </a:solidFill>
                <a:effectLst/>
              </a:rPr>
              <a:t>Task</a:t>
            </a:r>
            <a:r>
              <a:rPr lang="zh-TW" altLang="en-US" sz="1600">
                <a:solidFill>
                  <a:srgbClr val="002060"/>
                </a:solidFill>
                <a:effectLst/>
              </a:rPr>
              <a:t>，通過資料檢索、工具操作、計算機運算或</a:t>
            </a:r>
            <a:r>
              <a:rPr lang="en-US" altLang="zh-TW" sz="1600">
                <a:solidFill>
                  <a:srgbClr val="002060"/>
                </a:solidFill>
                <a:effectLst/>
              </a:rPr>
              <a:t>GAI</a:t>
            </a:r>
            <a:r>
              <a:rPr lang="zh-TW" altLang="en-US" sz="1600">
                <a:solidFill>
                  <a:srgbClr val="002060"/>
                </a:solidFill>
                <a:effectLst/>
              </a:rPr>
              <a:t>生成圖表等，提供高品質的回應。同時，</a:t>
            </a:r>
            <a:r>
              <a:rPr lang="en-US" altLang="zh-TW" sz="1600">
                <a:solidFill>
                  <a:srgbClr val="002060"/>
                </a:solidFill>
                <a:effectLst/>
              </a:rPr>
              <a:t>Agentic AI</a:t>
            </a:r>
            <a:r>
              <a:rPr lang="zh-TW" altLang="en-US" sz="1600">
                <a:solidFill>
                  <a:srgbClr val="002060"/>
                </a:solidFill>
                <a:effectLst/>
              </a:rPr>
              <a:t>持續對這些模型進行迭代與優化，不斷提升回應的準確性與效率</a:t>
            </a:r>
            <a:r>
              <a:rPr lang="zh-TW" altLang="en-US" sz="1600">
                <a:solidFill>
                  <a:srgbClr val="0070C0"/>
                </a:solidFill>
                <a:effectLst/>
              </a:rPr>
              <a:t>。</a:t>
            </a:r>
          </a:p>
          <a:p>
            <a:endParaRPr lang="zh-TW" altLang="en-US" sz="1600">
              <a:solidFill>
                <a:schemeClr val="tx1"/>
              </a:solidFill>
              <a:effectLst/>
            </a:endParaRPr>
          </a:p>
          <a:p>
            <a:r>
              <a:rPr lang="zh-TW" altLang="en-US" sz="1600">
                <a:solidFill>
                  <a:schemeClr val="tx1"/>
                </a:solidFill>
                <a:effectLst/>
              </a:rPr>
              <a:t>黃仁勳 </a:t>
            </a:r>
            <a:r>
              <a:rPr lang="en-US" altLang="zh-TW" sz="1600">
                <a:solidFill>
                  <a:schemeClr val="tx1"/>
                </a:solidFill>
                <a:effectLst/>
              </a:rPr>
              <a:t>(2025)</a:t>
            </a:r>
            <a:r>
              <a:rPr lang="zh-TW" altLang="en-US" sz="1600">
                <a:solidFill>
                  <a:schemeClr val="tx1"/>
                </a:solidFill>
                <a:effectLst/>
              </a:rPr>
              <a:t>指出，</a:t>
            </a:r>
            <a:r>
              <a:rPr lang="en-US" altLang="zh-TW" sz="1600">
                <a:solidFill>
                  <a:schemeClr val="tx1"/>
                </a:solidFill>
                <a:effectLst/>
              </a:rPr>
              <a:t>Agentic AI</a:t>
            </a:r>
            <a:r>
              <a:rPr lang="zh-TW" altLang="en-US" sz="1600">
                <a:solidFill>
                  <a:schemeClr val="tx1"/>
                </a:solidFill>
                <a:effectLst/>
              </a:rPr>
              <a:t>的一大特色是，將使得</a:t>
            </a:r>
            <a:r>
              <a:rPr lang="en-US" altLang="zh-TW" sz="1600">
                <a:solidFill>
                  <a:schemeClr val="tx1"/>
                </a:solidFill>
                <a:effectLst/>
              </a:rPr>
              <a:t>AI</a:t>
            </a:r>
            <a:r>
              <a:rPr lang="zh-TW" altLang="en-US" sz="1600">
                <a:solidFill>
                  <a:schemeClr val="tx1"/>
                </a:solidFill>
                <a:effectLst/>
              </a:rPr>
              <a:t>的回應不再局限於單純的問答模式，而是依靠多個模型在背後同步運作，進行更精細的計算推理，因此，在推理過程中採用</a:t>
            </a:r>
            <a:r>
              <a:rPr lang="zh-TW" altLang="en-US" sz="1600">
                <a:solidFill>
                  <a:srgbClr val="C00000"/>
                </a:solidFill>
                <a:effectLst/>
              </a:rPr>
              <a:t>測試時間擴展（</a:t>
            </a:r>
            <a:r>
              <a:rPr lang="en-US" altLang="zh-TW" sz="1600">
                <a:solidFill>
                  <a:srgbClr val="C00000"/>
                </a:solidFill>
                <a:effectLst/>
              </a:rPr>
              <a:t>Test-time scaling</a:t>
            </a:r>
            <a:r>
              <a:rPr lang="zh-TW" altLang="en-US" sz="1600">
                <a:solidFill>
                  <a:srgbClr val="C00000"/>
                </a:solidFill>
                <a:effectLst/>
              </a:rPr>
              <a:t>） 機制</a:t>
            </a:r>
            <a:r>
              <a:rPr lang="zh-TW" altLang="en-US" sz="1600">
                <a:solidFill>
                  <a:schemeClr val="tx1"/>
                </a:solidFill>
                <a:effectLst/>
              </a:rPr>
              <a:t>，提供更高品質的回答，就很重要。「</a:t>
            </a:r>
            <a:r>
              <a:rPr lang="en-US" altLang="zh-TW" sz="1600">
                <a:solidFill>
                  <a:schemeClr val="tx1"/>
                </a:solidFill>
                <a:effectLst/>
              </a:rPr>
              <a:t>Test-time scaling</a:t>
            </a:r>
            <a:r>
              <a:rPr lang="zh-TW" altLang="en-US" sz="1600">
                <a:solidFill>
                  <a:schemeClr val="tx1"/>
                </a:solidFill>
                <a:effectLst/>
              </a:rPr>
              <a:t>的最佳實例就是</a:t>
            </a:r>
            <a:r>
              <a:rPr lang="en-US" altLang="zh-TW" sz="1600">
                <a:solidFill>
                  <a:schemeClr val="tx1"/>
                </a:solidFill>
                <a:effectLst/>
              </a:rPr>
              <a:t>Agentic AI</a:t>
            </a:r>
            <a:r>
              <a:rPr lang="zh-TW" altLang="en-US" sz="1600">
                <a:solidFill>
                  <a:schemeClr val="tx1"/>
                </a:solidFill>
                <a:effectLst/>
              </a:rPr>
              <a:t>應用。」他說。</a:t>
            </a:r>
          </a:p>
          <a:p>
            <a:endParaRPr lang="zh-TW" altLang="en-US" sz="1600">
              <a:solidFill>
                <a:schemeClr val="tx1"/>
              </a:solidFill>
              <a:effectLst/>
            </a:endParaRPr>
          </a:p>
          <a:p>
            <a:r>
              <a:rPr lang="zh-TW" altLang="en-US" sz="1600">
                <a:solidFill>
                  <a:schemeClr val="tx1"/>
                </a:solidFill>
                <a:effectLst/>
              </a:rPr>
              <a:t>他表示，</a:t>
            </a:r>
            <a:r>
              <a:rPr lang="en-US" altLang="zh-TW" sz="1600">
                <a:solidFill>
                  <a:schemeClr val="tx1"/>
                </a:solidFill>
                <a:effectLst/>
              </a:rPr>
              <a:t>Nvidia</a:t>
            </a:r>
            <a:r>
              <a:rPr lang="zh-TW" altLang="en-US" sz="1600">
                <a:solidFill>
                  <a:schemeClr val="tx1"/>
                </a:solidFill>
                <a:effectLst/>
              </a:rPr>
              <a:t>的</a:t>
            </a:r>
            <a:r>
              <a:rPr lang="en-US" altLang="zh-TW" sz="1600">
                <a:solidFill>
                  <a:schemeClr val="tx1"/>
                </a:solidFill>
                <a:effectLst/>
              </a:rPr>
              <a:t>Agentic AI</a:t>
            </a:r>
            <a:r>
              <a:rPr lang="zh-TW" altLang="en-US" sz="1600">
                <a:solidFill>
                  <a:schemeClr val="tx1"/>
                </a:solidFill>
                <a:effectLst/>
              </a:rPr>
              <a:t>策略， 專注於與</a:t>
            </a:r>
            <a:r>
              <a:rPr lang="en-US" altLang="zh-TW" sz="1600">
                <a:solidFill>
                  <a:schemeClr val="tx1"/>
                </a:solidFill>
                <a:effectLst/>
              </a:rPr>
              <a:t>IT</a:t>
            </a:r>
            <a:r>
              <a:rPr lang="zh-TW" altLang="en-US" sz="1600">
                <a:solidFill>
                  <a:schemeClr val="tx1"/>
                </a:solidFill>
                <a:effectLst/>
              </a:rPr>
              <a:t>領域的軟體開發商合作，構建生態系統以及整合技術，協助開發者和企業實現全新的</a:t>
            </a:r>
            <a:r>
              <a:rPr lang="en-US" altLang="zh-TW" sz="1600">
                <a:solidFill>
                  <a:schemeClr val="tx1"/>
                </a:solidFill>
                <a:effectLst/>
              </a:rPr>
              <a:t>Agentic AI</a:t>
            </a:r>
            <a:r>
              <a:rPr lang="zh-TW" altLang="en-US" sz="1600">
                <a:solidFill>
                  <a:schemeClr val="tx1"/>
                </a:solidFill>
                <a:effectLst/>
              </a:rPr>
              <a:t>功能與應用。他強調，過去</a:t>
            </a:r>
            <a:r>
              <a:rPr lang="en-US" altLang="zh-TW" sz="1600">
                <a:solidFill>
                  <a:schemeClr val="tx1"/>
                </a:solidFill>
                <a:effectLst/>
              </a:rPr>
              <a:t>Nvidia</a:t>
            </a:r>
            <a:r>
              <a:rPr lang="zh-TW" altLang="en-US" sz="1600">
                <a:solidFill>
                  <a:schemeClr val="tx1"/>
                </a:solidFill>
                <a:effectLst/>
              </a:rPr>
              <a:t>的</a:t>
            </a:r>
            <a:r>
              <a:rPr lang="en-US" altLang="zh-TW" sz="1600">
                <a:solidFill>
                  <a:schemeClr val="tx1"/>
                </a:solidFill>
                <a:effectLst/>
              </a:rPr>
              <a:t>GPU</a:t>
            </a:r>
            <a:r>
              <a:rPr lang="zh-TW" altLang="en-US" sz="1600">
                <a:solidFill>
                  <a:schemeClr val="tx1"/>
                </a:solidFill>
                <a:effectLst/>
              </a:rPr>
              <a:t>倚賴</a:t>
            </a:r>
            <a:r>
              <a:rPr lang="en-US" altLang="zh-TW" sz="1600">
                <a:solidFill>
                  <a:srgbClr val="C00000"/>
                </a:solidFill>
                <a:effectLst/>
              </a:rPr>
              <a:t>CUDA</a:t>
            </a:r>
            <a:r>
              <a:rPr lang="zh-TW" altLang="en-US" sz="1600">
                <a:solidFill>
                  <a:srgbClr val="C00000"/>
                </a:solidFill>
                <a:effectLst/>
              </a:rPr>
              <a:t>加速函式庫來加速運算處理</a:t>
            </a:r>
            <a:r>
              <a:rPr lang="zh-TW" altLang="en-US" sz="1600">
                <a:solidFill>
                  <a:schemeClr val="tx1"/>
                </a:solidFill>
                <a:effectLst/>
              </a:rPr>
              <a:t>，未來針對</a:t>
            </a:r>
            <a:r>
              <a:rPr lang="en-US" altLang="zh-TW" sz="1600">
                <a:solidFill>
                  <a:schemeClr val="tx1"/>
                </a:solidFill>
                <a:effectLst/>
              </a:rPr>
              <a:t>AI Agent</a:t>
            </a:r>
            <a:r>
              <a:rPr lang="zh-TW" altLang="en-US" sz="1600">
                <a:solidFill>
                  <a:schemeClr val="tx1"/>
                </a:solidFill>
                <a:effectLst/>
              </a:rPr>
              <a:t>需求，</a:t>
            </a:r>
            <a:r>
              <a:rPr lang="en-US" altLang="zh-TW" sz="1600">
                <a:solidFill>
                  <a:schemeClr val="tx1"/>
                </a:solidFill>
                <a:effectLst/>
              </a:rPr>
              <a:t>Nvidia</a:t>
            </a:r>
            <a:r>
              <a:rPr lang="zh-TW" altLang="en-US" sz="1600">
                <a:solidFill>
                  <a:schemeClr val="tx1"/>
                </a:solidFill>
                <a:effectLst/>
              </a:rPr>
              <a:t>也會有</a:t>
            </a:r>
            <a:r>
              <a:rPr lang="en-US" altLang="zh-TW" sz="1600">
                <a:solidFill>
                  <a:srgbClr val="C00000"/>
                </a:solidFill>
                <a:effectLst/>
              </a:rPr>
              <a:t>AI</a:t>
            </a:r>
            <a:r>
              <a:rPr lang="zh-TW" altLang="en-US" sz="1600">
                <a:solidFill>
                  <a:srgbClr val="C00000"/>
                </a:solidFill>
                <a:effectLst/>
              </a:rPr>
              <a:t>專用函式庫</a:t>
            </a:r>
            <a:r>
              <a:rPr lang="zh-TW" altLang="en-US" sz="1600">
                <a:solidFill>
                  <a:schemeClr val="tx1"/>
                </a:solidFill>
                <a:effectLst/>
              </a:rPr>
              <a:t>，架構在</a:t>
            </a:r>
            <a:r>
              <a:rPr lang="en-US" altLang="zh-TW" sz="1600">
                <a:solidFill>
                  <a:schemeClr val="tx1"/>
                </a:solidFill>
                <a:effectLst/>
              </a:rPr>
              <a:t>CUDA</a:t>
            </a:r>
            <a:r>
              <a:rPr lang="zh-TW" altLang="en-US" sz="1600">
                <a:solidFill>
                  <a:schemeClr val="tx1"/>
                </a:solidFill>
                <a:effectLst/>
              </a:rPr>
              <a:t>加速庫之上，為開發者與企業提供更完整的技術支持。</a:t>
            </a:r>
            <a:endParaRPr lang="en-US" altLang="zh-TW" sz="1600">
              <a:solidFill>
                <a:schemeClr val="tx1"/>
              </a:solidFill>
              <a:effectLst/>
            </a:endParaRPr>
          </a:p>
          <a:p>
            <a:r>
              <a:rPr lang="en-US" altLang="zh-TW" sz="1600">
                <a:solidFill>
                  <a:schemeClr val="tx1"/>
                </a:solidFill>
                <a:effectLst/>
              </a:rPr>
              <a:t>(</a:t>
            </a:r>
            <a:r>
              <a:rPr lang="zh-TW" altLang="en-US" sz="1600">
                <a:solidFill>
                  <a:schemeClr val="tx1"/>
                </a:solidFill>
                <a:effectLst/>
              </a:rPr>
              <a:t>機器推理時使用</a:t>
            </a:r>
            <a:r>
              <a:rPr lang="en-US" altLang="zh-TW" sz="1600">
                <a:solidFill>
                  <a:schemeClr val="tx1"/>
                </a:solidFill>
                <a:effectLst/>
              </a:rPr>
              <a:t>GPU-Test time scaling)</a:t>
            </a:r>
            <a:endParaRPr lang="zh-TW" altLang="en-US" sz="1600">
              <a:solidFill>
                <a:schemeClr val="tx1"/>
              </a:solidFill>
              <a:effectLst/>
            </a:endParaRPr>
          </a:p>
        </p:txBody>
      </p:sp>
    </p:spTree>
    <p:extLst>
      <p:ext uri="{BB962C8B-B14F-4D97-AF65-F5344CB8AC3E}">
        <p14:creationId xmlns:p14="http://schemas.microsoft.com/office/powerpoint/2010/main" val="32360277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2A8E16-B5B5-0972-DA0A-CD899E9C6CA3}"/>
              </a:ext>
            </a:extLst>
          </p:cNvPr>
          <p:cNvSpPr>
            <a:spLocks noGrp="1"/>
          </p:cNvSpPr>
          <p:nvPr>
            <p:ph type="title"/>
          </p:nvPr>
        </p:nvSpPr>
        <p:spPr>
          <a:xfrm>
            <a:off x="144525" y="15382"/>
            <a:ext cx="8854950" cy="460077"/>
          </a:xfrm>
        </p:spPr>
        <p:txBody>
          <a:bodyPr/>
          <a:lstStyle/>
          <a:p>
            <a:r>
              <a:rPr lang="zh-TW" altLang="en-US" sz="3200" b="1" i="0">
                <a:solidFill>
                  <a:srgbClr val="0A0A0A"/>
                </a:solidFill>
                <a:effectLst/>
                <a:latin typeface="Mona Sans"/>
              </a:rPr>
              <a:t>有哪些常見的監督微調技術？</a:t>
            </a:r>
            <a:endParaRPr lang="zh-TW" altLang="en-US" sz="3200"/>
          </a:p>
        </p:txBody>
      </p:sp>
      <p:sp>
        <p:nvSpPr>
          <p:cNvPr id="3" name="內容版面配置區 2">
            <a:extLst>
              <a:ext uri="{FF2B5EF4-FFF2-40B4-BE49-F238E27FC236}">
                <a16:creationId xmlns:a16="http://schemas.microsoft.com/office/drawing/2014/main" id="{39E8DE04-FE1E-05D6-F14B-5B45ADFDA609}"/>
              </a:ext>
            </a:extLst>
          </p:cNvPr>
          <p:cNvSpPr>
            <a:spLocks noGrp="1"/>
          </p:cNvSpPr>
          <p:nvPr>
            <p:ph idx="1"/>
          </p:nvPr>
        </p:nvSpPr>
        <p:spPr>
          <a:xfrm>
            <a:off x="0" y="620688"/>
            <a:ext cx="9036496" cy="5877272"/>
          </a:xfrm>
        </p:spPr>
        <p:txBody>
          <a:bodyPr/>
          <a:lstStyle/>
          <a:p>
            <a:r>
              <a:rPr lang="zh-TW" altLang="en-US" sz="1400">
                <a:effectLst/>
              </a:rPr>
              <a:t>大型語言模型 </a:t>
            </a:r>
            <a:r>
              <a:rPr lang="en-US" altLang="zh-TW" sz="1400">
                <a:effectLst/>
              </a:rPr>
              <a:t>(LLM) </a:t>
            </a:r>
            <a:r>
              <a:rPr lang="zh-TW" altLang="en-US" sz="1400">
                <a:effectLst/>
              </a:rPr>
              <a:t>的常見監督微調方法包括 </a:t>
            </a:r>
            <a:r>
              <a:rPr lang="en-US" altLang="zh-TW" sz="1400">
                <a:effectLst/>
              </a:rPr>
              <a:t>LoRA</a:t>
            </a:r>
            <a:r>
              <a:rPr lang="zh-TW" altLang="en-US" sz="1400">
                <a:effectLst/>
              </a:rPr>
              <a:t>（</a:t>
            </a:r>
            <a:r>
              <a:rPr lang="en-US" altLang="zh-TW" sz="1400" b="1" i="0">
                <a:solidFill>
                  <a:srgbClr val="0A0A0A"/>
                </a:solidFill>
                <a:effectLst/>
                <a:latin typeface="-apple-system"/>
              </a:rPr>
              <a:t> Low-Rank Adaptation </a:t>
            </a:r>
            <a:r>
              <a:rPr lang="zh-TW" altLang="en-US" sz="1400">
                <a:effectLst/>
              </a:rPr>
              <a:t>）及其記憶體高效變體 </a:t>
            </a:r>
            <a:r>
              <a:rPr lang="en-US" altLang="zh-TW" sz="1400">
                <a:effectLst/>
              </a:rPr>
              <a:t>QLoRA</a:t>
            </a:r>
            <a:r>
              <a:rPr lang="zh-TW" altLang="en-US" sz="1400">
                <a:effectLst/>
              </a:rPr>
              <a:t>（</a:t>
            </a:r>
            <a:r>
              <a:rPr lang="en-US" altLang="zh-TW" sz="1400" b="1" i="0">
                <a:solidFill>
                  <a:srgbClr val="0A0A0A"/>
                </a:solidFill>
                <a:effectLst/>
                <a:latin typeface="-apple-system"/>
              </a:rPr>
              <a:t> Quantized LoRA </a:t>
            </a:r>
            <a:r>
              <a:rPr lang="zh-TW" altLang="en-US" sz="1400">
                <a:effectLst/>
              </a:rPr>
              <a:t>）。這些技術是參數有效微調（</a:t>
            </a:r>
            <a:r>
              <a:rPr lang="en-US" altLang="zh-TW" sz="1400">
                <a:solidFill>
                  <a:schemeClr val="tx1"/>
                </a:solidFill>
                <a:effectLst/>
              </a:rPr>
              <a:t>PEFT:</a:t>
            </a:r>
            <a:r>
              <a:rPr lang="en-US" altLang="zh-TW" sz="1400" i="0">
                <a:solidFill>
                  <a:schemeClr val="tx1"/>
                </a:solidFill>
                <a:effectLst/>
                <a:latin typeface="-apple-system"/>
              </a:rPr>
              <a:t> Parameter-Efficient Fine-Tuning </a:t>
            </a:r>
            <a:r>
              <a:rPr lang="zh-TW" altLang="en-US" sz="1400">
                <a:effectLst/>
              </a:rPr>
              <a:t>）系列的一部分，旨在使微調更有效率和易於存取。</a:t>
            </a:r>
            <a:endParaRPr lang="en-US" altLang="zh-TW" sz="1400">
              <a:effectLst/>
            </a:endParaRPr>
          </a:p>
          <a:p>
            <a:r>
              <a:rPr lang="en-US" altLang="zh-TW" sz="1400">
                <a:effectLst/>
              </a:rPr>
              <a:t>LoRA </a:t>
            </a:r>
            <a:r>
              <a:rPr lang="zh-TW" altLang="en-US" sz="1400">
                <a:effectLst/>
              </a:rPr>
              <a:t>的微調方法使用低秩分解 </a:t>
            </a:r>
            <a:r>
              <a:rPr lang="en-US" altLang="zh-TW" sz="1400">
                <a:effectLst/>
              </a:rPr>
              <a:t>(</a:t>
            </a:r>
            <a:r>
              <a:rPr lang="en-US" altLang="zh-TW" sz="1400" i="0">
                <a:solidFill>
                  <a:srgbClr val="0A0A0A"/>
                </a:solidFill>
                <a:effectLst/>
                <a:latin typeface="-apple-system"/>
              </a:rPr>
              <a:t>low-rank decomposition</a:t>
            </a:r>
            <a:r>
              <a:rPr lang="en-US" altLang="zh-TW" sz="1400">
                <a:effectLst/>
              </a:rPr>
              <a:t>) </a:t>
            </a:r>
            <a:r>
              <a:rPr lang="zh-TW" altLang="en-US" sz="1400">
                <a:effectLst/>
              </a:rPr>
              <a:t>以兩個較小的矩陣表示權重更新，從而減少可訓練參數的數量並提高微調效率。事實證明，在某些情況下，該方法的表現優於完全微調，同時避免了災難性遺忘（</a:t>
            </a:r>
            <a:r>
              <a:rPr lang="en-US" altLang="zh-TW" sz="1400" b="0" i="0">
                <a:solidFill>
                  <a:srgbClr val="0A0A0A"/>
                </a:solidFill>
                <a:effectLst/>
                <a:latin typeface="-apple-system"/>
              </a:rPr>
              <a:t> </a:t>
            </a:r>
            <a:r>
              <a:rPr lang="en-US" altLang="zh-TW" sz="1400" i="0">
                <a:solidFill>
                  <a:srgbClr val="C00000"/>
                </a:solidFill>
                <a:effectLst/>
                <a:latin typeface="-apple-system"/>
              </a:rPr>
              <a:t>catastrophic forgetting</a:t>
            </a:r>
            <a:r>
              <a:rPr lang="en-US" altLang="zh-TW" sz="1400" b="0" i="0">
                <a:solidFill>
                  <a:srgbClr val="0A0A0A"/>
                </a:solidFill>
                <a:effectLst/>
                <a:latin typeface="-apple-system"/>
              </a:rPr>
              <a:t>, </a:t>
            </a:r>
            <a:r>
              <a:rPr lang="zh-TW" altLang="en-US" sz="1400">
                <a:effectLst/>
              </a:rPr>
              <a:t>即在預訓練期間獲得的知識在微調過程中丟失時發生的現象）。</a:t>
            </a:r>
          </a:p>
          <a:p>
            <a:pPr marL="285750" indent="-285750">
              <a:buFont typeface="Arial" panose="020B0604020202020204" pitchFamily="34" charset="0"/>
              <a:buChar char="•"/>
            </a:pPr>
            <a:r>
              <a:rPr lang="en-US" altLang="zh-TW" sz="1400">
                <a:solidFill>
                  <a:srgbClr val="C00000"/>
                </a:solidFill>
              </a:rPr>
              <a:t>LoRA</a:t>
            </a:r>
            <a:r>
              <a:rPr lang="zh-TW" altLang="en-US" sz="1400"/>
              <a:t>（</a:t>
            </a:r>
            <a:r>
              <a:rPr lang="en-US" altLang="zh-TW" sz="1400" b="1" i="0">
                <a:solidFill>
                  <a:srgbClr val="0A0A0A"/>
                </a:solidFill>
                <a:effectLst/>
                <a:latin typeface="-apple-system"/>
              </a:rPr>
              <a:t> Low-Rank Adaptation </a:t>
            </a:r>
            <a:r>
              <a:rPr lang="zh-TW" altLang="en-US" sz="1400"/>
              <a:t>） </a:t>
            </a:r>
            <a:r>
              <a:rPr lang="en-US" altLang="zh-TW" sz="1400"/>
              <a:t>——</a:t>
            </a:r>
            <a:r>
              <a:rPr lang="zh-TW" altLang="en-US" sz="1400"/>
              <a:t>一種參數高效的微調技術，使用低秩分解以兩個較小的矩陣表示權重更新，從而減少可訓練參數的數量。</a:t>
            </a:r>
          </a:p>
          <a:p>
            <a:pPr marL="285750" indent="-285750">
              <a:buFont typeface="Arial" panose="020B0604020202020204" pitchFamily="34" charset="0"/>
              <a:buChar char="•"/>
            </a:pPr>
            <a:r>
              <a:rPr lang="en-US" altLang="zh-TW" sz="1400">
                <a:solidFill>
                  <a:srgbClr val="C00000"/>
                </a:solidFill>
              </a:rPr>
              <a:t>QLoRA</a:t>
            </a:r>
            <a:r>
              <a:rPr lang="zh-TW" altLang="en-US" sz="1400"/>
              <a:t>（</a:t>
            </a:r>
            <a:r>
              <a:rPr lang="en-US" altLang="zh-TW" sz="1400" b="1" i="0">
                <a:solidFill>
                  <a:srgbClr val="0A0A0A"/>
                </a:solidFill>
                <a:effectLst/>
                <a:latin typeface="-apple-system"/>
              </a:rPr>
              <a:t> Quantized LoRA </a:t>
            </a:r>
            <a:r>
              <a:rPr lang="zh-TW" altLang="en-US" sz="1400"/>
              <a:t>） </a:t>
            </a:r>
            <a:r>
              <a:rPr lang="en-US" altLang="zh-TW" sz="1400"/>
              <a:t>——LoRA </a:t>
            </a:r>
            <a:r>
              <a:rPr lang="zh-TW" altLang="en-US" sz="1400"/>
              <a:t>的記憶體高效變體，進一步降低了對大型 </a:t>
            </a:r>
            <a:r>
              <a:rPr lang="en-US" altLang="zh-TW" sz="1400"/>
              <a:t>LLM </a:t>
            </a:r>
            <a:r>
              <a:rPr lang="zh-TW" altLang="en-US" sz="1400"/>
              <a:t>進行微調的記憶體需求。</a:t>
            </a:r>
            <a:endParaRPr lang="en-US" altLang="zh-TW" sz="1400"/>
          </a:p>
          <a:p>
            <a:pPr algn="l"/>
            <a:r>
              <a:rPr lang="zh-TW" altLang="en-US" sz="1400" i="0">
                <a:solidFill>
                  <a:srgbClr val="C00000"/>
                </a:solidFill>
                <a:effectLst/>
                <a:latin typeface="-apple-system"/>
              </a:rPr>
              <a:t>大型語言模型 </a:t>
            </a:r>
            <a:r>
              <a:rPr lang="en-US" altLang="zh-TW" sz="1400" i="0">
                <a:solidFill>
                  <a:srgbClr val="C00000"/>
                </a:solidFill>
                <a:effectLst/>
                <a:latin typeface="-apple-system"/>
              </a:rPr>
              <a:t>(LLM) </a:t>
            </a:r>
            <a:r>
              <a:rPr lang="zh-TW" altLang="en-US" sz="1400" i="0">
                <a:solidFill>
                  <a:srgbClr val="C00000"/>
                </a:solidFill>
                <a:effectLst/>
                <a:latin typeface="-apple-system"/>
              </a:rPr>
              <a:t>的其他監督微調技術包括：</a:t>
            </a:r>
          </a:p>
          <a:p>
            <a:pPr lvl="2" algn="l">
              <a:buFont typeface="Wingdings" panose="05000000000000000000" pitchFamily="2" charset="2"/>
              <a:buChar char="u"/>
            </a:pPr>
            <a:r>
              <a:rPr lang="zh-TW" altLang="en-US" sz="1400" b="1" i="0">
                <a:solidFill>
                  <a:srgbClr val="0A0A0A"/>
                </a:solidFill>
                <a:effectLst/>
                <a:latin typeface="-apple-system"/>
              </a:rPr>
              <a:t>基本超參數調整 </a:t>
            </a:r>
            <a:r>
              <a:rPr lang="en-US" altLang="zh-TW" sz="1400" b="1" i="0">
                <a:solidFill>
                  <a:srgbClr val="0A0A0A"/>
                </a:solidFill>
                <a:effectLst/>
                <a:latin typeface="-apple-system"/>
              </a:rPr>
              <a:t>(</a:t>
            </a:r>
            <a:r>
              <a:rPr lang="en-US" altLang="zh-TW" sz="1200" b="1" i="0">
                <a:solidFill>
                  <a:srgbClr val="0A0A0A"/>
                </a:solidFill>
                <a:effectLst/>
                <a:latin typeface="-apple-system"/>
              </a:rPr>
              <a:t>Basic hyperparameter tuning</a:t>
            </a:r>
            <a:r>
              <a:rPr lang="en-US" altLang="zh-TW" sz="1400" b="1" i="0">
                <a:solidFill>
                  <a:srgbClr val="0A0A0A"/>
                </a:solidFill>
                <a:effectLst/>
                <a:latin typeface="-apple-system"/>
              </a:rPr>
              <a:t>)</a:t>
            </a:r>
            <a:r>
              <a:rPr lang="zh-TW" altLang="en-US" sz="1400" b="0" i="0">
                <a:solidFill>
                  <a:srgbClr val="0A0A0A"/>
                </a:solidFill>
                <a:effectLst/>
                <a:latin typeface="-apple-system"/>
              </a:rPr>
              <a:t>－這涉及手動調整模型的超參數，例如學習率、批次大小和時期數，直到達到所需的效能。</a:t>
            </a:r>
          </a:p>
          <a:p>
            <a:pPr lvl="2" algn="l">
              <a:buFont typeface="Wingdings" panose="05000000000000000000" pitchFamily="2" charset="2"/>
              <a:buChar char="u"/>
            </a:pPr>
            <a:r>
              <a:rPr lang="zh-TW" altLang="en-US" sz="1400" b="1" i="0">
                <a:solidFill>
                  <a:srgbClr val="0A0A0A"/>
                </a:solidFill>
                <a:effectLst/>
                <a:latin typeface="-apple-system"/>
              </a:rPr>
              <a:t>遷移學習</a:t>
            </a:r>
            <a:r>
              <a:rPr lang="en-US" altLang="zh-TW" sz="1400" b="1" i="0">
                <a:solidFill>
                  <a:srgbClr val="0A0A0A"/>
                </a:solidFill>
                <a:effectLst/>
                <a:latin typeface="-apple-system"/>
              </a:rPr>
              <a:t>(</a:t>
            </a:r>
            <a:r>
              <a:rPr lang="en-US" altLang="zh-TW" sz="1200" b="1" i="0">
                <a:solidFill>
                  <a:srgbClr val="0A0A0A"/>
                </a:solidFill>
                <a:effectLst/>
                <a:latin typeface="-apple-system"/>
              </a:rPr>
              <a:t>Transfer learning</a:t>
            </a:r>
            <a:r>
              <a:rPr lang="en-US" altLang="zh-TW" sz="1400" b="1" i="0">
                <a:solidFill>
                  <a:srgbClr val="0A0A0A"/>
                </a:solidFill>
                <a:effectLst/>
                <a:latin typeface="-apple-system"/>
              </a:rPr>
              <a:t>)</a:t>
            </a:r>
            <a:r>
              <a:rPr lang="zh-TW" altLang="en-US" sz="1400" b="0" i="0">
                <a:solidFill>
                  <a:srgbClr val="0A0A0A"/>
                </a:solidFill>
                <a:effectLst/>
                <a:latin typeface="-apple-system"/>
              </a:rPr>
              <a:t>－該技術涉及使用標記資料對特定下游任務上的預訓練 </a:t>
            </a:r>
            <a:r>
              <a:rPr lang="en-US" altLang="zh-TW" sz="1400" b="0" i="0">
                <a:solidFill>
                  <a:srgbClr val="0A0A0A"/>
                </a:solidFill>
                <a:effectLst/>
                <a:latin typeface="-apple-system"/>
              </a:rPr>
              <a:t>LLM </a:t>
            </a:r>
            <a:r>
              <a:rPr lang="zh-TW" altLang="en-US" sz="1400" b="0" i="0">
                <a:solidFill>
                  <a:srgbClr val="0A0A0A"/>
                </a:solidFill>
                <a:effectLst/>
                <a:latin typeface="-apple-system"/>
              </a:rPr>
              <a:t>進行微調。</a:t>
            </a:r>
          </a:p>
          <a:p>
            <a:pPr lvl="2" algn="l">
              <a:buFont typeface="Wingdings" panose="05000000000000000000" pitchFamily="2" charset="2"/>
              <a:buChar char="u"/>
            </a:pPr>
            <a:r>
              <a:rPr lang="zh-TW" altLang="en-US" sz="1400" b="1" i="0">
                <a:solidFill>
                  <a:srgbClr val="0A0A0A"/>
                </a:solidFill>
                <a:effectLst/>
                <a:latin typeface="-apple-system"/>
              </a:rPr>
              <a:t>多任務學習</a:t>
            </a:r>
            <a:r>
              <a:rPr lang="en-US" altLang="zh-TW" sz="1400" b="1" i="0">
                <a:solidFill>
                  <a:srgbClr val="0A0A0A"/>
                </a:solidFill>
                <a:effectLst/>
                <a:latin typeface="-apple-system"/>
              </a:rPr>
              <a:t>(</a:t>
            </a:r>
            <a:r>
              <a:rPr lang="en-US" altLang="zh-TW" sz="1200" b="1" i="0">
                <a:solidFill>
                  <a:srgbClr val="0A0A0A"/>
                </a:solidFill>
                <a:effectLst/>
                <a:latin typeface="-apple-system"/>
              </a:rPr>
              <a:t>Multi-task learning</a:t>
            </a:r>
            <a:r>
              <a:rPr lang="en-US" altLang="zh-TW" sz="1400" b="1" i="0">
                <a:solidFill>
                  <a:srgbClr val="0A0A0A"/>
                </a:solidFill>
                <a:effectLst/>
                <a:latin typeface="-apple-system"/>
              </a:rPr>
              <a:t>)</a:t>
            </a:r>
            <a:r>
              <a:rPr lang="zh-TW" altLang="en-US" sz="1400" b="0" i="0">
                <a:solidFill>
                  <a:srgbClr val="0A0A0A"/>
                </a:solidFill>
                <a:effectLst/>
                <a:latin typeface="-apple-system"/>
              </a:rPr>
              <a:t>－這種方法同時對 </a:t>
            </a:r>
            <a:r>
              <a:rPr lang="en-US" altLang="zh-TW" sz="1400" b="0" i="0">
                <a:solidFill>
                  <a:srgbClr val="0A0A0A"/>
                </a:solidFill>
                <a:effectLst/>
                <a:latin typeface="-apple-system"/>
              </a:rPr>
              <a:t>LLM </a:t>
            </a:r>
            <a:r>
              <a:rPr lang="zh-TW" altLang="en-US" sz="1400" b="0" i="0">
                <a:solidFill>
                  <a:srgbClr val="0A0A0A"/>
                </a:solidFill>
                <a:effectLst/>
                <a:latin typeface="-apple-system"/>
              </a:rPr>
              <a:t>進行多個任務的訓練，使模型能夠學習特定於任務的模式和細微差別。</a:t>
            </a:r>
          </a:p>
          <a:p>
            <a:pPr lvl="2" algn="l">
              <a:buFont typeface="Wingdings" panose="05000000000000000000" pitchFamily="2" charset="2"/>
              <a:buChar char="u"/>
            </a:pPr>
            <a:r>
              <a:rPr lang="zh-TW" altLang="en-US" sz="1400" b="1" i="0">
                <a:solidFill>
                  <a:srgbClr val="0A0A0A"/>
                </a:solidFill>
                <a:effectLst/>
                <a:latin typeface="-apple-system"/>
              </a:rPr>
              <a:t>少量學習</a:t>
            </a:r>
            <a:r>
              <a:rPr lang="en-US" altLang="zh-TW" sz="1400" b="1" i="0">
                <a:solidFill>
                  <a:srgbClr val="0A0A0A"/>
                </a:solidFill>
                <a:effectLst/>
                <a:latin typeface="-apple-system"/>
              </a:rPr>
              <a:t>(</a:t>
            </a:r>
            <a:r>
              <a:rPr lang="en-US" altLang="zh-TW" sz="1200" b="1" i="0">
                <a:solidFill>
                  <a:srgbClr val="0A0A0A"/>
                </a:solidFill>
                <a:effectLst/>
                <a:latin typeface="-apple-system"/>
              </a:rPr>
              <a:t>Few-shot learning</a:t>
            </a:r>
            <a:r>
              <a:rPr lang="en-US" altLang="zh-TW" sz="1200" b="0" i="0">
                <a:solidFill>
                  <a:srgbClr val="0A0A0A"/>
                </a:solidFill>
                <a:effectLst/>
                <a:latin typeface="-apple-system"/>
              </a:rPr>
              <a:t> </a:t>
            </a:r>
            <a:r>
              <a:rPr lang="en-US" altLang="zh-TW" sz="1400" b="1" i="0">
                <a:solidFill>
                  <a:srgbClr val="0A0A0A"/>
                </a:solidFill>
                <a:effectLst/>
                <a:latin typeface="-apple-system"/>
              </a:rPr>
              <a:t>)</a:t>
            </a:r>
            <a:r>
              <a:rPr lang="zh-TW" altLang="en-US" sz="1400" b="0" i="0">
                <a:solidFill>
                  <a:srgbClr val="0A0A0A"/>
                </a:solidFill>
                <a:effectLst/>
                <a:latin typeface="-apple-system"/>
              </a:rPr>
              <a:t>－該技術涉及使用少量標記範例對特定任務的 </a:t>
            </a:r>
            <a:r>
              <a:rPr lang="en-US" altLang="zh-TW" sz="1400" b="0" i="0">
                <a:solidFill>
                  <a:srgbClr val="0A0A0A"/>
                </a:solidFill>
                <a:effectLst/>
                <a:latin typeface="-apple-system"/>
              </a:rPr>
              <a:t>LLM </a:t>
            </a:r>
            <a:r>
              <a:rPr lang="zh-TW" altLang="en-US" sz="1400" b="0" i="0">
                <a:solidFill>
                  <a:srgbClr val="0A0A0A"/>
                </a:solidFill>
                <a:effectLst/>
                <a:latin typeface="-apple-system"/>
              </a:rPr>
              <a:t>進行訓練，利用模型的先前知識進行預測。</a:t>
            </a:r>
          </a:p>
          <a:p>
            <a:pPr lvl="2" algn="l">
              <a:buFont typeface="Wingdings" panose="05000000000000000000" pitchFamily="2" charset="2"/>
              <a:buChar char="u"/>
            </a:pPr>
            <a:r>
              <a:rPr lang="zh-TW" altLang="en-US" sz="1400" b="1" i="0">
                <a:solidFill>
                  <a:srgbClr val="0A0A0A"/>
                </a:solidFill>
                <a:effectLst/>
                <a:latin typeface="-apple-system"/>
              </a:rPr>
              <a:t>針對特定任務的微調 </a:t>
            </a:r>
            <a:r>
              <a:rPr lang="en-US" altLang="zh-TW" sz="1400" b="1" i="0">
                <a:solidFill>
                  <a:srgbClr val="0A0A0A"/>
                </a:solidFill>
                <a:effectLst/>
                <a:latin typeface="-apple-system"/>
              </a:rPr>
              <a:t>(</a:t>
            </a:r>
            <a:r>
              <a:rPr lang="en-US" altLang="zh-TW" sz="1200" b="1" i="0">
                <a:solidFill>
                  <a:srgbClr val="0A0A0A"/>
                </a:solidFill>
                <a:effectLst/>
                <a:latin typeface="-apple-system"/>
              </a:rPr>
              <a:t>Task-specific fine-tuning</a:t>
            </a:r>
            <a:r>
              <a:rPr lang="en-US" altLang="zh-TW" sz="1400" b="1" i="0">
                <a:solidFill>
                  <a:srgbClr val="0A0A0A"/>
                </a:solidFill>
                <a:effectLst/>
                <a:latin typeface="-apple-system"/>
              </a:rPr>
              <a:t>)</a:t>
            </a:r>
            <a:r>
              <a:rPr lang="zh-TW" altLang="en-US" sz="1400" b="0" i="0">
                <a:solidFill>
                  <a:srgbClr val="0A0A0A"/>
                </a:solidFill>
                <a:effectLst/>
                <a:latin typeface="-apple-system"/>
              </a:rPr>
              <a:t>－這種方法涉及在針對特定任務的資料上訓練整個模型，從而允許在訓練過程中調整所有模型層。</a:t>
            </a:r>
          </a:p>
          <a:p>
            <a:pPr lvl="2" algn="l">
              <a:buFont typeface="Wingdings" panose="05000000000000000000" pitchFamily="2" charset="2"/>
              <a:buChar char="u"/>
            </a:pPr>
            <a:r>
              <a:rPr lang="zh-TW" altLang="en-US" sz="1400" b="1" i="0">
                <a:solidFill>
                  <a:srgbClr val="0A0A0A"/>
                </a:solidFill>
                <a:effectLst/>
                <a:latin typeface="-apple-system"/>
              </a:rPr>
              <a:t>獎勵建模 </a:t>
            </a:r>
            <a:r>
              <a:rPr lang="en-US" altLang="zh-TW" sz="1400" b="1" i="0">
                <a:solidFill>
                  <a:srgbClr val="0A0A0A"/>
                </a:solidFill>
                <a:effectLst/>
                <a:latin typeface="-apple-system"/>
              </a:rPr>
              <a:t>(</a:t>
            </a:r>
            <a:r>
              <a:rPr lang="en-US" altLang="zh-TW" sz="1200" b="1" i="0">
                <a:solidFill>
                  <a:srgbClr val="0A0A0A"/>
                </a:solidFill>
                <a:effectLst/>
                <a:latin typeface="-apple-system"/>
              </a:rPr>
              <a:t>Reward modeling</a:t>
            </a:r>
            <a:r>
              <a:rPr lang="en-US" altLang="zh-TW" sz="1200" b="0" i="0">
                <a:solidFill>
                  <a:srgbClr val="0A0A0A"/>
                </a:solidFill>
                <a:effectLst/>
                <a:latin typeface="-apple-system"/>
              </a:rPr>
              <a:t> </a:t>
            </a:r>
            <a:r>
              <a:rPr lang="en-US" altLang="zh-TW" sz="1400" b="1" i="0">
                <a:solidFill>
                  <a:srgbClr val="0A0A0A"/>
                </a:solidFill>
                <a:effectLst/>
                <a:latin typeface="-apple-system"/>
              </a:rPr>
              <a:t>)</a:t>
            </a:r>
            <a:r>
              <a:rPr lang="zh-TW" altLang="en-US" sz="1400" b="0" i="0">
                <a:solidFill>
                  <a:srgbClr val="0A0A0A"/>
                </a:solidFill>
                <a:effectLst/>
                <a:latin typeface="-apple-system"/>
              </a:rPr>
              <a:t>－該技術涉及在特定於任務的標記資料集上訓練 </a:t>
            </a:r>
            <a:r>
              <a:rPr lang="en-US" altLang="zh-TW" sz="1400" b="0" i="0">
                <a:solidFill>
                  <a:srgbClr val="0A0A0A"/>
                </a:solidFill>
                <a:effectLst/>
                <a:latin typeface="-apple-system"/>
              </a:rPr>
              <a:t>LLM</a:t>
            </a:r>
            <a:r>
              <a:rPr lang="zh-TW" altLang="en-US" sz="1400" b="0" i="0">
                <a:solidFill>
                  <a:srgbClr val="0A0A0A"/>
                </a:solidFill>
                <a:effectLst/>
                <a:latin typeface="-apple-system"/>
              </a:rPr>
              <a:t>，其中每個輸入資料點都與正確答案或標籤相關聯。模型學習調整其參數以盡可能準確地預測這些標籤。</a:t>
            </a:r>
          </a:p>
          <a:p>
            <a:pPr lvl="2" algn="l">
              <a:buFont typeface="Wingdings" panose="05000000000000000000" pitchFamily="2" charset="2"/>
              <a:buChar char="u"/>
            </a:pPr>
            <a:r>
              <a:rPr lang="zh-TW" altLang="en-US" sz="1400" b="1" i="0">
                <a:solidFill>
                  <a:srgbClr val="0A0A0A"/>
                </a:solidFill>
                <a:effectLst/>
                <a:latin typeface="-apple-system"/>
              </a:rPr>
              <a:t>近</a:t>
            </a:r>
            <a:r>
              <a:rPr lang="zh-TW" altLang="en-US" sz="1400" b="1">
                <a:solidFill>
                  <a:srgbClr val="0A0A0A"/>
                </a:solidFill>
                <a:effectLst/>
                <a:latin typeface="-apple-system"/>
              </a:rPr>
              <a:t>似</a:t>
            </a:r>
            <a:r>
              <a:rPr lang="zh-TW" altLang="en-US" sz="1400" b="1" i="0">
                <a:solidFill>
                  <a:srgbClr val="0A0A0A"/>
                </a:solidFill>
                <a:effectLst/>
                <a:latin typeface="-apple-system"/>
              </a:rPr>
              <a:t>策略優化</a:t>
            </a:r>
            <a:r>
              <a:rPr lang="en-US" altLang="zh-TW" sz="1400" b="1" i="0">
                <a:solidFill>
                  <a:srgbClr val="0A0A0A"/>
                </a:solidFill>
                <a:effectLst/>
                <a:latin typeface="-apple-system"/>
              </a:rPr>
              <a:t>(</a:t>
            </a:r>
            <a:r>
              <a:rPr lang="en-US" altLang="zh-TW" sz="1400">
                <a:solidFill>
                  <a:srgbClr val="0A0A0A"/>
                </a:solidFill>
                <a:effectLst/>
                <a:latin typeface="-apple-system"/>
              </a:rPr>
              <a:t>PPO</a:t>
            </a:r>
            <a:r>
              <a:rPr lang="en-US" altLang="zh-TW" sz="1400" b="1" i="0">
                <a:solidFill>
                  <a:srgbClr val="0A0A0A"/>
                </a:solidFill>
                <a:effectLst/>
                <a:latin typeface="-apple-system"/>
              </a:rPr>
              <a:t>:</a:t>
            </a:r>
            <a:r>
              <a:rPr lang="en-US" altLang="zh-TW" sz="1200" b="1" i="0">
                <a:solidFill>
                  <a:srgbClr val="0A0A0A"/>
                </a:solidFill>
                <a:effectLst/>
                <a:latin typeface="-apple-system"/>
              </a:rPr>
              <a:t>Proximal policy optimization</a:t>
            </a:r>
            <a:r>
              <a:rPr lang="en-US" altLang="zh-TW" sz="1400" b="1" i="0">
                <a:solidFill>
                  <a:srgbClr val="0A0A0A"/>
                </a:solidFill>
                <a:effectLst/>
                <a:latin typeface="-apple-system"/>
              </a:rPr>
              <a:t>)</a:t>
            </a:r>
            <a:r>
              <a:rPr lang="zh-TW" altLang="en-US" sz="1400" b="1" i="0">
                <a:solidFill>
                  <a:srgbClr val="0A0A0A"/>
                </a:solidFill>
                <a:effectLst/>
                <a:latin typeface="-apple-system"/>
              </a:rPr>
              <a:t>－此方法涉及使用</a:t>
            </a:r>
            <a:r>
              <a:rPr lang="zh-TW" altLang="en-US" sz="1400" b="1" i="0">
                <a:solidFill>
                  <a:srgbClr val="0A0A0A"/>
                </a:solidFill>
                <a:effectLst/>
                <a:latin typeface="-apple-system"/>
                <a:hlinkClick r:id="rId3"/>
              </a:rPr>
              <a:t>來自人類回饋的強化學習 </a:t>
            </a:r>
            <a:r>
              <a:rPr lang="en-US" altLang="zh-TW" sz="1400" b="1" i="0">
                <a:solidFill>
                  <a:srgbClr val="0A0A0A"/>
                </a:solidFill>
                <a:effectLst/>
                <a:latin typeface="-apple-system"/>
                <a:hlinkClick r:id="rId3"/>
              </a:rPr>
              <a:t>(RLHF)</a:t>
            </a:r>
            <a:r>
              <a:rPr lang="zh-TW" altLang="en-US" sz="1400" b="0" i="0">
                <a:solidFill>
                  <a:srgbClr val="0A0A0A"/>
                </a:solidFill>
                <a:effectLst/>
                <a:latin typeface="-apple-system"/>
              </a:rPr>
              <a:t>對特定任務的 </a:t>
            </a:r>
            <a:r>
              <a:rPr lang="en-US" altLang="zh-TW" sz="1400" b="0" i="0">
                <a:solidFill>
                  <a:srgbClr val="0A0A0A"/>
                </a:solidFill>
                <a:effectLst/>
                <a:latin typeface="-apple-system"/>
              </a:rPr>
              <a:t>LLM </a:t>
            </a:r>
            <a:r>
              <a:rPr lang="zh-TW" altLang="en-US" sz="1400" b="0" i="0">
                <a:solidFill>
                  <a:srgbClr val="0A0A0A"/>
                </a:solidFill>
                <a:effectLst/>
                <a:latin typeface="-apple-system"/>
              </a:rPr>
              <a:t>進行微調。</a:t>
            </a:r>
          </a:p>
          <a:p>
            <a:pPr lvl="2" algn="l">
              <a:buFont typeface="Wingdings" panose="05000000000000000000" pitchFamily="2" charset="2"/>
              <a:buChar char="u"/>
            </a:pPr>
            <a:r>
              <a:rPr lang="zh-TW" altLang="en-US" sz="1400" b="1" i="0">
                <a:solidFill>
                  <a:srgbClr val="0A0A0A"/>
                </a:solidFill>
                <a:effectLst/>
                <a:latin typeface="-apple-system"/>
              </a:rPr>
              <a:t>比較排名</a:t>
            </a:r>
            <a:r>
              <a:rPr lang="en-US" altLang="zh-TW" sz="1400" b="1" i="0">
                <a:solidFill>
                  <a:srgbClr val="0A0A0A"/>
                </a:solidFill>
                <a:effectLst/>
                <a:latin typeface="-apple-system"/>
              </a:rPr>
              <a:t>(</a:t>
            </a:r>
            <a:r>
              <a:rPr lang="en-US" altLang="zh-TW" sz="1200" b="1" i="0">
                <a:solidFill>
                  <a:srgbClr val="0A0A0A"/>
                </a:solidFill>
                <a:effectLst/>
                <a:latin typeface="-apple-system"/>
              </a:rPr>
              <a:t>Comparative ranking</a:t>
            </a:r>
            <a:r>
              <a:rPr lang="en-US" altLang="zh-TW" sz="1400" b="1" i="0">
                <a:solidFill>
                  <a:srgbClr val="0A0A0A"/>
                </a:solidFill>
                <a:effectLst/>
                <a:latin typeface="-apple-system"/>
              </a:rPr>
              <a:t>)</a:t>
            </a:r>
            <a:r>
              <a:rPr lang="zh-TW" altLang="en-US" sz="1400" b="0" i="0">
                <a:solidFill>
                  <a:srgbClr val="0A0A0A"/>
                </a:solidFill>
                <a:effectLst/>
                <a:latin typeface="-apple-system"/>
              </a:rPr>
              <a:t>－該技術涉及訓練 </a:t>
            </a:r>
            <a:r>
              <a:rPr lang="en-US" altLang="zh-TW" sz="1400" b="0" i="0">
                <a:solidFill>
                  <a:srgbClr val="0A0A0A"/>
                </a:solidFill>
                <a:effectLst/>
                <a:latin typeface="-apple-system"/>
              </a:rPr>
              <a:t>LLM </a:t>
            </a:r>
            <a:r>
              <a:rPr lang="zh-TW" altLang="en-US" sz="1400" b="0" i="0">
                <a:solidFill>
                  <a:srgbClr val="0A0A0A"/>
                </a:solidFill>
                <a:effectLst/>
                <a:latin typeface="-apple-system"/>
              </a:rPr>
              <a:t>根據相關性或品質對不同的輸出進行排名，從而使模型學習產生更相關和高品質的輸出。</a:t>
            </a:r>
          </a:p>
          <a:p>
            <a:endParaRPr lang="zh-TW" altLang="en-US" sz="1400"/>
          </a:p>
        </p:txBody>
      </p:sp>
    </p:spTree>
    <p:extLst>
      <p:ext uri="{BB962C8B-B14F-4D97-AF65-F5344CB8AC3E}">
        <p14:creationId xmlns:p14="http://schemas.microsoft.com/office/powerpoint/2010/main" val="360343695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3BA736-D272-999A-E0CA-97E638B0FB0D}"/>
              </a:ext>
            </a:extLst>
          </p:cNvPr>
          <p:cNvSpPr>
            <a:spLocks noGrp="1"/>
          </p:cNvSpPr>
          <p:nvPr>
            <p:ph type="title"/>
          </p:nvPr>
        </p:nvSpPr>
        <p:spPr>
          <a:xfrm>
            <a:off x="181546" y="198953"/>
            <a:ext cx="8854950" cy="565751"/>
          </a:xfrm>
        </p:spPr>
        <p:txBody>
          <a:bodyPr/>
          <a:lstStyle/>
          <a:p>
            <a:r>
              <a:rPr lang="en-US" altLang="zh-TW" sz="2800"/>
              <a:t>PEFT</a:t>
            </a:r>
            <a:r>
              <a:rPr lang="zh-TW" altLang="en-US" sz="2800"/>
              <a:t>參數高效微調 （ </a:t>
            </a:r>
            <a:r>
              <a:rPr lang="en-US" altLang="zh-TW" sz="2800"/>
              <a:t>Parameter-efficient fine-tuning </a:t>
            </a:r>
            <a:r>
              <a:rPr lang="zh-TW" altLang="en-US" sz="2800"/>
              <a:t>）</a:t>
            </a:r>
          </a:p>
        </p:txBody>
      </p:sp>
      <p:sp>
        <p:nvSpPr>
          <p:cNvPr id="3" name="內容版面配置區 2">
            <a:extLst>
              <a:ext uri="{FF2B5EF4-FFF2-40B4-BE49-F238E27FC236}">
                <a16:creationId xmlns:a16="http://schemas.microsoft.com/office/drawing/2014/main" id="{5BDC948F-1583-F8AD-201D-CB4DDAAA7B10}"/>
              </a:ext>
            </a:extLst>
          </p:cNvPr>
          <p:cNvSpPr>
            <a:spLocks noGrp="1"/>
          </p:cNvSpPr>
          <p:nvPr>
            <p:ph idx="1"/>
          </p:nvPr>
        </p:nvSpPr>
        <p:spPr>
          <a:xfrm>
            <a:off x="181546" y="908720"/>
            <a:ext cx="8854950" cy="5400452"/>
          </a:xfrm>
        </p:spPr>
        <p:txBody>
          <a:bodyPr/>
          <a:lstStyle/>
          <a:p>
            <a:pPr algn="l">
              <a:spcBef>
                <a:spcPts val="0"/>
              </a:spcBef>
              <a:spcAft>
                <a:spcPts val="200"/>
              </a:spcAft>
            </a:pPr>
            <a:r>
              <a:rPr lang="zh-TW" altLang="en-US" sz="1400" b="0">
                <a:solidFill>
                  <a:srgbClr val="333333"/>
                </a:solidFill>
                <a:effectLst/>
                <a:latin typeface="Helvetica" panose="020B0604020202020204" pitchFamily="34" charset="0"/>
              </a:rPr>
              <a:t>透過僅訓練一小部分參數來解決這個問題，這些參數可能是現有模型參數的子集或一組新添加的參數。這些方法在參數效率、記憶體效率、訓練速度、模型的最終品質以及額外的推斷成本（如果有）方面存在差異。</a:t>
            </a:r>
          </a:p>
          <a:p>
            <a:pPr algn="l">
              <a:spcBef>
                <a:spcPts val="0"/>
              </a:spcBef>
              <a:spcAft>
                <a:spcPts val="200"/>
              </a:spcAft>
            </a:pPr>
            <a:r>
              <a:rPr lang="en-US" altLang="zh-TW" sz="1400" b="0">
                <a:solidFill>
                  <a:srgbClr val="FF0000"/>
                </a:solidFill>
                <a:effectLst/>
                <a:latin typeface="Helvetica" panose="020B0604020202020204" pitchFamily="34" charset="0"/>
              </a:rPr>
              <a:t>PEFT</a:t>
            </a:r>
            <a:r>
              <a:rPr lang="zh-TW" altLang="en-US" sz="1400" b="0">
                <a:solidFill>
                  <a:srgbClr val="FF0000"/>
                </a:solidFill>
                <a:effectLst/>
                <a:latin typeface="Helvetica" panose="020B0604020202020204" pitchFamily="34" charset="0"/>
              </a:rPr>
              <a:t>的分類</a:t>
            </a:r>
          </a:p>
          <a:p>
            <a:pPr algn="l">
              <a:spcBef>
                <a:spcPts val="0"/>
              </a:spcBef>
              <a:spcAft>
                <a:spcPts val="200"/>
              </a:spcAft>
            </a:pPr>
            <a:r>
              <a:rPr lang="en-US" altLang="zh-TW" sz="1400" b="0">
                <a:solidFill>
                  <a:srgbClr val="333333"/>
                </a:solidFill>
                <a:effectLst/>
                <a:latin typeface="Helvetica" panose="020B0604020202020204" pitchFamily="34" charset="0"/>
              </a:rPr>
              <a:t>PEFT</a:t>
            </a:r>
            <a:r>
              <a:rPr lang="zh-TW" altLang="en-US" sz="1400" b="0">
                <a:solidFill>
                  <a:srgbClr val="333333"/>
                </a:solidFill>
                <a:effectLst/>
                <a:latin typeface="Helvetica" panose="020B0604020202020204" pitchFamily="34" charset="0"/>
              </a:rPr>
              <a:t>方法可以透過多種方式進行分類，例如根據其基本方法或結構進行區分</a:t>
            </a:r>
            <a:r>
              <a:rPr lang="en-US" altLang="zh-TW" sz="1400" b="0">
                <a:solidFill>
                  <a:srgbClr val="333333"/>
                </a:solidFill>
                <a:effectLst/>
                <a:latin typeface="Helvetica" panose="020B0604020202020204" pitchFamily="34" charset="0"/>
              </a:rPr>
              <a:t>——</a:t>
            </a:r>
            <a:r>
              <a:rPr lang="zh-TW" altLang="en-US" sz="1400" b="0">
                <a:solidFill>
                  <a:srgbClr val="333333"/>
                </a:solidFill>
                <a:effectLst/>
                <a:latin typeface="Helvetica" panose="020B0604020202020204" pitchFamily="34" charset="0"/>
              </a:rPr>
              <a:t>是否向模型引入新的參數，還是僅微調不分現有的參數；根據微調目的進行分類</a:t>
            </a:r>
            <a:r>
              <a:rPr lang="en-US" altLang="zh-TW" sz="1400" b="0">
                <a:solidFill>
                  <a:srgbClr val="333333"/>
                </a:solidFill>
                <a:effectLst/>
                <a:latin typeface="Helvetica" panose="020B0604020202020204" pitchFamily="34" charset="0"/>
              </a:rPr>
              <a:t>——</a:t>
            </a:r>
            <a:r>
              <a:rPr lang="zh-TW" altLang="en-US" sz="1400" b="0">
                <a:solidFill>
                  <a:srgbClr val="333333"/>
                </a:solidFill>
                <a:effectLst/>
                <a:latin typeface="Helvetica" panose="020B0604020202020204" pitchFamily="34" charset="0"/>
              </a:rPr>
              <a:t>是否旨在最小化記憶體佔用或僅追求儲存效率。我們首先基於基本方法</a:t>
            </a:r>
            <a:r>
              <a:rPr lang="en-US" altLang="zh-TW" sz="1400" b="0">
                <a:solidFill>
                  <a:srgbClr val="333333"/>
                </a:solidFill>
                <a:effectLst/>
                <a:latin typeface="Helvetica" panose="020B0604020202020204" pitchFamily="34" charset="0"/>
              </a:rPr>
              <a:t>&amp;</a:t>
            </a:r>
            <a:r>
              <a:rPr lang="zh-TW" altLang="en-US" sz="1400" b="0">
                <a:solidFill>
                  <a:srgbClr val="333333"/>
                </a:solidFill>
                <a:effectLst/>
                <a:latin typeface="Helvetica" panose="020B0604020202020204" pitchFamily="34" charset="0"/>
              </a:rPr>
              <a:t>結構進行分類，下圖展示了這個分類體系的</a:t>
            </a:r>
            <a:r>
              <a:rPr lang="en-US" altLang="zh-TW" sz="1400" b="0">
                <a:solidFill>
                  <a:srgbClr val="333333"/>
                </a:solidFill>
                <a:effectLst/>
                <a:latin typeface="Helvetica" panose="020B0604020202020204" pitchFamily="34" charset="0"/>
              </a:rPr>
              <a:t>30</a:t>
            </a:r>
            <a:r>
              <a:rPr lang="zh-TW" altLang="en-US" sz="1400" b="0">
                <a:solidFill>
                  <a:srgbClr val="333333"/>
                </a:solidFill>
                <a:effectLst/>
                <a:latin typeface="Helvetica" panose="020B0604020202020204" pitchFamily="34" charset="0"/>
              </a:rPr>
              <a:t>種</a:t>
            </a:r>
            <a:r>
              <a:rPr lang="en-US" altLang="zh-TW" sz="1400" b="0">
                <a:solidFill>
                  <a:srgbClr val="333333"/>
                </a:solidFill>
                <a:effectLst/>
                <a:latin typeface="Helvetica" panose="020B0604020202020204" pitchFamily="34" charset="0"/>
              </a:rPr>
              <a:t>PEFT</a:t>
            </a:r>
            <a:r>
              <a:rPr lang="zh-TW" altLang="en-US" sz="1400" b="0">
                <a:solidFill>
                  <a:srgbClr val="333333"/>
                </a:solidFill>
                <a:effectLst/>
                <a:latin typeface="Helvetica" panose="020B0604020202020204" pitchFamily="34" charset="0"/>
              </a:rPr>
              <a:t>方法。</a:t>
            </a:r>
          </a:p>
        </p:txBody>
      </p:sp>
      <p:pic>
        <p:nvPicPr>
          <p:cNvPr id="4" name="圖片 3">
            <a:extLst>
              <a:ext uri="{FF2B5EF4-FFF2-40B4-BE49-F238E27FC236}">
                <a16:creationId xmlns:a16="http://schemas.microsoft.com/office/drawing/2014/main" id="{7920699A-3971-9EA5-662E-161EA9F174A8}"/>
              </a:ext>
            </a:extLst>
          </p:cNvPr>
          <p:cNvPicPr>
            <a:picLocks noChangeAspect="1"/>
          </p:cNvPicPr>
          <p:nvPr/>
        </p:nvPicPr>
        <p:blipFill>
          <a:blip r:embed="rId2"/>
          <a:stretch>
            <a:fillRect/>
          </a:stretch>
        </p:blipFill>
        <p:spPr>
          <a:xfrm>
            <a:off x="683568" y="2420888"/>
            <a:ext cx="7776864" cy="3969441"/>
          </a:xfrm>
          <a:prstGeom prst="rect">
            <a:avLst/>
          </a:prstGeom>
        </p:spPr>
      </p:pic>
      <p:sp>
        <p:nvSpPr>
          <p:cNvPr id="6" name="文字方塊 5">
            <a:extLst>
              <a:ext uri="{FF2B5EF4-FFF2-40B4-BE49-F238E27FC236}">
                <a16:creationId xmlns:a16="http://schemas.microsoft.com/office/drawing/2014/main" id="{4A46DB7A-9D66-5EBD-6B25-80C2F74284DA}"/>
              </a:ext>
            </a:extLst>
          </p:cNvPr>
          <p:cNvSpPr txBox="1"/>
          <p:nvPr/>
        </p:nvSpPr>
        <p:spPr>
          <a:xfrm>
            <a:off x="2555776" y="6513711"/>
            <a:ext cx="4614958" cy="338554"/>
          </a:xfrm>
          <a:prstGeom prst="rect">
            <a:avLst/>
          </a:prstGeom>
          <a:noFill/>
        </p:spPr>
        <p:txBody>
          <a:bodyPr wrap="square">
            <a:spAutoFit/>
          </a:bodyPr>
          <a:lstStyle/>
          <a:p>
            <a:r>
              <a:rPr lang="en-US" altLang="zh-TW" sz="800"/>
              <a:t>2019</a:t>
            </a:r>
            <a:r>
              <a:rPr lang="zh-TW" altLang="en-US" sz="800"/>
              <a:t>年</a:t>
            </a:r>
            <a:r>
              <a:rPr lang="en-US" altLang="zh-TW" sz="800"/>
              <a:t>2</a:t>
            </a:r>
            <a:r>
              <a:rPr lang="zh-TW" altLang="en-US" sz="800"/>
              <a:t>月至</a:t>
            </a:r>
            <a:r>
              <a:rPr lang="en-US" altLang="zh-TW" sz="800"/>
              <a:t>2023</a:t>
            </a:r>
            <a:r>
              <a:rPr lang="zh-TW" altLang="en-US" sz="800"/>
              <a:t>年</a:t>
            </a:r>
            <a:r>
              <a:rPr lang="en-US" altLang="zh-TW" sz="800"/>
              <a:t>2</a:t>
            </a:r>
            <a:r>
              <a:rPr lang="zh-TW" altLang="en-US" sz="800"/>
              <a:t>月期間發表的</a:t>
            </a:r>
            <a:r>
              <a:rPr lang="en-US" altLang="zh-TW" sz="800"/>
              <a:t>40</a:t>
            </a:r>
            <a:r>
              <a:rPr lang="zh-TW" altLang="en-US" sz="800"/>
              <a:t>篇模型高效微調方法   </a:t>
            </a:r>
            <a:endParaRPr lang="en-US" altLang="zh-TW" sz="800"/>
          </a:p>
          <a:p>
            <a:r>
              <a:rPr lang="en-US" altLang="zh-TW" sz="800" b="0" i="0" u="none" strike="noStrike">
                <a:effectLst/>
                <a:latin typeface="-apple-system"/>
                <a:hlinkClick r:id="rId3"/>
              </a:rPr>
              <a:t>huggingface/peft</a:t>
            </a:r>
            <a:r>
              <a:rPr lang="zh-TW" altLang="en-US" sz="800" b="0" i="0">
                <a:solidFill>
                  <a:srgbClr val="191B1F"/>
                </a:solidFill>
                <a:effectLst/>
                <a:latin typeface="-apple-system"/>
              </a:rPr>
              <a:t>：整合了</a:t>
            </a:r>
            <a:r>
              <a:rPr lang="en-US" altLang="zh-TW" sz="800" b="0" i="0">
                <a:solidFill>
                  <a:srgbClr val="191B1F"/>
                </a:solidFill>
                <a:effectLst/>
                <a:latin typeface="-apple-system"/>
              </a:rPr>
              <a:t>LoRA</a:t>
            </a:r>
            <a:r>
              <a:rPr lang="zh-TW" altLang="en-US" sz="800" b="0" i="0">
                <a:solidFill>
                  <a:srgbClr val="191B1F"/>
                </a:solidFill>
                <a:effectLst/>
                <a:latin typeface="-apple-system"/>
              </a:rPr>
              <a:t>、</a:t>
            </a:r>
            <a:r>
              <a:rPr lang="en-US" altLang="zh-TW" sz="800" b="0" i="0">
                <a:solidFill>
                  <a:srgbClr val="191B1F"/>
                </a:solidFill>
                <a:effectLst/>
                <a:latin typeface="-apple-system"/>
              </a:rPr>
              <a:t>Prefix Tuning</a:t>
            </a:r>
            <a:r>
              <a:rPr lang="zh-TW" altLang="en-US" sz="800" b="0" i="0">
                <a:solidFill>
                  <a:srgbClr val="191B1F"/>
                </a:solidFill>
                <a:effectLst/>
                <a:latin typeface="-apple-system"/>
              </a:rPr>
              <a:t>、</a:t>
            </a:r>
            <a:r>
              <a:rPr lang="en-US" altLang="zh-TW" sz="800" b="0" i="0">
                <a:solidFill>
                  <a:srgbClr val="191B1F"/>
                </a:solidFill>
                <a:effectLst/>
                <a:latin typeface="-apple-system"/>
              </a:rPr>
              <a:t>P-Tuning</a:t>
            </a:r>
            <a:r>
              <a:rPr lang="zh-TW" altLang="en-US" sz="800" b="0" i="0">
                <a:solidFill>
                  <a:srgbClr val="191B1F"/>
                </a:solidFill>
                <a:effectLst/>
                <a:latin typeface="-apple-system"/>
              </a:rPr>
              <a:t>、</a:t>
            </a:r>
            <a:r>
              <a:rPr lang="en-US" altLang="zh-TW" sz="800" b="0" i="0">
                <a:solidFill>
                  <a:srgbClr val="191B1F"/>
                </a:solidFill>
                <a:effectLst/>
                <a:latin typeface="-apple-system"/>
              </a:rPr>
              <a:t>Prompt Tuning</a:t>
            </a:r>
            <a:r>
              <a:rPr lang="zh-TW" altLang="en-US" sz="800" b="0" i="0">
                <a:solidFill>
                  <a:srgbClr val="191B1F"/>
                </a:solidFill>
                <a:effectLst/>
                <a:latin typeface="-apple-system"/>
              </a:rPr>
              <a:t>、</a:t>
            </a:r>
            <a:r>
              <a:rPr lang="en-US" altLang="zh-TW" sz="800" b="0" i="0">
                <a:solidFill>
                  <a:srgbClr val="191B1F"/>
                </a:solidFill>
                <a:effectLst/>
                <a:latin typeface="-apple-system"/>
              </a:rPr>
              <a:t>AdaLoRA</a:t>
            </a:r>
            <a:r>
              <a:rPr lang="zh-TW" altLang="en-US" sz="800" b="0" i="0">
                <a:solidFill>
                  <a:srgbClr val="191B1F"/>
                </a:solidFill>
                <a:effectLst/>
                <a:latin typeface="-apple-system"/>
              </a:rPr>
              <a:t>等</a:t>
            </a:r>
            <a:r>
              <a:rPr lang="en-US" altLang="zh-TW" sz="800" b="0" i="0">
                <a:solidFill>
                  <a:srgbClr val="191B1F"/>
                </a:solidFill>
                <a:effectLst/>
                <a:latin typeface="-apple-system"/>
              </a:rPr>
              <a:t>PEFT</a:t>
            </a:r>
            <a:r>
              <a:rPr lang="zh-TW" altLang="en-US" sz="800" b="0" i="0">
                <a:solidFill>
                  <a:srgbClr val="191B1F"/>
                </a:solidFill>
                <a:effectLst/>
                <a:latin typeface="-apple-system"/>
              </a:rPr>
              <a:t>方法</a:t>
            </a:r>
            <a:endParaRPr lang="zh-TW" altLang="en-US" sz="1000"/>
          </a:p>
        </p:txBody>
      </p:sp>
    </p:spTree>
    <p:extLst>
      <p:ext uri="{BB962C8B-B14F-4D97-AF65-F5344CB8AC3E}">
        <p14:creationId xmlns:p14="http://schemas.microsoft.com/office/powerpoint/2010/main" val="302790433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8E7EAF-BB57-1A7A-95E4-D057023D5E66}"/>
              </a:ext>
            </a:extLst>
          </p:cNvPr>
          <p:cNvSpPr>
            <a:spLocks noGrp="1"/>
          </p:cNvSpPr>
          <p:nvPr>
            <p:ph type="title"/>
          </p:nvPr>
        </p:nvSpPr>
        <p:spPr/>
        <p:txBody>
          <a:bodyPr/>
          <a:lstStyle/>
          <a:p>
            <a:r>
              <a:rPr lang="en-US" altLang="zh-TW"/>
              <a:t>Adapter &amp; Prefixing</a:t>
            </a:r>
            <a:endParaRPr lang="zh-TW" altLang="en-US"/>
          </a:p>
        </p:txBody>
      </p:sp>
      <p:sp>
        <p:nvSpPr>
          <p:cNvPr id="3" name="內容版面配置區 2">
            <a:extLst>
              <a:ext uri="{FF2B5EF4-FFF2-40B4-BE49-F238E27FC236}">
                <a16:creationId xmlns:a16="http://schemas.microsoft.com/office/drawing/2014/main" id="{A7C0F395-6DE6-244E-C431-C72D13572CFF}"/>
              </a:ext>
            </a:extLst>
          </p:cNvPr>
          <p:cNvSpPr>
            <a:spLocks noGrp="1"/>
          </p:cNvSpPr>
          <p:nvPr>
            <p:ph idx="1"/>
          </p:nvPr>
        </p:nvSpPr>
        <p:spPr>
          <a:xfrm>
            <a:off x="181546" y="965789"/>
            <a:ext cx="8854950" cy="5400452"/>
          </a:xfrm>
        </p:spPr>
        <p:txBody>
          <a:bodyPr/>
          <a:lstStyle/>
          <a:p>
            <a:r>
              <a:rPr lang="zh-TW" altLang="en-US" sz="1800"/>
              <a:t>過往針對不同下游任務所進行的 </a:t>
            </a:r>
            <a:r>
              <a:rPr lang="en-US" altLang="zh-TW" sz="1800"/>
              <a:t>Parameter-Efficient Fine-Tuning </a:t>
            </a:r>
            <a:r>
              <a:rPr lang="zh-TW" altLang="en-US" sz="1800"/>
              <a:t>做法常有兩種</a:t>
            </a:r>
          </a:p>
          <a:p>
            <a:pPr marL="342900" indent="-342900">
              <a:buFont typeface="Arial" panose="020B0604020202020204" pitchFamily="34" charset="0"/>
              <a:buChar char="•"/>
            </a:pPr>
            <a:r>
              <a:rPr lang="en-US" altLang="zh-TW" sz="1800"/>
              <a:t>Adapter: </a:t>
            </a:r>
            <a:r>
              <a:rPr lang="zh-TW" altLang="en-US" sz="1800"/>
              <a:t>透過添加些許的模型架構，並固定 </a:t>
            </a:r>
            <a:r>
              <a:rPr lang="en-US" altLang="zh-TW" sz="1800"/>
              <a:t>Freeze LLM </a:t>
            </a:r>
            <a:r>
              <a:rPr lang="zh-TW" altLang="en-US" sz="1800"/>
              <a:t>的模型參數，進行訓練。</a:t>
            </a:r>
          </a:p>
          <a:p>
            <a:pPr marL="342900" indent="-342900">
              <a:buFont typeface="Arial" panose="020B0604020202020204" pitchFamily="34" charset="0"/>
              <a:buChar char="•"/>
            </a:pPr>
            <a:r>
              <a:rPr lang="en-US" altLang="zh-TW" sz="1800"/>
              <a:t>Prefixing: </a:t>
            </a:r>
            <a:r>
              <a:rPr lang="zh-TW" altLang="en-US" sz="1800"/>
              <a:t>在 </a:t>
            </a:r>
            <a:r>
              <a:rPr lang="en-US" altLang="zh-TW" sz="1800"/>
              <a:t>Prompt </a:t>
            </a:r>
            <a:r>
              <a:rPr lang="zh-TW" altLang="en-US" sz="1800"/>
              <a:t>的前半部添加 </a:t>
            </a:r>
            <a:r>
              <a:rPr lang="en-US" altLang="zh-TW" sz="1800"/>
              <a:t>Token </a:t>
            </a:r>
            <a:r>
              <a:rPr lang="zh-TW" altLang="en-US" sz="1800"/>
              <a:t>來讓模型對於特定任務可以做得更好。</a:t>
            </a:r>
          </a:p>
        </p:txBody>
      </p:sp>
      <p:pic>
        <p:nvPicPr>
          <p:cNvPr id="4" name="圖片 3">
            <a:extLst>
              <a:ext uri="{FF2B5EF4-FFF2-40B4-BE49-F238E27FC236}">
                <a16:creationId xmlns:a16="http://schemas.microsoft.com/office/drawing/2014/main" id="{E5AEA6C5-969C-1B51-ED9F-A466BF83C3D8}"/>
              </a:ext>
            </a:extLst>
          </p:cNvPr>
          <p:cNvPicPr>
            <a:picLocks noChangeAspect="1"/>
          </p:cNvPicPr>
          <p:nvPr/>
        </p:nvPicPr>
        <p:blipFill>
          <a:blip r:embed="rId2"/>
          <a:stretch>
            <a:fillRect/>
          </a:stretch>
        </p:blipFill>
        <p:spPr>
          <a:xfrm>
            <a:off x="2123728" y="1988840"/>
            <a:ext cx="4537521" cy="2255189"/>
          </a:xfrm>
          <a:prstGeom prst="rect">
            <a:avLst/>
          </a:prstGeom>
        </p:spPr>
      </p:pic>
      <p:pic>
        <p:nvPicPr>
          <p:cNvPr id="5" name="圖片 4">
            <a:extLst>
              <a:ext uri="{FF2B5EF4-FFF2-40B4-BE49-F238E27FC236}">
                <a16:creationId xmlns:a16="http://schemas.microsoft.com/office/drawing/2014/main" id="{D214DB20-A061-0BDE-C7E2-0CDA6B8DA5C3}"/>
              </a:ext>
            </a:extLst>
          </p:cNvPr>
          <p:cNvPicPr>
            <a:picLocks noChangeAspect="1"/>
          </p:cNvPicPr>
          <p:nvPr/>
        </p:nvPicPr>
        <p:blipFill>
          <a:blip r:embed="rId3"/>
          <a:stretch>
            <a:fillRect/>
          </a:stretch>
        </p:blipFill>
        <p:spPr>
          <a:xfrm>
            <a:off x="1547664" y="4621778"/>
            <a:ext cx="5257601" cy="2407622"/>
          </a:xfrm>
          <a:prstGeom prst="rect">
            <a:avLst/>
          </a:prstGeom>
        </p:spPr>
      </p:pic>
      <p:sp>
        <p:nvSpPr>
          <p:cNvPr id="7" name="文字方塊 6">
            <a:extLst>
              <a:ext uri="{FF2B5EF4-FFF2-40B4-BE49-F238E27FC236}">
                <a16:creationId xmlns:a16="http://schemas.microsoft.com/office/drawing/2014/main" id="{9BF4CCB6-A76E-354E-2258-6FAEBBA0674B}"/>
              </a:ext>
            </a:extLst>
          </p:cNvPr>
          <p:cNvSpPr txBox="1"/>
          <p:nvPr/>
        </p:nvSpPr>
        <p:spPr>
          <a:xfrm>
            <a:off x="395536" y="4437112"/>
            <a:ext cx="4575068" cy="369332"/>
          </a:xfrm>
          <a:prstGeom prst="rect">
            <a:avLst/>
          </a:prstGeom>
          <a:noFill/>
        </p:spPr>
        <p:txBody>
          <a:bodyPr wrap="square">
            <a:spAutoFit/>
          </a:bodyPr>
          <a:lstStyle/>
          <a:p>
            <a:pPr algn="just">
              <a:tabLst>
                <a:tab pos="728663" algn="l"/>
                <a:tab pos="1176338" algn="l"/>
              </a:tabLst>
            </a:pPr>
            <a:r>
              <a:rPr lang="en-US" altLang="zh-TW" sz="1800" b="1">
                <a:solidFill>
                  <a:schemeClr val="hlink"/>
                </a:solidFill>
                <a:effectLst>
                  <a:outerShdw blurRad="38100" dist="38100" dir="2700000" algn="tl">
                    <a:srgbClr val="C0C0C0"/>
                  </a:outerShdw>
                </a:effectLst>
                <a:latin typeface="+mn-lt"/>
                <a:ea typeface="+mn-ea"/>
              </a:rPr>
              <a:t>LM fine-tuning </a:t>
            </a:r>
            <a:r>
              <a:rPr lang="zh-TW" altLang="en-US" sz="1800" b="1">
                <a:solidFill>
                  <a:schemeClr val="hlink"/>
                </a:solidFill>
                <a:effectLst>
                  <a:outerShdw blurRad="38100" dist="38100" dir="2700000" algn="tl">
                    <a:srgbClr val="C0C0C0"/>
                  </a:outerShdw>
                </a:effectLst>
                <a:latin typeface="+mn-lt"/>
                <a:ea typeface="+mn-ea"/>
              </a:rPr>
              <a:t>演進</a:t>
            </a:r>
          </a:p>
        </p:txBody>
      </p:sp>
      <p:cxnSp>
        <p:nvCxnSpPr>
          <p:cNvPr id="8" name="直線單箭頭接點 7">
            <a:extLst>
              <a:ext uri="{FF2B5EF4-FFF2-40B4-BE49-F238E27FC236}">
                <a16:creationId xmlns:a16="http://schemas.microsoft.com/office/drawing/2014/main" id="{077663ED-2545-0794-2A0D-03358137F849}"/>
              </a:ext>
            </a:extLst>
          </p:cNvPr>
          <p:cNvCxnSpPr/>
          <p:nvPr/>
        </p:nvCxnSpPr>
        <p:spPr>
          <a:xfrm flipV="1">
            <a:off x="3059832" y="4293096"/>
            <a:ext cx="144016" cy="1440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28397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C83DCC27-55D5-4A71-29F2-9FC89E3C38DC}"/>
              </a:ext>
            </a:extLst>
          </p:cNvPr>
          <p:cNvSpPr txBox="1"/>
          <p:nvPr/>
        </p:nvSpPr>
        <p:spPr>
          <a:xfrm>
            <a:off x="107504" y="188640"/>
            <a:ext cx="8784976" cy="2031325"/>
          </a:xfrm>
          <a:prstGeom prst="rect">
            <a:avLst/>
          </a:prstGeom>
          <a:noFill/>
        </p:spPr>
        <p:txBody>
          <a:bodyPr wrap="square">
            <a:spAutoFit/>
          </a:bodyPr>
          <a:lstStyle/>
          <a:p>
            <a:r>
              <a:rPr lang="en-US" altLang="zh-TW" sz="1400" b="1">
                <a:solidFill>
                  <a:srgbClr val="0070C0"/>
                </a:solidFill>
                <a:effectLst>
                  <a:outerShdw blurRad="38100" dist="38100" dir="2700000" algn="tl">
                    <a:srgbClr val="000000">
                      <a:alpha val="43137"/>
                    </a:srgbClr>
                  </a:outerShdw>
                </a:effectLst>
                <a:latin typeface="+mj-ea"/>
                <a:ea typeface="+mj-ea"/>
              </a:rPr>
              <a:t>Adapters</a:t>
            </a:r>
            <a:r>
              <a:rPr lang="zh-TW" altLang="en-US" sz="1400">
                <a:latin typeface="+mj-ea"/>
                <a:ea typeface="+mj-ea"/>
              </a:rPr>
              <a:t>其核心思想是在神經網路模組基礎上添加一些殘差模組，並只優化這些殘差模組，由於殘差模組的參數更少，因此微調成本更低。</a:t>
            </a:r>
            <a:endParaRPr lang="en-US" altLang="zh-TW" sz="1400">
              <a:latin typeface="+mj-ea"/>
              <a:ea typeface="+mj-ea"/>
            </a:endParaRPr>
          </a:p>
          <a:p>
            <a:endParaRPr lang="en-US" altLang="zh-TW" sz="1400">
              <a:latin typeface="+mj-ea"/>
              <a:ea typeface="+mj-ea"/>
            </a:endParaRPr>
          </a:p>
          <a:p>
            <a:r>
              <a:rPr lang="en-US" altLang="zh-TW" sz="1400">
                <a:latin typeface="+mj-ea"/>
                <a:ea typeface="+mj-ea"/>
              </a:rPr>
              <a:t>Houlsby</a:t>
            </a:r>
            <a:r>
              <a:rPr lang="zh-TW" altLang="en-US" sz="1400">
                <a:latin typeface="+mj-ea"/>
                <a:ea typeface="+mj-ea"/>
              </a:rPr>
              <a:t>等人將這個想法應用到了自然語言處理領域。他們提出在</a:t>
            </a:r>
            <a:r>
              <a:rPr lang="en-US" altLang="zh-TW" sz="1400">
                <a:latin typeface="+mj-ea"/>
                <a:ea typeface="+mj-ea"/>
              </a:rPr>
              <a:t>Transformer</a:t>
            </a:r>
            <a:r>
              <a:rPr lang="zh-TW" altLang="en-US" sz="1400">
                <a:latin typeface="+mj-ea"/>
                <a:ea typeface="+mj-ea"/>
              </a:rPr>
              <a:t>的注意力層和前饋神經網路（</a:t>
            </a:r>
            <a:r>
              <a:rPr lang="en-US" altLang="zh-TW" sz="1400">
                <a:latin typeface="+mj-ea"/>
                <a:ea typeface="+mj-ea"/>
              </a:rPr>
              <a:t>FFN</a:t>
            </a:r>
            <a:r>
              <a:rPr lang="zh-TW" altLang="en-US" sz="1400">
                <a:latin typeface="+mj-ea"/>
                <a:ea typeface="+mj-ea"/>
              </a:rPr>
              <a:t>）層之後添加全連接網路。微調時，只對新增的</a:t>
            </a:r>
            <a:r>
              <a:rPr lang="en-US" altLang="zh-TW" sz="1400">
                <a:latin typeface="+mj-ea"/>
                <a:ea typeface="+mj-ea"/>
              </a:rPr>
              <a:t>Adapter </a:t>
            </a:r>
            <a:r>
              <a:rPr lang="zh-TW" altLang="en-US" sz="1400">
                <a:latin typeface="+mj-ea"/>
                <a:ea typeface="+mj-ea"/>
              </a:rPr>
              <a:t>結構和</a:t>
            </a:r>
            <a:r>
              <a:rPr lang="en-US" altLang="zh-TW" sz="1400">
                <a:latin typeface="+mj-ea"/>
                <a:ea typeface="+mj-ea"/>
              </a:rPr>
              <a:t>Layer Norm </a:t>
            </a:r>
            <a:r>
              <a:rPr lang="zh-TW" altLang="en-US" sz="1400">
                <a:latin typeface="+mj-ea"/>
                <a:ea typeface="+mj-ea"/>
              </a:rPr>
              <a:t>層進行微調，從而確保了訓練的高效性。 每當出現新的下游任務，透過添加</a:t>
            </a:r>
            <a:r>
              <a:rPr lang="en-US" altLang="zh-TW" sz="1400">
                <a:latin typeface="+mj-ea"/>
                <a:ea typeface="+mj-ea"/>
              </a:rPr>
              <a:t>Adapter</a:t>
            </a:r>
            <a:r>
              <a:rPr lang="zh-TW" altLang="en-US" sz="1400">
                <a:latin typeface="+mj-ea"/>
                <a:ea typeface="+mj-ea"/>
              </a:rPr>
              <a:t>模組來產生一個易於擴展的下游模型，從而避免全量微調與災難性遺忘的問題。</a:t>
            </a:r>
          </a:p>
          <a:p>
            <a:endParaRPr lang="zh-TW" altLang="en-US" sz="1400">
              <a:latin typeface="+mj-ea"/>
              <a:ea typeface="+mj-ea"/>
            </a:endParaRPr>
          </a:p>
          <a:p>
            <a:r>
              <a:rPr lang="en-US" altLang="zh-TW" sz="1400">
                <a:latin typeface="+mj-ea"/>
                <a:ea typeface="+mj-ea"/>
              </a:rPr>
              <a:t>Adapters Tuning</a:t>
            </a:r>
            <a:r>
              <a:rPr lang="zh-TW" altLang="en-US" sz="1400">
                <a:latin typeface="+mj-ea"/>
                <a:ea typeface="+mj-ea"/>
              </a:rPr>
              <a:t>效率很高，透過微調不到</a:t>
            </a:r>
            <a:r>
              <a:rPr lang="en-US" altLang="zh-TW" sz="1400">
                <a:latin typeface="+mj-ea"/>
                <a:ea typeface="+mj-ea"/>
              </a:rPr>
              <a:t>4%</a:t>
            </a:r>
            <a:r>
              <a:rPr lang="zh-TW" altLang="en-US" sz="1400">
                <a:latin typeface="+mj-ea"/>
                <a:ea typeface="+mj-ea"/>
              </a:rPr>
              <a:t>的模型參數，可以實現與</a:t>
            </a:r>
            <a:r>
              <a:rPr lang="en-US" altLang="zh-TW" sz="1400">
                <a:latin typeface="+mj-ea"/>
                <a:ea typeface="+mj-ea"/>
              </a:rPr>
              <a:t>fine-tuning</a:t>
            </a:r>
            <a:r>
              <a:rPr lang="zh-TW" altLang="en-US" sz="1400">
                <a:latin typeface="+mj-ea"/>
                <a:ea typeface="+mj-ea"/>
              </a:rPr>
              <a:t>相當的效能。</a:t>
            </a:r>
          </a:p>
        </p:txBody>
      </p:sp>
      <p:pic>
        <p:nvPicPr>
          <p:cNvPr id="7" name="圖片 6">
            <a:extLst>
              <a:ext uri="{FF2B5EF4-FFF2-40B4-BE49-F238E27FC236}">
                <a16:creationId xmlns:a16="http://schemas.microsoft.com/office/drawing/2014/main" id="{D69FDA10-11E3-3F55-6B4E-A218C445BFDE}"/>
              </a:ext>
            </a:extLst>
          </p:cNvPr>
          <p:cNvPicPr>
            <a:picLocks noChangeAspect="1"/>
          </p:cNvPicPr>
          <p:nvPr/>
        </p:nvPicPr>
        <p:blipFill>
          <a:blip r:embed="rId2"/>
          <a:stretch>
            <a:fillRect/>
          </a:stretch>
        </p:blipFill>
        <p:spPr>
          <a:xfrm>
            <a:off x="0" y="2348880"/>
            <a:ext cx="5756104" cy="3888432"/>
          </a:xfrm>
          <a:prstGeom prst="rect">
            <a:avLst/>
          </a:prstGeom>
        </p:spPr>
      </p:pic>
      <p:sp>
        <p:nvSpPr>
          <p:cNvPr id="9" name="文字方塊 8">
            <a:extLst>
              <a:ext uri="{FF2B5EF4-FFF2-40B4-BE49-F238E27FC236}">
                <a16:creationId xmlns:a16="http://schemas.microsoft.com/office/drawing/2014/main" id="{E51C7E40-493F-7522-5337-6E88B5678E49}"/>
              </a:ext>
            </a:extLst>
          </p:cNvPr>
          <p:cNvSpPr txBox="1"/>
          <p:nvPr/>
        </p:nvSpPr>
        <p:spPr>
          <a:xfrm>
            <a:off x="5868144" y="2891742"/>
            <a:ext cx="3096344" cy="3000821"/>
          </a:xfrm>
          <a:prstGeom prst="rect">
            <a:avLst/>
          </a:prstGeom>
          <a:noFill/>
        </p:spPr>
        <p:txBody>
          <a:bodyPr wrap="square">
            <a:spAutoFit/>
          </a:bodyPr>
          <a:lstStyle/>
          <a:p>
            <a:r>
              <a:rPr lang="zh-TW" altLang="en-US" sz="1050">
                <a:latin typeface="+mj-ea"/>
                <a:ea typeface="+mj-ea"/>
              </a:rPr>
              <a:t>左側：我們在每個</a:t>
            </a:r>
            <a:r>
              <a:rPr lang="en-US" altLang="zh-TW" sz="1050">
                <a:latin typeface="+mj-ea"/>
                <a:ea typeface="+mj-ea"/>
              </a:rPr>
              <a:t>Transformer layer</a:t>
            </a:r>
            <a:r>
              <a:rPr lang="zh-TW" altLang="en-US" sz="1050">
                <a:latin typeface="+mj-ea"/>
                <a:ea typeface="+mj-ea"/>
              </a:rPr>
              <a:t>中兩次添加適配器模組</a:t>
            </a:r>
            <a:r>
              <a:rPr lang="en-US" altLang="zh-TW" sz="1050">
                <a:latin typeface="+mj-ea"/>
                <a:ea typeface="+mj-ea"/>
              </a:rPr>
              <a:t>——</a:t>
            </a:r>
            <a:r>
              <a:rPr lang="zh-TW" altLang="en-US" sz="1050">
                <a:latin typeface="+mj-ea"/>
                <a:ea typeface="+mj-ea"/>
              </a:rPr>
              <a:t>在多頭注意力後的投影之後和在兩個前饋層之後。</a:t>
            </a:r>
            <a:endParaRPr lang="en-US" altLang="zh-TW" sz="1050">
              <a:latin typeface="+mj-ea"/>
              <a:ea typeface="+mj-ea"/>
            </a:endParaRPr>
          </a:p>
          <a:p>
            <a:endParaRPr lang="zh-TW" altLang="en-US" sz="1050">
              <a:latin typeface="+mj-ea"/>
              <a:ea typeface="+mj-ea"/>
            </a:endParaRPr>
          </a:p>
          <a:p>
            <a:r>
              <a:rPr lang="zh-TW" altLang="en-US" sz="1050">
                <a:latin typeface="+mj-ea"/>
                <a:ea typeface="+mj-ea"/>
              </a:rPr>
              <a:t>右側：適配器整體是一個</a:t>
            </a:r>
            <a:r>
              <a:rPr lang="en-US" altLang="zh-TW" sz="1050">
                <a:latin typeface="+mj-ea"/>
                <a:ea typeface="+mj-ea"/>
              </a:rPr>
              <a:t>bottleneck</a:t>
            </a:r>
            <a:r>
              <a:rPr lang="zh-TW" altLang="en-US" sz="1050">
                <a:latin typeface="+mj-ea"/>
                <a:ea typeface="+mj-ea"/>
              </a:rPr>
              <a:t>結構，包括兩個前饋子層（</a:t>
            </a:r>
            <a:r>
              <a:rPr lang="en-US" altLang="zh-TW" sz="1050">
                <a:latin typeface="+mj-ea"/>
                <a:ea typeface="+mj-ea"/>
              </a:rPr>
              <a:t>Feedforward</a:t>
            </a:r>
            <a:r>
              <a:rPr lang="zh-TW" altLang="en-US" sz="1050">
                <a:latin typeface="+mj-ea"/>
                <a:ea typeface="+mj-ea"/>
              </a:rPr>
              <a:t>）和跳連接（ </a:t>
            </a:r>
            <a:r>
              <a:rPr lang="en-US" altLang="zh-TW" sz="1050">
                <a:latin typeface="+mj-ea"/>
                <a:ea typeface="+mj-ea"/>
              </a:rPr>
              <a:t>skip-connection</a:t>
            </a:r>
            <a:r>
              <a:rPr lang="zh-TW" altLang="en-US" sz="1050">
                <a:latin typeface="+mj-ea"/>
                <a:ea typeface="+mj-ea"/>
              </a:rPr>
              <a:t>）。</a:t>
            </a:r>
            <a:endParaRPr lang="en-US" altLang="zh-TW" sz="1050">
              <a:latin typeface="+mj-ea"/>
              <a:ea typeface="+mj-ea"/>
            </a:endParaRPr>
          </a:p>
          <a:p>
            <a:endParaRPr lang="zh-TW" altLang="en-US" sz="1050">
              <a:latin typeface="+mj-ea"/>
              <a:ea typeface="+mj-ea"/>
            </a:endParaRPr>
          </a:p>
          <a:p>
            <a:r>
              <a:rPr lang="en-US" altLang="zh-TW" sz="1050">
                <a:latin typeface="+mj-ea"/>
                <a:ea typeface="+mj-ea"/>
              </a:rPr>
              <a:t>Feedforward down-project</a:t>
            </a:r>
            <a:r>
              <a:rPr lang="zh-TW" altLang="en-US" sz="1050">
                <a:latin typeface="+mj-ea"/>
                <a:ea typeface="+mj-ea"/>
              </a:rPr>
              <a:t>：將原始輸入維度</a:t>
            </a:r>
            <a:r>
              <a:rPr lang="en-US" altLang="zh-TW" sz="1050">
                <a:latin typeface="+mj-ea"/>
                <a:ea typeface="+mj-ea"/>
              </a:rPr>
              <a:t>d</a:t>
            </a:r>
            <a:r>
              <a:rPr lang="zh-TW" altLang="en-US" sz="1050">
                <a:latin typeface="+mj-ea"/>
                <a:ea typeface="+mj-ea"/>
              </a:rPr>
              <a:t>（高維度特徵）投影到</a:t>
            </a:r>
            <a:r>
              <a:rPr lang="en-US" altLang="zh-TW" sz="1050">
                <a:latin typeface="+mj-ea"/>
                <a:ea typeface="+mj-ea"/>
              </a:rPr>
              <a:t>m</a:t>
            </a:r>
            <a:r>
              <a:rPr lang="zh-TW" altLang="en-US" sz="1050">
                <a:latin typeface="+mj-ea"/>
                <a:ea typeface="+mj-ea"/>
              </a:rPr>
              <a:t>（低維度特徵），透過控制</a:t>
            </a:r>
            <a:r>
              <a:rPr lang="en-US" altLang="zh-TW" sz="1050">
                <a:latin typeface="+mj-ea"/>
                <a:ea typeface="+mj-ea"/>
              </a:rPr>
              <a:t>m</a:t>
            </a:r>
            <a:r>
              <a:rPr lang="zh-TW" altLang="en-US" sz="1050">
                <a:latin typeface="+mj-ea"/>
                <a:ea typeface="+mj-ea"/>
              </a:rPr>
              <a:t>的大小來限制</a:t>
            </a:r>
            <a:r>
              <a:rPr lang="en-US" altLang="zh-TW" sz="1050">
                <a:latin typeface="+mj-ea"/>
                <a:ea typeface="+mj-ea"/>
              </a:rPr>
              <a:t>Adapter</a:t>
            </a:r>
            <a:r>
              <a:rPr lang="zh-TW" altLang="en-US" sz="1050">
                <a:latin typeface="+mj-ea"/>
                <a:ea typeface="+mj-ea"/>
              </a:rPr>
              <a:t>模組的參數量，通常情況下，</a:t>
            </a:r>
            <a:r>
              <a:rPr lang="en-US" altLang="zh-TW" sz="1050">
                <a:latin typeface="+mj-ea"/>
                <a:ea typeface="+mj-ea"/>
              </a:rPr>
              <a:t>m&lt;&lt;d</a:t>
            </a:r>
            <a:r>
              <a:rPr lang="zh-TW" altLang="en-US" sz="1050">
                <a:latin typeface="+mj-ea"/>
                <a:ea typeface="+mj-ea"/>
              </a:rPr>
              <a:t>；</a:t>
            </a:r>
          </a:p>
          <a:p>
            <a:r>
              <a:rPr lang="en-US" altLang="zh-TW" sz="1050">
                <a:latin typeface="+mj-ea"/>
                <a:ea typeface="+mj-ea"/>
              </a:rPr>
              <a:t>Nonlinearity</a:t>
            </a:r>
            <a:r>
              <a:rPr lang="zh-TW" altLang="en-US" sz="1050">
                <a:latin typeface="+mj-ea"/>
                <a:ea typeface="+mj-ea"/>
              </a:rPr>
              <a:t>：非線性層；</a:t>
            </a:r>
            <a:endParaRPr lang="en-US" altLang="zh-TW" sz="1050">
              <a:latin typeface="+mj-ea"/>
              <a:ea typeface="+mj-ea"/>
            </a:endParaRPr>
          </a:p>
          <a:p>
            <a:endParaRPr lang="zh-TW" altLang="en-US" sz="1050">
              <a:latin typeface="+mj-ea"/>
              <a:ea typeface="+mj-ea"/>
            </a:endParaRPr>
          </a:p>
          <a:p>
            <a:r>
              <a:rPr lang="en-US" altLang="zh-TW" sz="1050">
                <a:latin typeface="+mj-ea"/>
                <a:ea typeface="+mj-ea"/>
              </a:rPr>
              <a:t>Feedforward up-project</a:t>
            </a:r>
            <a:r>
              <a:rPr lang="zh-TW" altLang="en-US" sz="1050">
                <a:latin typeface="+mj-ea"/>
                <a:ea typeface="+mj-ea"/>
              </a:rPr>
              <a:t>：還原輸入維度</a:t>
            </a:r>
            <a:r>
              <a:rPr lang="en-US" altLang="zh-TW" sz="1050">
                <a:latin typeface="+mj-ea"/>
                <a:ea typeface="+mj-ea"/>
              </a:rPr>
              <a:t>d</a:t>
            </a:r>
            <a:r>
              <a:rPr lang="zh-TW" altLang="en-US" sz="1050">
                <a:latin typeface="+mj-ea"/>
                <a:ea typeface="+mj-ea"/>
              </a:rPr>
              <a:t>，作為</a:t>
            </a:r>
            <a:r>
              <a:rPr lang="en-US" altLang="zh-TW" sz="1050">
                <a:latin typeface="+mj-ea"/>
                <a:ea typeface="+mj-ea"/>
              </a:rPr>
              <a:t>Adapter</a:t>
            </a:r>
            <a:r>
              <a:rPr lang="zh-TW" altLang="en-US" sz="1050">
                <a:latin typeface="+mj-ea"/>
                <a:ea typeface="+mj-ea"/>
              </a:rPr>
              <a:t>模組的輸出。通時透過一個</a:t>
            </a:r>
            <a:r>
              <a:rPr lang="en-US" altLang="zh-TW" sz="1050">
                <a:latin typeface="+mj-ea"/>
                <a:ea typeface="+mj-ea"/>
              </a:rPr>
              <a:t>skip connection</a:t>
            </a:r>
            <a:r>
              <a:rPr lang="zh-TW" altLang="en-US" sz="1050">
                <a:latin typeface="+mj-ea"/>
                <a:ea typeface="+mj-ea"/>
              </a:rPr>
              <a:t>來將</a:t>
            </a:r>
            <a:r>
              <a:rPr lang="en-US" altLang="zh-TW" sz="1050">
                <a:latin typeface="+mj-ea"/>
                <a:ea typeface="+mj-ea"/>
              </a:rPr>
              <a:t>Adapter</a:t>
            </a:r>
            <a:r>
              <a:rPr lang="zh-TW" altLang="en-US" sz="1050">
                <a:latin typeface="+mj-ea"/>
                <a:ea typeface="+mj-ea"/>
              </a:rPr>
              <a:t>的輸入重新加到最終的輸出中去（殘差連接）</a:t>
            </a:r>
          </a:p>
        </p:txBody>
      </p:sp>
      <p:sp>
        <p:nvSpPr>
          <p:cNvPr id="11" name="文字方塊 10">
            <a:extLst>
              <a:ext uri="{FF2B5EF4-FFF2-40B4-BE49-F238E27FC236}">
                <a16:creationId xmlns:a16="http://schemas.microsoft.com/office/drawing/2014/main" id="{6076E18F-A490-B19F-4958-69A4714685B8}"/>
              </a:ext>
            </a:extLst>
          </p:cNvPr>
          <p:cNvSpPr txBox="1"/>
          <p:nvPr/>
        </p:nvSpPr>
        <p:spPr>
          <a:xfrm>
            <a:off x="6372200" y="6596390"/>
            <a:ext cx="4572000" cy="261610"/>
          </a:xfrm>
          <a:prstGeom prst="rect">
            <a:avLst/>
          </a:prstGeom>
          <a:noFill/>
        </p:spPr>
        <p:txBody>
          <a:bodyPr wrap="square">
            <a:spAutoFit/>
          </a:bodyPr>
          <a:lstStyle/>
          <a:p>
            <a:r>
              <a:rPr lang="en-US" altLang="zh-TW" sz="1100"/>
              <a:t>https://zhuanlan.zhihu.com/p/638809556</a:t>
            </a:r>
            <a:endParaRPr lang="zh-TW" altLang="en-US" sz="1100"/>
          </a:p>
        </p:txBody>
      </p:sp>
    </p:spTree>
    <p:extLst>
      <p:ext uri="{BB962C8B-B14F-4D97-AF65-F5344CB8AC3E}">
        <p14:creationId xmlns:p14="http://schemas.microsoft.com/office/powerpoint/2010/main" val="100564756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09854-C367-18F4-97D6-0CC410D69618}"/>
            </a:ext>
          </a:extLst>
        </p:cNvPr>
        <p:cNvGrpSpPr/>
        <p:nvPr/>
      </p:nvGrpSpPr>
      <p:grpSpPr>
        <a:xfrm>
          <a:off x="0" y="0"/>
          <a:ext cx="0" cy="0"/>
          <a:chOff x="0" y="0"/>
          <a:chExt cx="0" cy="0"/>
        </a:xfrm>
      </p:grpSpPr>
      <p:pic>
        <p:nvPicPr>
          <p:cNvPr id="4" name="圖片 3">
            <a:extLst>
              <a:ext uri="{FF2B5EF4-FFF2-40B4-BE49-F238E27FC236}">
                <a16:creationId xmlns:a16="http://schemas.microsoft.com/office/drawing/2014/main" id="{6ECE7A31-E550-039E-9A77-8A5DC29D1528}"/>
              </a:ext>
            </a:extLst>
          </p:cNvPr>
          <p:cNvPicPr>
            <a:picLocks noChangeAspect="1"/>
          </p:cNvPicPr>
          <p:nvPr/>
        </p:nvPicPr>
        <p:blipFill>
          <a:blip r:embed="rId2"/>
          <a:stretch>
            <a:fillRect/>
          </a:stretch>
        </p:blipFill>
        <p:spPr>
          <a:xfrm>
            <a:off x="2720573" y="3021328"/>
            <a:ext cx="6408712" cy="3720040"/>
          </a:xfrm>
          <a:prstGeom prst="rect">
            <a:avLst/>
          </a:prstGeom>
        </p:spPr>
      </p:pic>
      <p:sp>
        <p:nvSpPr>
          <p:cNvPr id="6" name="文字方塊 5">
            <a:extLst>
              <a:ext uri="{FF2B5EF4-FFF2-40B4-BE49-F238E27FC236}">
                <a16:creationId xmlns:a16="http://schemas.microsoft.com/office/drawing/2014/main" id="{187B9B7A-E8E0-710C-A62B-3945728911EB}"/>
              </a:ext>
            </a:extLst>
          </p:cNvPr>
          <p:cNvSpPr txBox="1"/>
          <p:nvPr/>
        </p:nvSpPr>
        <p:spPr>
          <a:xfrm>
            <a:off x="143508" y="116632"/>
            <a:ext cx="4644516" cy="3231654"/>
          </a:xfrm>
          <a:prstGeom prst="rect">
            <a:avLst/>
          </a:prstGeom>
          <a:noFill/>
        </p:spPr>
        <p:txBody>
          <a:bodyPr wrap="square">
            <a:spAutoFit/>
          </a:bodyPr>
          <a:lstStyle/>
          <a:p>
            <a:r>
              <a:rPr lang="en-US" altLang="zh-TW" sz="1200">
                <a:latin typeface="+mj-ea"/>
                <a:ea typeface="+mj-ea"/>
              </a:rPr>
              <a:t>Fine-tuning</a:t>
            </a:r>
            <a:r>
              <a:rPr lang="zh-TW" altLang="en-US" sz="1200">
                <a:latin typeface="+mj-ea"/>
                <a:ea typeface="+mj-ea"/>
              </a:rPr>
              <a:t>：直接將模型的參數調整到新的任務上。但是不是一般人可以做的，因為需要大量的資料和計算資源。</a:t>
            </a:r>
          </a:p>
          <a:p>
            <a:endParaRPr lang="zh-TW" altLang="en-US" sz="1200">
              <a:latin typeface="+mj-ea"/>
              <a:ea typeface="+mj-ea"/>
            </a:endParaRPr>
          </a:p>
          <a:p>
            <a:r>
              <a:rPr lang="en-US" altLang="zh-TW" sz="1200">
                <a:latin typeface="+mj-ea"/>
                <a:ea typeface="+mj-ea"/>
              </a:rPr>
              <a:t>Prompt-based</a:t>
            </a:r>
            <a:r>
              <a:rPr lang="zh-TW" altLang="en-US" sz="1200">
                <a:latin typeface="+mj-ea"/>
                <a:ea typeface="+mj-ea"/>
              </a:rPr>
              <a:t>：透過設計好的 </a:t>
            </a:r>
            <a:r>
              <a:rPr lang="en-US" altLang="zh-TW" sz="1200">
                <a:latin typeface="+mj-ea"/>
                <a:ea typeface="+mj-ea"/>
              </a:rPr>
              <a:t>Prompt </a:t>
            </a:r>
            <a:r>
              <a:rPr lang="zh-TW" altLang="en-US" sz="1200">
                <a:latin typeface="+mj-ea"/>
                <a:ea typeface="+mj-ea"/>
              </a:rPr>
              <a:t>來引導模型產生想要的結果。，我們就會設計一個 </a:t>
            </a:r>
            <a:r>
              <a:rPr lang="en-US" altLang="zh-TW" sz="1200">
                <a:latin typeface="+mj-ea"/>
                <a:ea typeface="+mj-ea"/>
              </a:rPr>
              <a:t>Prompt </a:t>
            </a:r>
            <a:r>
              <a:rPr lang="zh-TW" altLang="en-US" sz="1200">
                <a:latin typeface="+mj-ea"/>
                <a:ea typeface="+mj-ea"/>
              </a:rPr>
              <a:t>來引導模型產生摘要，不同的模型可能會需要不同的 </a:t>
            </a:r>
            <a:r>
              <a:rPr lang="en-US" altLang="zh-TW" sz="1200">
                <a:latin typeface="+mj-ea"/>
                <a:ea typeface="+mj-ea"/>
              </a:rPr>
              <a:t>Prompt</a:t>
            </a:r>
            <a:r>
              <a:rPr lang="zh-TW" altLang="en-US" sz="1200">
                <a:latin typeface="+mj-ea"/>
                <a:ea typeface="+mj-ea"/>
              </a:rPr>
              <a:t>，缺點是換個模型就換個腦袋，需要不斷地測試。</a:t>
            </a:r>
            <a:endParaRPr lang="en-US" altLang="zh-TW" sz="1200">
              <a:latin typeface="+mj-ea"/>
              <a:ea typeface="+mj-ea"/>
            </a:endParaRPr>
          </a:p>
          <a:p>
            <a:endParaRPr lang="en-US" altLang="zh-TW" sz="1200">
              <a:latin typeface="+mj-ea"/>
              <a:ea typeface="+mj-ea"/>
            </a:endParaRPr>
          </a:p>
          <a:p>
            <a:r>
              <a:rPr lang="en-US" altLang="zh-TW" sz="1200">
                <a:latin typeface="+mj-ea"/>
                <a:ea typeface="+mj-ea"/>
              </a:rPr>
              <a:t>AutoPrompt</a:t>
            </a:r>
            <a:r>
              <a:rPr lang="zh-TW" altLang="en-US" sz="1200">
                <a:latin typeface="+mj-ea"/>
                <a:ea typeface="+mj-ea"/>
              </a:rPr>
              <a:t>，透過自動化的方式找出最適合的 </a:t>
            </a:r>
            <a:r>
              <a:rPr lang="en-US" altLang="zh-TW" sz="1200">
                <a:latin typeface="+mj-ea"/>
                <a:ea typeface="+mj-ea"/>
              </a:rPr>
              <a:t>Prompt</a:t>
            </a:r>
            <a:r>
              <a:rPr lang="zh-TW" altLang="en-US" sz="1200">
                <a:latin typeface="+mj-ea"/>
                <a:ea typeface="+mj-ea"/>
              </a:rPr>
              <a:t>，同時結合了 </a:t>
            </a:r>
            <a:r>
              <a:rPr lang="en-US" altLang="zh-TW" sz="1200">
                <a:latin typeface="+mj-ea"/>
                <a:ea typeface="+mj-ea"/>
              </a:rPr>
              <a:t>Fine-tuning </a:t>
            </a:r>
            <a:r>
              <a:rPr lang="zh-TW" altLang="en-US" sz="1200">
                <a:latin typeface="+mj-ea"/>
                <a:ea typeface="+mj-ea"/>
              </a:rPr>
              <a:t>和 </a:t>
            </a:r>
            <a:r>
              <a:rPr lang="en-US" altLang="zh-TW" sz="1200">
                <a:latin typeface="+mj-ea"/>
                <a:ea typeface="+mj-ea"/>
              </a:rPr>
              <a:t>Prompt-based </a:t>
            </a:r>
            <a:r>
              <a:rPr lang="zh-TW" altLang="en-US" sz="1200">
                <a:latin typeface="+mj-ea"/>
                <a:ea typeface="+mj-ea"/>
              </a:rPr>
              <a:t>的優點。</a:t>
            </a:r>
            <a:endParaRPr lang="en-US" altLang="zh-TW" sz="1200">
              <a:latin typeface="+mj-ea"/>
              <a:ea typeface="+mj-ea"/>
            </a:endParaRPr>
          </a:p>
          <a:p>
            <a:endParaRPr lang="en-US" altLang="zh-TW" sz="1200">
              <a:latin typeface="+mj-ea"/>
              <a:ea typeface="+mj-ea"/>
            </a:endParaRPr>
          </a:p>
          <a:p>
            <a:r>
              <a:rPr lang="en-US" altLang="zh-TW" sz="1200" b="1">
                <a:solidFill>
                  <a:srgbClr val="0070C0"/>
                </a:solidFill>
                <a:effectLst>
                  <a:outerShdw blurRad="38100" dist="38100" dir="2700000" algn="tl">
                    <a:srgbClr val="000000">
                      <a:alpha val="43137"/>
                    </a:srgbClr>
                  </a:outerShdw>
                </a:effectLst>
                <a:latin typeface="+mj-ea"/>
                <a:ea typeface="+mj-ea"/>
              </a:rPr>
              <a:t>Prefix-Tuning</a:t>
            </a:r>
            <a:r>
              <a:rPr lang="zh-TW" altLang="en-US" sz="1200">
                <a:latin typeface="+mj-ea"/>
                <a:ea typeface="+mj-ea"/>
              </a:rPr>
              <a:t>。概念很簡單，就是透過一個叫做 </a:t>
            </a:r>
            <a:r>
              <a:rPr lang="en-US" altLang="zh-TW" sz="1200">
                <a:latin typeface="+mj-ea"/>
                <a:ea typeface="+mj-ea"/>
              </a:rPr>
              <a:t>Prefix </a:t>
            </a:r>
            <a:r>
              <a:rPr lang="zh-TW" altLang="en-US" sz="1200">
                <a:latin typeface="+mj-ea"/>
                <a:ea typeface="+mj-ea"/>
              </a:rPr>
              <a:t>的 </a:t>
            </a:r>
            <a:r>
              <a:rPr lang="en-US" altLang="zh-TW" sz="1200">
                <a:latin typeface="+mj-ea"/>
                <a:ea typeface="+mj-ea"/>
              </a:rPr>
              <a:t>Token</a:t>
            </a:r>
            <a:r>
              <a:rPr lang="zh-TW" altLang="en-US" sz="1200">
                <a:latin typeface="+mj-ea"/>
                <a:ea typeface="+mj-ea"/>
              </a:rPr>
              <a:t>，安插在模型輸入的最前面，來引導模型產生結果。</a:t>
            </a:r>
            <a:endParaRPr lang="en-US" altLang="zh-TW" sz="1200">
              <a:latin typeface="+mj-ea"/>
              <a:ea typeface="+mj-ea"/>
            </a:endParaRPr>
          </a:p>
          <a:p>
            <a:endParaRPr lang="en-US" altLang="zh-TW" sz="1200">
              <a:latin typeface="+mj-ea"/>
              <a:ea typeface="+mj-ea"/>
            </a:endParaRPr>
          </a:p>
          <a:p>
            <a:r>
              <a:rPr lang="en-US" altLang="zh-TW" sz="1200">
                <a:latin typeface="+mj-ea"/>
                <a:ea typeface="+mj-ea"/>
              </a:rPr>
              <a:t>AutoPrompt </a:t>
            </a:r>
            <a:r>
              <a:rPr lang="zh-TW" altLang="en-US" sz="1200">
                <a:latin typeface="+mj-ea"/>
                <a:ea typeface="+mj-ea"/>
              </a:rPr>
              <a:t>的方法所產出的 </a:t>
            </a:r>
            <a:r>
              <a:rPr lang="en-US" altLang="zh-TW" sz="1200">
                <a:latin typeface="+mj-ea"/>
                <a:ea typeface="+mj-ea"/>
              </a:rPr>
              <a:t>Prompt </a:t>
            </a:r>
            <a:r>
              <a:rPr lang="zh-TW" altLang="en-US" sz="1200">
                <a:latin typeface="+mj-ea"/>
                <a:ea typeface="+mj-ea"/>
              </a:rPr>
              <a:t>的連續性有問題，因為它是從已經訓練好的 </a:t>
            </a:r>
            <a:r>
              <a:rPr lang="en-US" altLang="zh-TW" sz="1200">
                <a:latin typeface="+mj-ea"/>
                <a:ea typeface="+mj-ea"/>
              </a:rPr>
              <a:t>Token </a:t>
            </a:r>
            <a:r>
              <a:rPr lang="zh-TW" altLang="en-US" sz="1200">
                <a:latin typeface="+mj-ea"/>
                <a:ea typeface="+mj-ea"/>
              </a:rPr>
              <a:t>中組合出來的，而 </a:t>
            </a:r>
            <a:r>
              <a:rPr lang="en-US" altLang="zh-TW" sz="1200">
                <a:latin typeface="+mj-ea"/>
                <a:ea typeface="+mj-ea"/>
              </a:rPr>
              <a:t>Prefix-Tuning </a:t>
            </a:r>
            <a:r>
              <a:rPr lang="zh-TW" altLang="en-US" sz="1200">
                <a:latin typeface="+mj-ea"/>
                <a:ea typeface="+mj-ea"/>
              </a:rPr>
              <a:t>則是直接在特徵空間訓練出來的，所以會更加合用</a:t>
            </a:r>
          </a:p>
        </p:txBody>
      </p:sp>
      <p:pic>
        <p:nvPicPr>
          <p:cNvPr id="2" name="圖片 1">
            <a:extLst>
              <a:ext uri="{FF2B5EF4-FFF2-40B4-BE49-F238E27FC236}">
                <a16:creationId xmlns:a16="http://schemas.microsoft.com/office/drawing/2014/main" id="{818EBD67-3663-F6CF-348B-4938400B7B3A}"/>
              </a:ext>
            </a:extLst>
          </p:cNvPr>
          <p:cNvPicPr>
            <a:picLocks noChangeAspect="1"/>
          </p:cNvPicPr>
          <p:nvPr/>
        </p:nvPicPr>
        <p:blipFill>
          <a:blip r:embed="rId3"/>
          <a:stretch>
            <a:fillRect/>
          </a:stretch>
        </p:blipFill>
        <p:spPr>
          <a:xfrm>
            <a:off x="4788024" y="86831"/>
            <a:ext cx="3874601" cy="2924944"/>
          </a:xfrm>
          <a:prstGeom prst="rect">
            <a:avLst/>
          </a:prstGeom>
        </p:spPr>
      </p:pic>
    </p:spTree>
    <p:extLst>
      <p:ext uri="{BB962C8B-B14F-4D97-AF65-F5344CB8AC3E}">
        <p14:creationId xmlns:p14="http://schemas.microsoft.com/office/powerpoint/2010/main" val="75625262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4E9ADB9-F293-61B2-48AF-3779F53D42D3}"/>
              </a:ext>
            </a:extLst>
          </p:cNvPr>
          <p:cNvSpPr>
            <a:spLocks noGrp="1"/>
          </p:cNvSpPr>
          <p:nvPr>
            <p:ph idx="1"/>
          </p:nvPr>
        </p:nvSpPr>
        <p:spPr>
          <a:xfrm>
            <a:off x="137962" y="292740"/>
            <a:ext cx="8854950" cy="5400452"/>
          </a:xfrm>
        </p:spPr>
        <p:txBody>
          <a:bodyPr/>
          <a:lstStyle/>
          <a:p>
            <a:pPr algn="l">
              <a:spcBef>
                <a:spcPts val="0"/>
              </a:spcBef>
              <a:spcAft>
                <a:spcPts val="200"/>
              </a:spcAft>
            </a:pPr>
            <a:r>
              <a:rPr lang="en-US" altLang="zh-TW" sz="1600" b="0">
                <a:solidFill>
                  <a:srgbClr val="333333"/>
                </a:solidFill>
                <a:effectLst/>
                <a:latin typeface="Helvetica" panose="020B0604020202020204" pitchFamily="34" charset="0"/>
              </a:rPr>
              <a:t>LoRA </a:t>
            </a:r>
            <a:r>
              <a:rPr lang="zh-TW" altLang="en-US" sz="1600" b="0">
                <a:solidFill>
                  <a:srgbClr val="333333"/>
                </a:solidFill>
                <a:effectLst/>
                <a:latin typeface="Helvetica" panose="020B0604020202020204" pitchFamily="34" charset="0"/>
              </a:rPr>
              <a:t>屬於 </a:t>
            </a:r>
            <a:r>
              <a:rPr lang="en-US" altLang="zh-TW" sz="1600" b="0">
                <a:solidFill>
                  <a:srgbClr val="333333"/>
                </a:solidFill>
                <a:effectLst/>
                <a:latin typeface="Helvetica" panose="020B0604020202020204" pitchFamily="34" charset="0"/>
              </a:rPr>
              <a:t>Adapter </a:t>
            </a:r>
            <a:r>
              <a:rPr lang="zh-TW" altLang="en-US" sz="1600" b="0">
                <a:solidFill>
                  <a:srgbClr val="333333"/>
                </a:solidFill>
                <a:effectLst/>
                <a:latin typeface="Helvetica" panose="020B0604020202020204" pitchFamily="34" charset="0"/>
              </a:rPr>
              <a:t>類型，而 </a:t>
            </a:r>
            <a:r>
              <a:rPr lang="en-US" altLang="zh-TW" sz="1600" b="0">
                <a:solidFill>
                  <a:srgbClr val="333333"/>
                </a:solidFill>
                <a:effectLst/>
                <a:latin typeface="Helvetica" panose="020B0604020202020204" pitchFamily="34" charset="0"/>
              </a:rPr>
              <a:t>LoRA </a:t>
            </a:r>
            <a:r>
              <a:rPr lang="zh-TW" altLang="en-US" sz="1600" b="0">
                <a:solidFill>
                  <a:srgbClr val="333333"/>
                </a:solidFill>
                <a:effectLst/>
                <a:latin typeface="Helvetica" panose="020B0604020202020204" pitchFamily="34" charset="0"/>
              </a:rPr>
              <a:t>的概念是：既然 </a:t>
            </a:r>
            <a:r>
              <a:rPr lang="en-US" altLang="zh-TW" sz="1600" b="0">
                <a:solidFill>
                  <a:srgbClr val="333333"/>
                </a:solidFill>
                <a:effectLst/>
                <a:latin typeface="Helvetica" panose="020B0604020202020204" pitchFamily="34" charset="0"/>
              </a:rPr>
              <a:t>LLM </a:t>
            </a:r>
            <a:r>
              <a:rPr lang="zh-TW" altLang="en-US" sz="1600" b="0">
                <a:solidFill>
                  <a:srgbClr val="333333"/>
                </a:solidFill>
                <a:effectLst/>
                <a:latin typeface="Helvetica" panose="020B0604020202020204" pitchFamily="34" charset="0"/>
              </a:rPr>
              <a:t>適用於不同任務，那代表模型對於不同任務會有不同的神經元</a:t>
            </a:r>
            <a:r>
              <a:rPr lang="en-US" altLang="zh-TW" sz="1600" b="0">
                <a:solidFill>
                  <a:srgbClr val="333333"/>
                </a:solidFill>
                <a:effectLst/>
                <a:latin typeface="Helvetica" panose="020B0604020202020204" pitchFamily="34" charset="0"/>
              </a:rPr>
              <a:t>/</a:t>
            </a:r>
            <a:r>
              <a:rPr lang="zh-TW" altLang="en-US" sz="1600" b="0">
                <a:solidFill>
                  <a:srgbClr val="333333"/>
                </a:solidFill>
                <a:effectLst/>
                <a:latin typeface="Helvetica" panose="020B0604020202020204" pitchFamily="34" charset="0"/>
              </a:rPr>
              <a:t>特徵來處理這件事，如果我們能從眾多特徵中找到適合那個下游任務的特徵，並對他們的特徵進行強化，那我們就能對特定任務有著更好的成果。</a:t>
            </a:r>
            <a:endParaRPr lang="en-US" altLang="zh-TW" sz="1600" b="0">
              <a:solidFill>
                <a:srgbClr val="333333"/>
              </a:solidFill>
              <a:effectLst/>
              <a:latin typeface="Helvetica" panose="020B0604020202020204" pitchFamily="34" charset="0"/>
            </a:endParaRPr>
          </a:p>
          <a:p>
            <a:pPr algn="l">
              <a:spcBef>
                <a:spcPts val="0"/>
              </a:spcBef>
              <a:spcAft>
                <a:spcPts val="200"/>
              </a:spcAft>
            </a:pPr>
            <a:r>
              <a:rPr lang="zh-TW" altLang="en-US" sz="1400" b="0" i="0">
                <a:solidFill>
                  <a:srgbClr val="242424"/>
                </a:solidFill>
                <a:effectLst/>
                <a:latin typeface="source-serif-pro"/>
              </a:rPr>
              <a:t>因此透過 </a:t>
            </a:r>
            <a:r>
              <a:rPr lang="en-US" altLang="zh-TW" sz="1400" b="0" i="0">
                <a:solidFill>
                  <a:srgbClr val="242424"/>
                </a:solidFill>
                <a:effectLst/>
                <a:latin typeface="source-serif-pro"/>
              </a:rPr>
              <a:t>LLM </a:t>
            </a:r>
            <a:r>
              <a:rPr lang="zh-TW" altLang="en-US" sz="1400" b="0" i="0">
                <a:solidFill>
                  <a:srgbClr val="242424"/>
                </a:solidFill>
                <a:effectLst/>
                <a:latin typeface="source-serif-pro"/>
              </a:rPr>
              <a:t>模型 </a:t>
            </a:r>
            <a:r>
              <a:rPr lang="en-US" altLang="zh-TW" sz="1400" b="0" i="0">
                <a:solidFill>
                  <a:srgbClr val="242424"/>
                </a:solidFill>
                <a:effectLst/>
                <a:latin typeface="source-serif-pro"/>
              </a:rPr>
              <a:t>— </a:t>
            </a:r>
            <a:r>
              <a:rPr lang="el-GR" altLang="zh-TW" sz="1400" b="0" i="0">
                <a:solidFill>
                  <a:srgbClr val="242424"/>
                </a:solidFill>
                <a:effectLst/>
                <a:latin typeface="source-serif-pro"/>
              </a:rPr>
              <a:t>Φ </a:t>
            </a:r>
            <a:r>
              <a:rPr lang="zh-TW" altLang="el-GR" sz="1400" b="0" i="0">
                <a:solidFill>
                  <a:srgbClr val="242424"/>
                </a:solidFill>
                <a:effectLst/>
                <a:latin typeface="source-serif-pro"/>
              </a:rPr>
              <a:t>，</a:t>
            </a:r>
            <a:r>
              <a:rPr lang="zh-TW" altLang="en-US" sz="1400" b="0" i="0">
                <a:solidFill>
                  <a:srgbClr val="242424"/>
                </a:solidFill>
                <a:effectLst/>
                <a:latin typeface="source-serif-pro"/>
              </a:rPr>
              <a:t>來搭配另一組可訓練的參數 </a:t>
            </a:r>
            <a:r>
              <a:rPr lang="en-US" altLang="zh-TW" sz="1400" b="0" i="0">
                <a:solidFill>
                  <a:srgbClr val="242424"/>
                </a:solidFill>
                <a:effectLst/>
                <a:latin typeface="source-serif-pro"/>
              </a:rPr>
              <a:t>Trainable Weight — </a:t>
            </a:r>
            <a:r>
              <a:rPr lang="el-GR" altLang="zh-TW" sz="1400" b="0" i="0">
                <a:solidFill>
                  <a:srgbClr val="242424"/>
                </a:solidFill>
                <a:effectLst/>
                <a:latin typeface="source-serif-pro"/>
              </a:rPr>
              <a:t>Θ</a:t>
            </a:r>
            <a:r>
              <a:rPr lang="en-US" altLang="zh-TW" sz="1400" b="0" i="0">
                <a:solidFill>
                  <a:srgbClr val="242424"/>
                </a:solidFill>
                <a:effectLst/>
                <a:latin typeface="source-serif-pro"/>
              </a:rPr>
              <a:t> </a:t>
            </a:r>
            <a:r>
              <a:rPr lang="el-GR" altLang="zh-TW" sz="1400" b="0" i="0">
                <a:solidFill>
                  <a:srgbClr val="242424"/>
                </a:solidFill>
                <a:effectLst/>
                <a:latin typeface="source-serif-pro"/>
              </a:rPr>
              <a:t>(</a:t>
            </a:r>
            <a:r>
              <a:rPr lang="en-US" altLang="zh-TW" sz="1400" b="0" i="0">
                <a:solidFill>
                  <a:srgbClr val="242424"/>
                </a:solidFill>
                <a:effectLst/>
                <a:latin typeface="source-serif-pro"/>
              </a:rPr>
              <a:t>Rank decomposition matrices) </a:t>
            </a:r>
            <a:r>
              <a:rPr lang="zh-TW" altLang="en-US" sz="1400" b="0" i="0">
                <a:solidFill>
                  <a:srgbClr val="242424"/>
                </a:solidFill>
                <a:effectLst/>
                <a:latin typeface="source-serif-pro"/>
              </a:rPr>
              <a:t>進行組合，藉此最佳化下游任務的成果。</a:t>
            </a:r>
            <a:endParaRPr lang="zh-TW" altLang="en-US" sz="1600" b="0">
              <a:solidFill>
                <a:srgbClr val="333333"/>
              </a:solidFill>
              <a:effectLst/>
              <a:latin typeface="Helvetica" panose="020B0604020202020204" pitchFamily="34" charset="0"/>
            </a:endParaRPr>
          </a:p>
        </p:txBody>
      </p:sp>
      <p:pic>
        <p:nvPicPr>
          <p:cNvPr id="4" name="圖片 3">
            <a:extLst>
              <a:ext uri="{FF2B5EF4-FFF2-40B4-BE49-F238E27FC236}">
                <a16:creationId xmlns:a16="http://schemas.microsoft.com/office/drawing/2014/main" id="{1D0AD225-D61E-2C56-EC6F-1761175BA387}"/>
              </a:ext>
            </a:extLst>
          </p:cNvPr>
          <p:cNvPicPr>
            <a:picLocks noChangeAspect="1"/>
          </p:cNvPicPr>
          <p:nvPr/>
        </p:nvPicPr>
        <p:blipFill>
          <a:blip r:embed="rId2"/>
          <a:stretch>
            <a:fillRect/>
          </a:stretch>
        </p:blipFill>
        <p:spPr>
          <a:xfrm>
            <a:off x="5411304" y="2636912"/>
            <a:ext cx="3190776" cy="3739191"/>
          </a:xfrm>
          <a:prstGeom prst="rect">
            <a:avLst/>
          </a:prstGeom>
        </p:spPr>
      </p:pic>
      <p:sp>
        <p:nvSpPr>
          <p:cNvPr id="6" name="文字方塊 5">
            <a:extLst>
              <a:ext uri="{FF2B5EF4-FFF2-40B4-BE49-F238E27FC236}">
                <a16:creationId xmlns:a16="http://schemas.microsoft.com/office/drawing/2014/main" id="{3A9AB9D1-2057-3418-0AD2-245018B79A8E}"/>
              </a:ext>
            </a:extLst>
          </p:cNvPr>
          <p:cNvSpPr txBox="1"/>
          <p:nvPr/>
        </p:nvSpPr>
        <p:spPr>
          <a:xfrm>
            <a:off x="173125" y="2276872"/>
            <a:ext cx="4748882" cy="3416320"/>
          </a:xfrm>
          <a:prstGeom prst="rect">
            <a:avLst/>
          </a:prstGeom>
          <a:noFill/>
        </p:spPr>
        <p:txBody>
          <a:bodyPr wrap="square">
            <a:spAutoFit/>
          </a:bodyPr>
          <a:lstStyle/>
          <a:p>
            <a:r>
              <a:rPr lang="zh-TW" altLang="en-US" sz="1200">
                <a:latin typeface="+mj-ea"/>
                <a:ea typeface="+mj-ea"/>
              </a:rPr>
              <a:t>我們把∆</a:t>
            </a:r>
            <a:r>
              <a:rPr lang="en-US" altLang="zh-TW" sz="1200">
                <a:latin typeface="+mj-ea"/>
                <a:ea typeface="+mj-ea"/>
              </a:rPr>
              <a:t>W</a:t>
            </a:r>
            <a:r>
              <a:rPr lang="zh-TW" altLang="en-US" sz="1200">
                <a:latin typeface="+mj-ea"/>
                <a:ea typeface="+mj-ea"/>
              </a:rPr>
              <a:t>拆成兩個矩陣的相乘，</a:t>
            </a:r>
            <a:r>
              <a:rPr lang="en-US" altLang="zh-TW" sz="1200">
                <a:latin typeface="+mj-ea"/>
                <a:ea typeface="+mj-ea"/>
              </a:rPr>
              <a:t>A</a:t>
            </a:r>
            <a:r>
              <a:rPr lang="zh-TW" altLang="en-US" sz="1200">
                <a:latin typeface="+mj-ea"/>
                <a:ea typeface="+mj-ea"/>
              </a:rPr>
              <a:t>矩陣與</a:t>
            </a:r>
            <a:r>
              <a:rPr lang="en-US" altLang="zh-TW" sz="1200">
                <a:latin typeface="+mj-ea"/>
                <a:ea typeface="+mj-ea"/>
              </a:rPr>
              <a:t>B</a:t>
            </a:r>
            <a:r>
              <a:rPr lang="zh-TW" altLang="en-US" sz="1200">
                <a:latin typeface="+mj-ea"/>
                <a:ea typeface="+mj-ea"/>
              </a:rPr>
              <a:t>矩陣，並讓</a:t>
            </a:r>
            <a:r>
              <a:rPr lang="en-US" altLang="zh-TW" sz="1200">
                <a:latin typeface="+mj-ea"/>
                <a:ea typeface="+mj-ea"/>
              </a:rPr>
              <a:t>A</a:t>
            </a:r>
            <a:r>
              <a:rPr lang="zh-TW" altLang="en-US" sz="1200">
                <a:latin typeface="+mj-ea"/>
                <a:ea typeface="+mj-ea"/>
              </a:rPr>
              <a:t>矩陣跟</a:t>
            </a:r>
            <a:r>
              <a:rPr lang="en-US" altLang="zh-TW" sz="1200">
                <a:latin typeface="+mj-ea"/>
                <a:ea typeface="+mj-ea"/>
              </a:rPr>
              <a:t>B</a:t>
            </a:r>
            <a:r>
              <a:rPr lang="zh-TW" altLang="en-US" sz="1200">
                <a:latin typeface="+mj-ea"/>
                <a:ea typeface="+mj-ea"/>
              </a:rPr>
              <a:t>矩陣做「降維再重建」的過程，我們就可以大幅減少∆</a:t>
            </a:r>
            <a:r>
              <a:rPr lang="en-US" altLang="zh-TW" sz="1200">
                <a:latin typeface="+mj-ea"/>
                <a:ea typeface="+mj-ea"/>
              </a:rPr>
              <a:t>W</a:t>
            </a:r>
            <a:r>
              <a:rPr lang="zh-TW" altLang="en-US" sz="1200">
                <a:latin typeface="+mj-ea"/>
                <a:ea typeface="+mj-ea"/>
              </a:rPr>
              <a:t>的參數量</a:t>
            </a:r>
            <a:endParaRPr lang="en-US" altLang="zh-TW" sz="1200">
              <a:latin typeface="+mj-ea"/>
              <a:ea typeface="+mj-ea"/>
            </a:endParaRPr>
          </a:p>
          <a:p>
            <a:endParaRPr lang="en-US" altLang="zh-TW" sz="1200">
              <a:latin typeface="+mj-ea"/>
              <a:ea typeface="+mj-ea"/>
            </a:endParaRPr>
          </a:p>
          <a:p>
            <a:r>
              <a:rPr lang="zh-TW" altLang="en-US" sz="1200">
                <a:latin typeface="+mj-ea"/>
                <a:ea typeface="+mj-ea"/>
              </a:rPr>
              <a:t>舉例而言，假設原本</a:t>
            </a:r>
            <a:r>
              <a:rPr lang="en-US" altLang="zh-TW" sz="1200">
                <a:latin typeface="+mj-ea"/>
                <a:ea typeface="+mj-ea"/>
              </a:rPr>
              <a:t>W</a:t>
            </a:r>
            <a:r>
              <a:rPr lang="zh-TW" altLang="en-US" sz="1200">
                <a:latin typeface="+mj-ea"/>
                <a:ea typeface="+mj-ea"/>
              </a:rPr>
              <a:t>是</a:t>
            </a:r>
            <a:r>
              <a:rPr lang="en-US" altLang="zh-TW" sz="1200">
                <a:latin typeface="+mj-ea"/>
                <a:ea typeface="+mj-ea"/>
              </a:rPr>
              <a:t>1000*1000</a:t>
            </a:r>
            <a:r>
              <a:rPr lang="zh-TW" altLang="en-US" sz="1200">
                <a:latin typeface="+mj-ea"/>
                <a:ea typeface="+mj-ea"/>
              </a:rPr>
              <a:t>的參數矩陣，我們讓∆</a:t>
            </a:r>
            <a:r>
              <a:rPr lang="en-US" altLang="zh-TW" sz="1200">
                <a:latin typeface="+mj-ea"/>
                <a:ea typeface="+mj-ea"/>
              </a:rPr>
              <a:t>W</a:t>
            </a:r>
            <a:r>
              <a:rPr lang="zh-TW" altLang="en-US" sz="1200">
                <a:latin typeface="+mj-ea"/>
                <a:ea typeface="+mj-ea"/>
              </a:rPr>
              <a:t>是一個</a:t>
            </a:r>
            <a:r>
              <a:rPr lang="en-US" altLang="zh-TW" sz="1200">
                <a:latin typeface="+mj-ea"/>
                <a:ea typeface="+mj-ea"/>
              </a:rPr>
              <a:t>2*1000</a:t>
            </a:r>
            <a:r>
              <a:rPr lang="zh-TW" altLang="en-US" sz="1200">
                <a:latin typeface="+mj-ea"/>
                <a:ea typeface="+mj-ea"/>
              </a:rPr>
              <a:t>的</a:t>
            </a:r>
            <a:r>
              <a:rPr lang="en-US" altLang="zh-TW" sz="1200">
                <a:latin typeface="+mj-ea"/>
                <a:ea typeface="+mj-ea"/>
              </a:rPr>
              <a:t>A</a:t>
            </a:r>
            <a:r>
              <a:rPr lang="zh-TW" altLang="en-US" sz="1200">
                <a:latin typeface="+mj-ea"/>
                <a:ea typeface="+mj-ea"/>
              </a:rPr>
              <a:t>矩陣跟一個</a:t>
            </a:r>
            <a:r>
              <a:rPr lang="en-US" altLang="zh-TW" sz="1200">
                <a:latin typeface="+mj-ea"/>
                <a:ea typeface="+mj-ea"/>
              </a:rPr>
              <a:t>1000*2</a:t>
            </a:r>
            <a:r>
              <a:rPr lang="zh-TW" altLang="en-US" sz="1200">
                <a:latin typeface="+mj-ea"/>
                <a:ea typeface="+mj-ea"/>
              </a:rPr>
              <a:t>的</a:t>
            </a:r>
            <a:r>
              <a:rPr lang="en-US" altLang="zh-TW" sz="1200">
                <a:latin typeface="+mj-ea"/>
                <a:ea typeface="+mj-ea"/>
              </a:rPr>
              <a:t>B</a:t>
            </a:r>
            <a:r>
              <a:rPr lang="zh-TW" altLang="en-US" sz="1200">
                <a:latin typeface="+mj-ea"/>
                <a:ea typeface="+mj-ea"/>
              </a:rPr>
              <a:t>矩陣，我們</a:t>
            </a:r>
            <a:r>
              <a:rPr lang="en-US" altLang="zh-TW" sz="1200">
                <a:latin typeface="+mj-ea"/>
                <a:ea typeface="+mj-ea"/>
              </a:rPr>
              <a:t>B</a:t>
            </a:r>
            <a:r>
              <a:rPr lang="zh-TW" altLang="en-US" sz="1200">
                <a:latin typeface="+mj-ea"/>
                <a:ea typeface="+mj-ea"/>
              </a:rPr>
              <a:t>跟</a:t>
            </a:r>
            <a:r>
              <a:rPr lang="en-US" altLang="zh-TW" sz="1200">
                <a:latin typeface="+mj-ea"/>
                <a:ea typeface="+mj-ea"/>
              </a:rPr>
              <a:t>A</a:t>
            </a:r>
            <a:r>
              <a:rPr lang="zh-TW" altLang="en-US" sz="1200">
                <a:latin typeface="+mj-ea"/>
                <a:ea typeface="+mj-ea"/>
              </a:rPr>
              <a:t>相乘後就能重建出</a:t>
            </a:r>
            <a:r>
              <a:rPr lang="en-US" altLang="zh-TW" sz="1200">
                <a:latin typeface="+mj-ea"/>
                <a:ea typeface="+mj-ea"/>
              </a:rPr>
              <a:t>1000*1000</a:t>
            </a:r>
            <a:r>
              <a:rPr lang="zh-TW" altLang="en-US" sz="1200">
                <a:latin typeface="+mj-ea"/>
                <a:ea typeface="+mj-ea"/>
              </a:rPr>
              <a:t>的矩陣，因此參數量就嚴格降低了，只需要原本的</a:t>
            </a:r>
            <a:r>
              <a:rPr lang="en-US" altLang="zh-TW" sz="1200">
                <a:latin typeface="+mj-ea"/>
                <a:ea typeface="+mj-ea"/>
              </a:rPr>
              <a:t>0.4%</a:t>
            </a:r>
            <a:r>
              <a:rPr lang="zh-TW" altLang="en-US" sz="1200">
                <a:latin typeface="+mj-ea"/>
                <a:ea typeface="+mj-ea"/>
              </a:rPr>
              <a:t>。</a:t>
            </a:r>
          </a:p>
          <a:p>
            <a:endParaRPr lang="zh-TW" altLang="en-US" sz="1200">
              <a:latin typeface="+mj-ea"/>
              <a:ea typeface="+mj-ea"/>
            </a:endParaRPr>
          </a:p>
          <a:p>
            <a:r>
              <a:rPr lang="zh-TW" altLang="en-US" sz="1200">
                <a:latin typeface="+mj-ea"/>
                <a:ea typeface="+mj-ea"/>
              </a:rPr>
              <a:t>而這個「降維再重建」動作，就稱為 </a:t>
            </a:r>
            <a:r>
              <a:rPr lang="en-US" altLang="zh-TW" sz="1200">
                <a:latin typeface="+mj-ea"/>
                <a:ea typeface="+mj-ea"/>
              </a:rPr>
              <a:t>Low rank projection</a:t>
            </a:r>
            <a:r>
              <a:rPr lang="zh-TW" altLang="en-US" sz="1200">
                <a:latin typeface="+mj-ea"/>
                <a:ea typeface="+mj-ea"/>
              </a:rPr>
              <a:t>（低秩投影）。</a:t>
            </a:r>
            <a:endParaRPr lang="en-US" altLang="zh-TW" sz="1200">
              <a:latin typeface="+mj-ea"/>
              <a:ea typeface="+mj-ea"/>
            </a:endParaRPr>
          </a:p>
          <a:p>
            <a:endParaRPr lang="en-US" altLang="zh-TW" sz="1200">
              <a:latin typeface="+mj-ea"/>
              <a:ea typeface="+mj-ea"/>
            </a:endParaRPr>
          </a:p>
          <a:p>
            <a:r>
              <a:rPr lang="zh-TW" altLang="en-US" sz="1200">
                <a:latin typeface="+mj-ea"/>
                <a:ea typeface="+mj-ea"/>
              </a:rPr>
              <a:t>右邊橘色模組為我們要訓練的模型權重 </a:t>
            </a:r>
            <a:r>
              <a:rPr lang="en-US" altLang="zh-TW" sz="1200">
                <a:latin typeface="+mj-ea"/>
                <a:ea typeface="+mj-ea"/>
              </a:rPr>
              <a:t>LoRA </a:t>
            </a:r>
            <a:r>
              <a:rPr lang="zh-TW" altLang="en-US" sz="1200">
                <a:latin typeface="+mj-ea"/>
                <a:ea typeface="+mj-ea"/>
              </a:rPr>
              <a:t>，透過中間 </a:t>
            </a:r>
            <a:r>
              <a:rPr lang="en-US" altLang="zh-TW" sz="1200">
                <a:latin typeface="+mj-ea"/>
                <a:ea typeface="+mj-ea"/>
              </a:rPr>
              <a:t>Rank — r </a:t>
            </a:r>
            <a:r>
              <a:rPr lang="zh-TW" altLang="en-US" sz="1200">
                <a:latin typeface="+mj-ea"/>
                <a:ea typeface="+mj-ea"/>
              </a:rPr>
              <a:t>的限縮，可以大幅地降低訓練的參數量，</a:t>
            </a:r>
            <a:endParaRPr lang="en-US" altLang="zh-TW" sz="1200">
              <a:latin typeface="+mj-ea"/>
              <a:ea typeface="+mj-ea"/>
            </a:endParaRPr>
          </a:p>
          <a:p>
            <a:r>
              <a:rPr lang="zh-TW" altLang="en-US" sz="1200">
                <a:latin typeface="+mj-ea"/>
                <a:ea typeface="+mj-ea"/>
              </a:rPr>
              <a:t>特徵的維度：</a:t>
            </a:r>
            <a:r>
              <a:rPr lang="en-US" altLang="zh-TW" sz="1200">
                <a:latin typeface="+mj-ea"/>
                <a:ea typeface="+mj-ea"/>
              </a:rPr>
              <a:t>r&lt;&lt;d</a:t>
            </a:r>
            <a:r>
              <a:rPr lang="zh-TW" altLang="en-US" sz="1200">
                <a:latin typeface="+mj-ea"/>
                <a:ea typeface="+mj-ea"/>
              </a:rPr>
              <a:t>，整體參數量可變成：</a:t>
            </a:r>
            <a:r>
              <a:rPr lang="en-US" altLang="zh-TW" sz="1200">
                <a:latin typeface="+mj-ea"/>
                <a:ea typeface="+mj-ea"/>
              </a:rPr>
              <a:t>|Θ|=2×LoRA ×dmodel ×r</a:t>
            </a:r>
            <a:r>
              <a:rPr lang="zh-TW" altLang="en-US" sz="1200">
                <a:latin typeface="+mj-ea"/>
                <a:ea typeface="+mj-ea"/>
              </a:rPr>
              <a:t>， </a:t>
            </a:r>
            <a:endParaRPr lang="en-US" altLang="zh-TW" sz="1200">
              <a:latin typeface="+mj-ea"/>
              <a:ea typeface="+mj-ea"/>
            </a:endParaRPr>
          </a:p>
          <a:p>
            <a:endParaRPr lang="en-US" altLang="zh-TW" sz="1200">
              <a:latin typeface="+mj-ea"/>
              <a:ea typeface="+mj-ea"/>
            </a:endParaRPr>
          </a:p>
          <a:p>
            <a:r>
              <a:rPr lang="zh-TW" altLang="en-US" sz="1200">
                <a:latin typeface="+mj-ea"/>
                <a:ea typeface="+mj-ea"/>
              </a:rPr>
              <a:t>而 </a:t>
            </a:r>
            <a:r>
              <a:rPr lang="en-US" altLang="zh-TW" sz="1200">
                <a:latin typeface="+mj-ea"/>
                <a:ea typeface="+mj-ea"/>
              </a:rPr>
              <a:t>LoRA </a:t>
            </a:r>
            <a:r>
              <a:rPr lang="zh-TW" altLang="en-US" sz="1200">
                <a:latin typeface="+mj-ea"/>
                <a:ea typeface="+mj-ea"/>
              </a:rPr>
              <a:t>為整個模型有用到的 </a:t>
            </a:r>
            <a:r>
              <a:rPr lang="en-US" altLang="zh-TW" sz="1200">
                <a:latin typeface="+mj-ea"/>
                <a:ea typeface="+mj-ea"/>
              </a:rPr>
              <a:t>LoRA </a:t>
            </a:r>
            <a:r>
              <a:rPr lang="zh-TW" altLang="en-US" sz="1200">
                <a:latin typeface="+mj-ea"/>
                <a:ea typeface="+mj-ea"/>
              </a:rPr>
              <a:t>模組數量，論文中是在 </a:t>
            </a:r>
            <a:r>
              <a:rPr lang="en-US" altLang="zh-TW" sz="1200">
                <a:latin typeface="+mj-ea"/>
                <a:ea typeface="+mj-ea"/>
              </a:rPr>
              <a:t>Transformer </a:t>
            </a:r>
            <a:r>
              <a:rPr lang="zh-TW" altLang="en-US" sz="1200">
                <a:latin typeface="+mj-ea"/>
                <a:ea typeface="+mj-ea"/>
              </a:rPr>
              <a:t>架構中的 </a:t>
            </a:r>
            <a:r>
              <a:rPr lang="en-US" altLang="zh-TW" sz="1200">
                <a:latin typeface="+mj-ea"/>
                <a:ea typeface="+mj-ea"/>
              </a:rPr>
              <a:t>Attention </a:t>
            </a:r>
            <a:r>
              <a:rPr lang="zh-TW" altLang="en-US" sz="1200">
                <a:latin typeface="+mj-ea"/>
                <a:ea typeface="+mj-ea"/>
              </a:rPr>
              <a:t>中都插入 </a:t>
            </a:r>
            <a:r>
              <a:rPr lang="en-US" altLang="zh-TW" sz="1200">
                <a:latin typeface="+mj-ea"/>
                <a:ea typeface="+mj-ea"/>
              </a:rPr>
              <a:t>LoRA </a:t>
            </a:r>
            <a:r>
              <a:rPr lang="zh-TW" altLang="en-US" sz="1200">
                <a:latin typeface="+mj-ea"/>
                <a:ea typeface="+mj-ea"/>
              </a:rPr>
              <a:t>模組，而 </a:t>
            </a:r>
            <a:r>
              <a:rPr lang="en-US" altLang="zh-TW" sz="1200">
                <a:latin typeface="+mj-ea"/>
                <a:ea typeface="+mj-ea"/>
              </a:rPr>
              <a:t>r </a:t>
            </a:r>
            <a:r>
              <a:rPr lang="zh-TW" altLang="en-US" sz="1200">
                <a:latin typeface="+mj-ea"/>
                <a:ea typeface="+mj-ea"/>
              </a:rPr>
              <a:t>的大小會基於不同的任務而定，不過在實驗中多半使用 </a:t>
            </a:r>
            <a:r>
              <a:rPr lang="en-US" altLang="zh-TW" sz="1200">
                <a:latin typeface="+mj-ea"/>
                <a:ea typeface="+mj-ea"/>
              </a:rPr>
              <a:t>2~4 </a:t>
            </a:r>
            <a:r>
              <a:rPr lang="zh-TW" altLang="en-US" sz="1200">
                <a:latin typeface="+mj-ea"/>
                <a:ea typeface="+mj-ea"/>
              </a:rPr>
              <a:t>就有不錯的成果。</a:t>
            </a:r>
          </a:p>
        </p:txBody>
      </p:sp>
      <p:pic>
        <p:nvPicPr>
          <p:cNvPr id="8" name="圖片 7">
            <a:extLst>
              <a:ext uri="{FF2B5EF4-FFF2-40B4-BE49-F238E27FC236}">
                <a16:creationId xmlns:a16="http://schemas.microsoft.com/office/drawing/2014/main" id="{23F4C8C1-7CD9-176D-3207-F6DC1FAAD55E}"/>
              </a:ext>
            </a:extLst>
          </p:cNvPr>
          <p:cNvPicPr>
            <a:picLocks noChangeAspect="1"/>
          </p:cNvPicPr>
          <p:nvPr/>
        </p:nvPicPr>
        <p:blipFill>
          <a:blip r:embed="rId3"/>
          <a:stretch>
            <a:fillRect/>
          </a:stretch>
        </p:blipFill>
        <p:spPr>
          <a:xfrm>
            <a:off x="5411304" y="1683363"/>
            <a:ext cx="3677972" cy="953549"/>
          </a:xfrm>
          <a:prstGeom prst="rect">
            <a:avLst/>
          </a:prstGeom>
        </p:spPr>
      </p:pic>
    </p:spTree>
    <p:extLst>
      <p:ext uri="{BB962C8B-B14F-4D97-AF65-F5344CB8AC3E}">
        <p14:creationId xmlns:p14="http://schemas.microsoft.com/office/powerpoint/2010/main" val="100384191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3749B-3EB7-5130-041C-9994A614793D}"/>
              </a:ext>
            </a:extLst>
          </p:cNvPr>
          <p:cNvSpPr>
            <a:spLocks noGrp="1"/>
          </p:cNvSpPr>
          <p:nvPr>
            <p:ph type="title"/>
          </p:nvPr>
        </p:nvSpPr>
        <p:spPr/>
        <p:txBody>
          <a:bodyPr/>
          <a:lstStyle/>
          <a:p>
            <a:r>
              <a:rPr lang="zh-TW" altLang="en-US"/>
              <a:t>微調大型語言模型</a:t>
            </a:r>
            <a:r>
              <a:rPr lang="en-US" altLang="zh-TW"/>
              <a:t>LLM</a:t>
            </a:r>
            <a:r>
              <a:rPr lang="zh-TW" altLang="en-US"/>
              <a:t>的技術</a:t>
            </a:r>
            <a:r>
              <a:rPr lang="en-US" altLang="zh-TW"/>
              <a:t>LoRA</a:t>
            </a:r>
            <a:endParaRPr lang="zh-TW" altLang="en-US"/>
          </a:p>
        </p:txBody>
      </p:sp>
      <p:sp>
        <p:nvSpPr>
          <p:cNvPr id="3" name="內容版面配置區 2">
            <a:extLst>
              <a:ext uri="{FF2B5EF4-FFF2-40B4-BE49-F238E27FC236}">
                <a16:creationId xmlns:a16="http://schemas.microsoft.com/office/drawing/2014/main" id="{1067FBEC-C26E-60BA-2703-D09D469C7D1A}"/>
              </a:ext>
            </a:extLst>
          </p:cNvPr>
          <p:cNvSpPr>
            <a:spLocks noGrp="1"/>
          </p:cNvSpPr>
          <p:nvPr>
            <p:ph idx="1"/>
          </p:nvPr>
        </p:nvSpPr>
        <p:spPr/>
        <p:txBody>
          <a:bodyPr/>
          <a:lstStyle/>
          <a:p>
            <a:pPr algn="l">
              <a:spcBef>
                <a:spcPts val="0"/>
              </a:spcBef>
              <a:spcAft>
                <a:spcPts val="200"/>
              </a:spcAft>
            </a:pPr>
            <a:r>
              <a:rPr lang="zh-TW" altLang="en-US" sz="1600" b="0">
                <a:solidFill>
                  <a:srgbClr val="333333"/>
                </a:solidFill>
                <a:effectLst/>
                <a:latin typeface="Helvetica" panose="020B0604020202020204" pitchFamily="34" charset="0"/>
              </a:rPr>
              <a:t>有效率的 </a:t>
            </a:r>
            <a:r>
              <a:rPr lang="en-US" altLang="zh-TW" sz="1600" b="0">
                <a:solidFill>
                  <a:srgbClr val="333333"/>
                </a:solidFill>
                <a:effectLst/>
                <a:latin typeface="Helvetica" panose="020B0604020202020204" pitchFamily="34" charset="0"/>
              </a:rPr>
              <a:t>Fine-Tuning</a:t>
            </a:r>
            <a:r>
              <a:rPr lang="zh-TW" altLang="en-US" sz="1600" b="0">
                <a:solidFill>
                  <a:srgbClr val="333333"/>
                </a:solidFill>
                <a:effectLst/>
                <a:latin typeface="Helvetica" panose="020B0604020202020204" pitchFamily="34" charset="0"/>
              </a:rPr>
              <a:t>，稱作 </a:t>
            </a:r>
            <a:r>
              <a:rPr lang="en-US" altLang="zh-TW" sz="1600" b="0">
                <a:solidFill>
                  <a:srgbClr val="333333"/>
                </a:solidFill>
                <a:effectLst/>
                <a:latin typeface="Helvetica" panose="020B0604020202020204" pitchFamily="34" charset="0"/>
              </a:rPr>
              <a:t>Parameter-Efficient Fine-Tuning (PEFT)</a:t>
            </a:r>
            <a:r>
              <a:rPr lang="zh-TW" altLang="en-US" sz="1600" b="0">
                <a:solidFill>
                  <a:srgbClr val="333333"/>
                </a:solidFill>
                <a:effectLst/>
                <a:latin typeface="Helvetica" panose="020B0604020202020204" pitchFamily="34" charset="0"/>
              </a:rPr>
              <a:t>，</a:t>
            </a:r>
            <a:r>
              <a:rPr lang="en-US" altLang="zh-TW" sz="1600" b="0">
                <a:solidFill>
                  <a:srgbClr val="333333"/>
                </a:solidFill>
                <a:effectLst/>
                <a:latin typeface="Helvetica" panose="020B0604020202020204" pitchFamily="34" charset="0"/>
              </a:rPr>
              <a:t>Microsoft </a:t>
            </a:r>
            <a:r>
              <a:rPr lang="zh-TW" altLang="en-US" sz="1600" b="0">
                <a:solidFill>
                  <a:srgbClr val="333333"/>
                </a:solidFill>
                <a:effectLst/>
                <a:latin typeface="Helvetica" panose="020B0604020202020204" pitchFamily="34" charset="0"/>
              </a:rPr>
              <a:t>團隊提出的 </a:t>
            </a:r>
            <a:r>
              <a:rPr lang="en-US" altLang="zh-TW" sz="1600" b="0">
                <a:solidFill>
                  <a:srgbClr val="333333"/>
                </a:solidFill>
                <a:effectLst/>
                <a:latin typeface="Helvetica" panose="020B0604020202020204" pitchFamily="34" charset="0"/>
              </a:rPr>
              <a:t>Low-Rank Adaptation</a:t>
            </a:r>
            <a:r>
              <a:rPr lang="zh-TW" altLang="en-US" sz="1600" b="0">
                <a:solidFill>
                  <a:srgbClr val="333333"/>
                </a:solidFill>
                <a:effectLst/>
                <a:latin typeface="Helvetica" panose="020B0604020202020204" pitchFamily="34" charset="0"/>
              </a:rPr>
              <a:t>（</a:t>
            </a:r>
            <a:r>
              <a:rPr lang="en-US" altLang="zh-TW" sz="1600" b="0">
                <a:solidFill>
                  <a:srgbClr val="333333"/>
                </a:solidFill>
                <a:effectLst/>
                <a:latin typeface="Helvetica" panose="020B0604020202020204" pitchFamily="34" charset="0"/>
              </a:rPr>
              <a:t>LoRA</a:t>
            </a:r>
            <a:r>
              <a:rPr lang="zh-TW" altLang="en-US" sz="1600" b="0">
                <a:solidFill>
                  <a:srgbClr val="333333"/>
                </a:solidFill>
                <a:effectLst/>
                <a:latin typeface="Helvetica" panose="020B0604020202020204" pitchFamily="34" charset="0"/>
              </a:rPr>
              <a:t>），概念是透過凍結原本的預訓練模型</a:t>
            </a:r>
            <a:r>
              <a:rPr lang="en-US" altLang="zh-TW" sz="1600" b="0">
                <a:solidFill>
                  <a:srgbClr val="333333"/>
                </a:solidFill>
                <a:effectLst/>
                <a:latin typeface="Helvetica" panose="020B0604020202020204" pitchFamily="34" charset="0"/>
              </a:rPr>
              <a:t>(e.g., GPT-3) </a:t>
            </a:r>
            <a:r>
              <a:rPr lang="zh-TW" altLang="en-US" sz="1600" b="0">
                <a:solidFill>
                  <a:srgbClr val="333333"/>
                </a:solidFill>
                <a:effectLst/>
                <a:latin typeface="Helvetica" panose="020B0604020202020204" pitchFamily="34" charset="0"/>
              </a:rPr>
              <a:t>的權重，搭配一個小的模型進行微調就可以達到很好的 </a:t>
            </a:r>
            <a:r>
              <a:rPr lang="en-US" altLang="zh-TW" sz="1600" b="0">
                <a:solidFill>
                  <a:srgbClr val="333333"/>
                </a:solidFill>
                <a:effectLst/>
                <a:latin typeface="Helvetica" panose="020B0604020202020204" pitchFamily="34" charset="0"/>
              </a:rPr>
              <a:t>Fine-Tuning </a:t>
            </a:r>
            <a:r>
              <a:rPr lang="zh-TW" altLang="en-US" sz="1600" b="0">
                <a:solidFill>
                  <a:srgbClr val="333333"/>
                </a:solidFill>
                <a:effectLst/>
                <a:latin typeface="Helvetica" panose="020B0604020202020204" pitchFamily="34" charset="0"/>
              </a:rPr>
              <a:t>效果，</a:t>
            </a:r>
            <a:endParaRPr lang="en-US" altLang="zh-TW" sz="1600" b="0">
              <a:solidFill>
                <a:srgbClr val="333333"/>
              </a:solidFill>
              <a:effectLst/>
              <a:latin typeface="Helvetica" panose="020B0604020202020204" pitchFamily="34" charset="0"/>
            </a:endParaRPr>
          </a:p>
          <a:p>
            <a:pPr algn="l">
              <a:spcBef>
                <a:spcPts val="0"/>
              </a:spcBef>
              <a:spcAft>
                <a:spcPts val="200"/>
              </a:spcAft>
            </a:pPr>
            <a:r>
              <a:rPr lang="zh-TW" altLang="en-US" sz="1600" b="0">
                <a:solidFill>
                  <a:srgbClr val="333333"/>
                </a:solidFill>
                <a:effectLst/>
                <a:latin typeface="Helvetica" panose="020B0604020202020204" pitchFamily="34" charset="0"/>
              </a:rPr>
              <a:t>等同 </a:t>
            </a:r>
            <a:r>
              <a:rPr lang="en-US" altLang="zh-TW" sz="1600" b="0">
                <a:solidFill>
                  <a:srgbClr val="333333"/>
                </a:solidFill>
                <a:effectLst/>
                <a:latin typeface="Helvetica" panose="020B0604020202020204" pitchFamily="34" charset="0"/>
              </a:rPr>
              <a:t>Adapter </a:t>
            </a:r>
            <a:r>
              <a:rPr lang="zh-TW" altLang="en-US" sz="1600" b="0">
                <a:solidFill>
                  <a:srgbClr val="333333"/>
                </a:solidFill>
                <a:effectLst/>
                <a:latin typeface="Helvetica" panose="020B0604020202020204" pitchFamily="34" charset="0"/>
              </a:rPr>
              <a:t>的概念：透過 </a:t>
            </a:r>
            <a:r>
              <a:rPr lang="en-US" altLang="zh-TW" sz="1600" b="0">
                <a:solidFill>
                  <a:srgbClr val="333333"/>
                </a:solidFill>
                <a:effectLst/>
                <a:latin typeface="Helvetica" panose="020B0604020202020204" pitchFamily="34" charset="0"/>
              </a:rPr>
              <a:t>Freeze LLM </a:t>
            </a:r>
            <a:r>
              <a:rPr lang="zh-TW" altLang="en-US" sz="1600" b="0">
                <a:solidFill>
                  <a:srgbClr val="333333"/>
                </a:solidFill>
                <a:effectLst/>
                <a:latin typeface="Helvetica" panose="020B0604020202020204" pitchFamily="34" charset="0"/>
              </a:rPr>
              <a:t>僅透過微調新增的小型網路，當作補丁或是插件。</a:t>
            </a:r>
          </a:p>
        </p:txBody>
      </p:sp>
      <p:pic>
        <p:nvPicPr>
          <p:cNvPr id="4" name="圖片 3">
            <a:extLst>
              <a:ext uri="{FF2B5EF4-FFF2-40B4-BE49-F238E27FC236}">
                <a16:creationId xmlns:a16="http://schemas.microsoft.com/office/drawing/2014/main" id="{E2CE279C-F238-E401-C20C-87A8C51826E0}"/>
              </a:ext>
            </a:extLst>
          </p:cNvPr>
          <p:cNvPicPr>
            <a:picLocks noChangeAspect="1"/>
          </p:cNvPicPr>
          <p:nvPr/>
        </p:nvPicPr>
        <p:blipFill>
          <a:blip r:embed="rId3"/>
          <a:stretch>
            <a:fillRect/>
          </a:stretch>
        </p:blipFill>
        <p:spPr>
          <a:xfrm>
            <a:off x="971600" y="2287845"/>
            <a:ext cx="6522955" cy="3611345"/>
          </a:xfrm>
          <a:prstGeom prst="rect">
            <a:avLst/>
          </a:prstGeom>
        </p:spPr>
      </p:pic>
      <p:sp>
        <p:nvSpPr>
          <p:cNvPr id="6" name="文字方塊 5">
            <a:extLst>
              <a:ext uri="{FF2B5EF4-FFF2-40B4-BE49-F238E27FC236}">
                <a16:creationId xmlns:a16="http://schemas.microsoft.com/office/drawing/2014/main" id="{2D9FC5F9-579B-DD51-4193-4285930F32DA}"/>
              </a:ext>
            </a:extLst>
          </p:cNvPr>
          <p:cNvSpPr txBox="1"/>
          <p:nvPr/>
        </p:nvSpPr>
        <p:spPr>
          <a:xfrm>
            <a:off x="504565" y="6032249"/>
            <a:ext cx="8208912" cy="553998"/>
          </a:xfrm>
          <a:prstGeom prst="rect">
            <a:avLst/>
          </a:prstGeom>
          <a:noFill/>
        </p:spPr>
        <p:txBody>
          <a:bodyPr wrap="square">
            <a:spAutoFit/>
          </a:bodyPr>
          <a:lstStyle/>
          <a:p>
            <a:r>
              <a:rPr lang="zh-TW" altLang="en-US" sz="1000"/>
              <a:t>不需要調整大型網路的模型，而是改為訓練一個小型的模型</a:t>
            </a:r>
            <a:r>
              <a:rPr lang="en-US" altLang="zh-TW" sz="1000"/>
              <a:t>/</a:t>
            </a:r>
            <a:r>
              <a:rPr lang="zh-TW" altLang="en-US" sz="1000"/>
              <a:t>權重，穿透結合這些權重和推理</a:t>
            </a:r>
            <a:r>
              <a:rPr lang="en-US" altLang="zh-TW" sz="1000"/>
              <a:t>LLM</a:t>
            </a:r>
            <a:r>
              <a:rPr lang="zh-TW" altLang="en-US" sz="1000"/>
              <a:t>中特定層的權重來進行組合，和</a:t>
            </a:r>
            <a:r>
              <a:rPr lang="en-US" altLang="zh-TW" sz="1000"/>
              <a:t>Fine-tund GPT-3</a:t>
            </a:r>
            <a:r>
              <a:rPr lang="zh-TW" altLang="en-US" sz="1000"/>
              <a:t>模型相比，該方法所需的訓練參數量節省</a:t>
            </a:r>
            <a:r>
              <a:rPr lang="en-US" altLang="zh-TW" sz="1000"/>
              <a:t>10,000</a:t>
            </a:r>
            <a:r>
              <a:rPr lang="zh-TW" altLang="en-US" sz="1000"/>
              <a:t>倍，並且只需要</a:t>
            </a:r>
            <a:r>
              <a:rPr lang="en-US" altLang="zh-TW" sz="1000"/>
              <a:t>1/3</a:t>
            </a:r>
            <a:r>
              <a:rPr lang="zh-TW" altLang="en-US" sz="1000"/>
              <a:t>的</a:t>
            </a:r>
            <a:r>
              <a:rPr lang="en-US" altLang="zh-TW" sz="1000"/>
              <a:t>PPU</a:t>
            </a:r>
            <a:r>
              <a:rPr lang="zh-TW" altLang="en-US" sz="1000"/>
              <a:t>使用量，而該方法所需的訓練參數量節省</a:t>
            </a:r>
            <a:r>
              <a:rPr lang="en-US" altLang="zh-TW" sz="1000"/>
              <a:t>10,000</a:t>
            </a:r>
            <a:r>
              <a:rPr lang="zh-TW" altLang="en-US" sz="1000"/>
              <a:t>倍，並且只需要</a:t>
            </a:r>
            <a:r>
              <a:rPr lang="en-US" altLang="zh-TW" sz="1000"/>
              <a:t>1/3</a:t>
            </a:r>
            <a:r>
              <a:rPr lang="zh-TW" altLang="en-US" sz="1000"/>
              <a:t>的影像擴散使用量，而該方法更能應用在</a:t>
            </a:r>
            <a:r>
              <a:rPr lang="en-US" altLang="zh-TW" sz="1000"/>
              <a:t>LLM</a:t>
            </a:r>
            <a:r>
              <a:rPr lang="zh-TW" altLang="en-US" sz="1000"/>
              <a:t>。</a:t>
            </a:r>
          </a:p>
        </p:txBody>
      </p:sp>
    </p:spTree>
    <p:extLst>
      <p:ext uri="{BB962C8B-B14F-4D97-AF65-F5344CB8AC3E}">
        <p14:creationId xmlns:p14="http://schemas.microsoft.com/office/powerpoint/2010/main" val="2391790127"/>
      </p:ext>
    </p:extLst>
  </p:cSld>
  <p:clrMapOvr>
    <a:overrideClrMapping bg1="lt1" tx1="dk1" bg2="lt2" tx2="dk2" accent1="accent1" accent2="accent2" accent3="accent3" accent4="accent4" accent5="accent5" accent6="accent6" hlink="hlink" folHlink="folHlink"/>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8ADA0E-2C6F-87F9-B383-5A77E3099C8C}"/>
              </a:ext>
            </a:extLst>
          </p:cNvPr>
          <p:cNvSpPr>
            <a:spLocks noGrp="1"/>
          </p:cNvSpPr>
          <p:nvPr>
            <p:ph type="title"/>
          </p:nvPr>
        </p:nvSpPr>
        <p:spPr/>
        <p:txBody>
          <a:bodyPr/>
          <a:lstStyle/>
          <a:p>
            <a:r>
              <a:rPr lang="en-US" altLang="zh-TW"/>
              <a:t>LLM LoRA Training </a:t>
            </a:r>
            <a:r>
              <a:rPr lang="zh-TW" altLang="en-US"/>
              <a:t>大型語言模型</a:t>
            </a:r>
          </a:p>
        </p:txBody>
      </p:sp>
      <p:sp>
        <p:nvSpPr>
          <p:cNvPr id="3" name="內容版面配置區 2">
            <a:extLst>
              <a:ext uri="{FF2B5EF4-FFF2-40B4-BE49-F238E27FC236}">
                <a16:creationId xmlns:a16="http://schemas.microsoft.com/office/drawing/2014/main" id="{70F80184-CDFC-C0AD-F309-A0AD46D3B50F}"/>
              </a:ext>
            </a:extLst>
          </p:cNvPr>
          <p:cNvSpPr>
            <a:spLocks noGrp="1"/>
          </p:cNvSpPr>
          <p:nvPr>
            <p:ph idx="1"/>
          </p:nvPr>
        </p:nvSpPr>
        <p:spPr/>
        <p:txBody>
          <a:bodyPr/>
          <a:lstStyle/>
          <a:p>
            <a:r>
              <a:rPr lang="en-US" altLang="zh-TW" sz="1200">
                <a:hlinkClick r:id="rId2"/>
              </a:rPr>
              <a:t>https://youtu.be/jDkV_Ror5Ds</a:t>
            </a:r>
          </a:p>
          <a:p>
            <a:r>
              <a:rPr lang="en-US" altLang="zh-TW" sz="1200">
                <a:hlinkClick r:id="rId2"/>
              </a:rPr>
              <a:t>https://youtu.be/SHFfu8sE-JQ</a:t>
            </a:r>
          </a:p>
          <a:p>
            <a:r>
              <a:rPr lang="en-US" altLang="zh-TW" sz="1200"/>
              <a:t>https://www.youtube.com/watch?v=eGQMzbhokg</a:t>
            </a:r>
          </a:p>
          <a:p>
            <a:endParaRPr lang="en-US" altLang="zh-TW" sz="1200"/>
          </a:p>
          <a:p>
            <a:r>
              <a:rPr lang="en-US" altLang="zh-TW" b="1" i="0">
                <a:solidFill>
                  <a:srgbClr val="31333F"/>
                </a:solidFill>
                <a:effectLst/>
                <a:latin typeface="Source Sans Pro" panose="020B0503030403020204" pitchFamily="34" charset="0"/>
              </a:rPr>
              <a:t>Can you run it? LLM version</a:t>
            </a:r>
            <a:endParaRPr lang="en-US" altLang="zh-TW"/>
          </a:p>
          <a:p>
            <a:r>
              <a:rPr lang="en-US" altLang="zh-TW"/>
              <a:t>https://huggingface.co/spaces/Vokturz/can-it-run-llm</a:t>
            </a:r>
            <a:endParaRPr lang="zh-TW" altLang="en-US"/>
          </a:p>
        </p:txBody>
      </p:sp>
      <p:pic>
        <p:nvPicPr>
          <p:cNvPr id="7" name="圖片 6">
            <a:extLst>
              <a:ext uri="{FF2B5EF4-FFF2-40B4-BE49-F238E27FC236}">
                <a16:creationId xmlns:a16="http://schemas.microsoft.com/office/drawing/2014/main" id="{2F1D5F44-6BA1-686B-B7BA-4EEAC3977301}"/>
              </a:ext>
            </a:extLst>
          </p:cNvPr>
          <p:cNvPicPr>
            <a:picLocks noChangeAspect="1"/>
          </p:cNvPicPr>
          <p:nvPr/>
        </p:nvPicPr>
        <p:blipFill>
          <a:blip r:embed="rId3"/>
          <a:stretch>
            <a:fillRect/>
          </a:stretch>
        </p:blipFill>
        <p:spPr>
          <a:xfrm>
            <a:off x="0" y="2492896"/>
            <a:ext cx="9144000" cy="4232568"/>
          </a:xfrm>
          <a:prstGeom prst="rect">
            <a:avLst/>
          </a:prstGeom>
        </p:spPr>
      </p:pic>
      <p:sp>
        <p:nvSpPr>
          <p:cNvPr id="8" name="矩形 7">
            <a:extLst>
              <a:ext uri="{FF2B5EF4-FFF2-40B4-BE49-F238E27FC236}">
                <a16:creationId xmlns:a16="http://schemas.microsoft.com/office/drawing/2014/main" id="{E298D0BA-0FF7-F5A3-66BC-3CE118D0C467}"/>
              </a:ext>
            </a:extLst>
          </p:cNvPr>
          <p:cNvSpPr/>
          <p:nvPr/>
        </p:nvSpPr>
        <p:spPr>
          <a:xfrm>
            <a:off x="323528" y="6382482"/>
            <a:ext cx="1296144" cy="27772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8EC88460-410D-5700-B920-ED05FE20F1BE}"/>
              </a:ext>
            </a:extLst>
          </p:cNvPr>
          <p:cNvPicPr>
            <a:picLocks noChangeAspect="1"/>
          </p:cNvPicPr>
          <p:nvPr/>
        </p:nvPicPr>
        <p:blipFill>
          <a:blip r:embed="rId4"/>
          <a:stretch>
            <a:fillRect/>
          </a:stretch>
        </p:blipFill>
        <p:spPr>
          <a:xfrm>
            <a:off x="4211960" y="5809526"/>
            <a:ext cx="2037421" cy="690952"/>
          </a:xfrm>
          <a:prstGeom prst="rect">
            <a:avLst/>
          </a:prstGeom>
        </p:spPr>
      </p:pic>
      <p:pic>
        <p:nvPicPr>
          <p:cNvPr id="6" name="圖片 5">
            <a:extLst>
              <a:ext uri="{FF2B5EF4-FFF2-40B4-BE49-F238E27FC236}">
                <a16:creationId xmlns:a16="http://schemas.microsoft.com/office/drawing/2014/main" id="{09D4E299-6C57-2819-E7D3-4A30519AE520}"/>
              </a:ext>
            </a:extLst>
          </p:cNvPr>
          <p:cNvPicPr>
            <a:picLocks noChangeAspect="1"/>
          </p:cNvPicPr>
          <p:nvPr/>
        </p:nvPicPr>
        <p:blipFill>
          <a:blip r:embed="rId5"/>
          <a:stretch>
            <a:fillRect/>
          </a:stretch>
        </p:blipFill>
        <p:spPr>
          <a:xfrm>
            <a:off x="6448307" y="5913948"/>
            <a:ext cx="2241625" cy="482108"/>
          </a:xfrm>
          <a:prstGeom prst="rect">
            <a:avLst/>
          </a:prstGeom>
        </p:spPr>
      </p:pic>
      <p:sp>
        <p:nvSpPr>
          <p:cNvPr id="10" name="文字方塊 9">
            <a:extLst>
              <a:ext uri="{FF2B5EF4-FFF2-40B4-BE49-F238E27FC236}">
                <a16:creationId xmlns:a16="http://schemas.microsoft.com/office/drawing/2014/main" id="{5643A9EC-FA33-0C81-8CAA-A683C811F9FB}"/>
              </a:ext>
            </a:extLst>
          </p:cNvPr>
          <p:cNvSpPr txBox="1"/>
          <p:nvPr/>
        </p:nvSpPr>
        <p:spPr>
          <a:xfrm>
            <a:off x="6940050" y="6382482"/>
            <a:ext cx="595035" cy="215444"/>
          </a:xfrm>
          <a:prstGeom prst="rect">
            <a:avLst/>
          </a:prstGeom>
          <a:noFill/>
        </p:spPr>
        <p:txBody>
          <a:bodyPr wrap="none" rtlCol="0">
            <a:spAutoFit/>
          </a:bodyPr>
          <a:lstStyle/>
          <a:p>
            <a:r>
              <a:rPr lang="zh-TW" altLang="en-US" sz="800"/>
              <a:t>指數位數</a:t>
            </a:r>
          </a:p>
        </p:txBody>
      </p:sp>
    </p:spTree>
    <p:extLst>
      <p:ext uri="{BB962C8B-B14F-4D97-AF65-F5344CB8AC3E}">
        <p14:creationId xmlns:p14="http://schemas.microsoft.com/office/powerpoint/2010/main" val="178314359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D6C690-0793-583B-88A6-A75D301D404E}"/>
              </a:ext>
            </a:extLst>
          </p:cNvPr>
          <p:cNvSpPr>
            <a:spLocks noGrp="1"/>
          </p:cNvSpPr>
          <p:nvPr>
            <p:ph type="title"/>
          </p:nvPr>
        </p:nvSpPr>
        <p:spPr>
          <a:xfrm>
            <a:off x="144525" y="152314"/>
            <a:ext cx="8854950" cy="720725"/>
          </a:xfrm>
        </p:spPr>
        <p:txBody>
          <a:bodyPr/>
          <a:lstStyle/>
          <a:p>
            <a:r>
              <a:rPr lang="zh-TW" altLang="en-US" sz="2400">
                <a:effectLst/>
              </a:rPr>
              <a:t>基於</a:t>
            </a:r>
            <a:r>
              <a:rPr lang="zh-TW" altLang="en-US" sz="2400" b="1" i="0">
                <a:solidFill>
                  <a:srgbClr val="C00000"/>
                </a:solidFill>
                <a:effectLst/>
                <a:latin typeface="-apple-system"/>
                <a:hlinkClick r:id="rId3">
                  <a:extLst>
                    <a:ext uri="{A12FA001-AC4F-418D-AE19-62706E023703}">
                      <ahyp:hlinkClr xmlns:ahyp="http://schemas.microsoft.com/office/drawing/2018/hyperlinkcolor" val="tx"/>
                    </a:ext>
                  </a:extLst>
                </a:hlinkClick>
              </a:rPr>
              <a:t>人類回饋的強化學習</a:t>
            </a:r>
            <a:br>
              <a:rPr lang="en-US" altLang="zh-TW" sz="2400" b="1" i="0">
                <a:solidFill>
                  <a:srgbClr val="C00000"/>
                </a:solidFill>
                <a:effectLst/>
                <a:latin typeface="-apple-system"/>
                <a:hlinkClick r:id="rId3">
                  <a:extLst>
                    <a:ext uri="{A12FA001-AC4F-418D-AE19-62706E023703}">
                      <ahyp:hlinkClr xmlns:ahyp="http://schemas.microsoft.com/office/drawing/2018/hyperlinkcolor" val="tx"/>
                    </a:ext>
                  </a:extLst>
                </a:hlinkClick>
              </a:rPr>
            </a:br>
            <a:r>
              <a:rPr lang="zh-TW" altLang="en-US" sz="2400" b="1" i="0">
                <a:solidFill>
                  <a:srgbClr val="C00000"/>
                </a:solidFill>
                <a:effectLst/>
                <a:latin typeface="-apple-system"/>
                <a:hlinkClick r:id="rId3">
                  <a:extLst>
                    <a:ext uri="{A12FA001-AC4F-418D-AE19-62706E023703}">
                      <ahyp:hlinkClr xmlns:ahyp="http://schemas.microsoft.com/office/drawing/2018/hyperlinkcolor" val="tx"/>
                    </a:ext>
                  </a:extLst>
                </a:hlinkClick>
              </a:rPr>
              <a:t> </a:t>
            </a:r>
            <a:r>
              <a:rPr lang="en-US" altLang="zh-TW" sz="2400" b="1" i="0">
                <a:solidFill>
                  <a:srgbClr val="C00000"/>
                </a:solidFill>
                <a:effectLst/>
                <a:latin typeface="-apple-system"/>
                <a:hlinkClick r:id="rId3">
                  <a:extLst>
                    <a:ext uri="{A12FA001-AC4F-418D-AE19-62706E023703}">
                      <ahyp:hlinkClr xmlns:ahyp="http://schemas.microsoft.com/office/drawing/2018/hyperlinkcolor" val="tx"/>
                    </a:ext>
                  </a:extLst>
                </a:hlinkClick>
              </a:rPr>
              <a:t>(RLHF: Reinforcement Learning from Human Feedback)</a:t>
            </a:r>
            <a:endParaRPr lang="zh-TW" altLang="en-US" sz="2400">
              <a:solidFill>
                <a:srgbClr val="C00000"/>
              </a:solidFill>
            </a:endParaRPr>
          </a:p>
        </p:txBody>
      </p:sp>
      <p:sp>
        <p:nvSpPr>
          <p:cNvPr id="3" name="內容版面配置區 2">
            <a:extLst>
              <a:ext uri="{FF2B5EF4-FFF2-40B4-BE49-F238E27FC236}">
                <a16:creationId xmlns:a16="http://schemas.microsoft.com/office/drawing/2014/main" id="{564151B5-81ED-6E72-05A2-604A08E9759B}"/>
              </a:ext>
            </a:extLst>
          </p:cNvPr>
          <p:cNvSpPr>
            <a:spLocks noGrp="1"/>
          </p:cNvSpPr>
          <p:nvPr>
            <p:ph idx="1"/>
          </p:nvPr>
        </p:nvSpPr>
        <p:spPr/>
        <p:txBody>
          <a:bodyPr/>
          <a:lstStyle/>
          <a:p>
            <a:pPr marL="285750" indent="-285750">
              <a:buFont typeface="Arial" panose="020B0604020202020204" pitchFamily="34" charset="0"/>
              <a:buChar char="•"/>
            </a:pPr>
            <a:r>
              <a:rPr lang="zh-TW" altLang="en-US" sz="1400">
                <a:effectLst/>
              </a:rPr>
              <a:t>基於人類反饋的強化學習 </a:t>
            </a:r>
            <a:r>
              <a:rPr lang="en-US" altLang="zh-TW" sz="1400">
                <a:effectLst/>
              </a:rPr>
              <a:t>(RLHF) </a:t>
            </a:r>
            <a:r>
              <a:rPr lang="zh-TW" altLang="en-US" sz="1400">
                <a:effectLst/>
              </a:rPr>
              <a:t>是一種機器學習 </a:t>
            </a:r>
            <a:r>
              <a:rPr lang="en-US" altLang="zh-TW" sz="1400">
                <a:effectLst/>
              </a:rPr>
              <a:t>(ML) </a:t>
            </a:r>
            <a:r>
              <a:rPr lang="zh-TW" altLang="en-US" sz="1400">
                <a:effectLst/>
              </a:rPr>
              <a:t>技術，使用人類反饋來完善 </a:t>
            </a:r>
            <a:r>
              <a:rPr lang="en-US" altLang="zh-TW" sz="1400">
                <a:effectLst/>
              </a:rPr>
              <a:t>ML </a:t>
            </a:r>
            <a:r>
              <a:rPr lang="zh-TW" altLang="en-US" sz="1400">
                <a:effectLst/>
              </a:rPr>
              <a:t>模型，以提升自學效率。強化學習 </a:t>
            </a:r>
            <a:r>
              <a:rPr lang="en-US" altLang="zh-TW" sz="1400">
                <a:effectLst/>
              </a:rPr>
              <a:t>(RL) </a:t>
            </a:r>
            <a:r>
              <a:rPr lang="zh-TW" altLang="en-US" sz="1400">
                <a:effectLst/>
              </a:rPr>
              <a:t>技術訓練軟體做出最大化獎勵的決策，使其成果更加準確。</a:t>
            </a:r>
            <a:endParaRPr lang="en-US" altLang="zh-TW" sz="1400">
              <a:effectLst/>
            </a:endParaRPr>
          </a:p>
          <a:p>
            <a:pPr marL="285750" indent="-285750">
              <a:buFont typeface="Arial" panose="020B0604020202020204" pitchFamily="34" charset="0"/>
              <a:buChar char="•"/>
            </a:pPr>
            <a:r>
              <a:rPr lang="en-US" altLang="zh-TW" sz="1400">
                <a:effectLst/>
              </a:rPr>
              <a:t>RLHF </a:t>
            </a:r>
            <a:r>
              <a:rPr lang="zh-TW" altLang="en-US" sz="1400">
                <a:effectLst/>
              </a:rPr>
              <a:t>將人類反饋納入獎勵功能，使得 </a:t>
            </a:r>
            <a:r>
              <a:rPr lang="en-US" altLang="zh-TW" sz="1400">
                <a:effectLst/>
              </a:rPr>
              <a:t>ML </a:t>
            </a:r>
            <a:r>
              <a:rPr lang="zh-TW" altLang="en-US" sz="1400">
                <a:effectLst/>
              </a:rPr>
              <a:t>模型執行任務時能夠更符合人類的目標，期望和需求。</a:t>
            </a:r>
            <a:r>
              <a:rPr lang="en-US" altLang="zh-TW" sz="1400">
                <a:effectLst/>
              </a:rPr>
              <a:t>RLHF </a:t>
            </a:r>
            <a:r>
              <a:rPr lang="zh-TW" altLang="en-US" sz="1400">
                <a:effectLst/>
              </a:rPr>
              <a:t>被廣泛使用於生成式人工智慧（生成式 </a:t>
            </a:r>
            <a:r>
              <a:rPr lang="en-US" altLang="zh-TW" sz="1400">
                <a:effectLst/>
              </a:rPr>
              <a:t>AI</a:t>
            </a:r>
            <a:r>
              <a:rPr lang="zh-TW" altLang="en-US" sz="1400">
                <a:effectLst/>
              </a:rPr>
              <a:t>）應用，包括大型語言模型 </a:t>
            </a:r>
            <a:r>
              <a:rPr lang="en-US" altLang="zh-TW" sz="1400">
                <a:effectLst/>
              </a:rPr>
              <a:t>(LLM) </a:t>
            </a:r>
            <a:r>
              <a:rPr lang="zh-TW" altLang="en-US" sz="1400">
                <a:effectLst/>
              </a:rPr>
              <a:t>在內。</a:t>
            </a:r>
          </a:p>
          <a:p>
            <a:r>
              <a:rPr lang="zh-TW" altLang="en-US" sz="1400">
                <a:effectLst/>
              </a:rPr>
              <a:t> </a:t>
            </a:r>
          </a:p>
        </p:txBody>
      </p:sp>
      <p:pic>
        <p:nvPicPr>
          <p:cNvPr id="4" name="圖片 3">
            <a:extLst>
              <a:ext uri="{FF2B5EF4-FFF2-40B4-BE49-F238E27FC236}">
                <a16:creationId xmlns:a16="http://schemas.microsoft.com/office/drawing/2014/main" id="{96424506-2BEC-0950-1F7E-9541FB86F27A}"/>
              </a:ext>
            </a:extLst>
          </p:cNvPr>
          <p:cNvPicPr>
            <a:picLocks noChangeAspect="1"/>
          </p:cNvPicPr>
          <p:nvPr/>
        </p:nvPicPr>
        <p:blipFill>
          <a:blip r:embed="rId4"/>
          <a:stretch>
            <a:fillRect/>
          </a:stretch>
        </p:blipFill>
        <p:spPr>
          <a:xfrm>
            <a:off x="109718" y="1988840"/>
            <a:ext cx="8279395" cy="3678000"/>
          </a:xfrm>
          <a:prstGeom prst="rect">
            <a:avLst/>
          </a:prstGeom>
        </p:spPr>
      </p:pic>
      <p:sp>
        <p:nvSpPr>
          <p:cNvPr id="6" name="文字方塊 5">
            <a:extLst>
              <a:ext uri="{FF2B5EF4-FFF2-40B4-BE49-F238E27FC236}">
                <a16:creationId xmlns:a16="http://schemas.microsoft.com/office/drawing/2014/main" id="{F19F6008-76B7-1C6B-6D76-1E494BB165D2}"/>
              </a:ext>
            </a:extLst>
          </p:cNvPr>
          <p:cNvSpPr txBox="1"/>
          <p:nvPr/>
        </p:nvSpPr>
        <p:spPr>
          <a:xfrm>
            <a:off x="5076056" y="152314"/>
            <a:ext cx="4067944" cy="215444"/>
          </a:xfrm>
          <a:prstGeom prst="rect">
            <a:avLst/>
          </a:prstGeom>
          <a:noFill/>
        </p:spPr>
        <p:txBody>
          <a:bodyPr wrap="square">
            <a:spAutoFit/>
          </a:bodyPr>
          <a:lstStyle/>
          <a:p>
            <a:r>
              <a:rPr lang="en-US" altLang="zh-TW" sz="800"/>
              <a:t>Ref:</a:t>
            </a:r>
            <a:r>
              <a:rPr lang="zh-TW" altLang="en-US" sz="800"/>
              <a:t>　</a:t>
            </a:r>
            <a:r>
              <a:rPr lang="en-US" altLang="zh-TW" sz="800"/>
              <a:t>https://aws.amazon.com/tw/what-is/reinforcement-learning-from-human-feedback/</a:t>
            </a:r>
            <a:endParaRPr lang="zh-TW" altLang="en-US" sz="800"/>
          </a:p>
        </p:txBody>
      </p:sp>
      <p:sp>
        <p:nvSpPr>
          <p:cNvPr id="7" name="文字方塊 6">
            <a:extLst>
              <a:ext uri="{FF2B5EF4-FFF2-40B4-BE49-F238E27FC236}">
                <a16:creationId xmlns:a16="http://schemas.microsoft.com/office/drawing/2014/main" id="{2324E39F-67DE-9C1F-839A-873A7923FFDE}"/>
              </a:ext>
            </a:extLst>
          </p:cNvPr>
          <p:cNvSpPr txBox="1"/>
          <p:nvPr/>
        </p:nvSpPr>
        <p:spPr>
          <a:xfrm>
            <a:off x="3033973" y="5789923"/>
            <a:ext cx="3122203" cy="938719"/>
          </a:xfrm>
          <a:prstGeom prst="rect">
            <a:avLst/>
          </a:prstGeom>
          <a:noFill/>
        </p:spPr>
        <p:txBody>
          <a:bodyPr wrap="square">
            <a:spAutoFit/>
          </a:bodyPr>
          <a:lstStyle/>
          <a:p>
            <a:r>
              <a:rPr lang="en-US" altLang="zh-TW" sz="1100"/>
              <a:t>RLHF </a:t>
            </a:r>
            <a:r>
              <a:rPr lang="zh-TW" altLang="en-US" sz="1100"/>
              <a:t>使用輔助語言模型（它可能比主 </a:t>
            </a:r>
            <a:r>
              <a:rPr lang="en-US" altLang="zh-TW" sz="1100"/>
              <a:t>LLM </a:t>
            </a:r>
            <a:r>
              <a:rPr lang="zh-TW" altLang="en-US" sz="1100"/>
              <a:t>小得多）來學習人類偏好。這可以使用偏好資料集來完成</a:t>
            </a:r>
            <a:r>
              <a:rPr lang="en-US" altLang="zh-TW" sz="1100"/>
              <a:t>——</a:t>
            </a:r>
            <a:r>
              <a:rPr lang="zh-TW" altLang="en-US" sz="1100"/>
              <a:t>它包含一個提示，以及由專家人工標記員評分的回應</a:t>
            </a:r>
            <a:r>
              <a:rPr lang="en-US" altLang="zh-TW" sz="1100"/>
              <a:t>/</a:t>
            </a:r>
            <a:r>
              <a:rPr lang="zh-TW" altLang="en-US" sz="1100"/>
              <a:t>回應集。這被稱為「獎勵模型」。</a:t>
            </a:r>
          </a:p>
        </p:txBody>
      </p:sp>
      <p:sp>
        <p:nvSpPr>
          <p:cNvPr id="9" name="文字方塊 8">
            <a:extLst>
              <a:ext uri="{FF2B5EF4-FFF2-40B4-BE49-F238E27FC236}">
                <a16:creationId xmlns:a16="http://schemas.microsoft.com/office/drawing/2014/main" id="{043AAAB3-9C13-2F35-D70D-EF48588AE9B1}"/>
              </a:ext>
            </a:extLst>
          </p:cNvPr>
          <p:cNvSpPr txBox="1"/>
          <p:nvPr/>
        </p:nvSpPr>
        <p:spPr>
          <a:xfrm>
            <a:off x="323528" y="5857456"/>
            <a:ext cx="2141984" cy="769441"/>
          </a:xfrm>
          <a:prstGeom prst="rect">
            <a:avLst/>
          </a:prstGeom>
          <a:noFill/>
        </p:spPr>
        <p:txBody>
          <a:bodyPr wrap="square">
            <a:spAutoFit/>
          </a:bodyPr>
          <a:lstStyle/>
          <a:p>
            <a:r>
              <a:rPr lang="zh-TW" altLang="en-US" sz="1100"/>
              <a:t>訓練 </a:t>
            </a:r>
            <a:r>
              <a:rPr lang="en-US" altLang="zh-TW" sz="1100"/>
              <a:t>LLM: </a:t>
            </a:r>
          </a:p>
          <a:p>
            <a:r>
              <a:rPr lang="zh-TW" altLang="en-US" sz="1100"/>
              <a:t>（基礎模型的預訓練 </a:t>
            </a:r>
            <a:r>
              <a:rPr lang="en-US" altLang="zh-TW" sz="1100"/>
              <a:t>+</a:t>
            </a:r>
          </a:p>
          <a:p>
            <a:r>
              <a:rPr lang="en-US" altLang="zh-TW" sz="1100"/>
              <a:t>    </a:t>
            </a:r>
            <a:r>
              <a:rPr lang="zh-TW" altLang="en-US" sz="1100"/>
              <a:t>以基礎模型的聊天變體做監督微調</a:t>
            </a:r>
            <a:r>
              <a:rPr lang="en-US" altLang="zh-TW" sz="1100"/>
              <a:t>/</a:t>
            </a:r>
            <a:r>
              <a:rPr lang="zh-TW" altLang="en-US" sz="1100"/>
              <a:t>指示微調）</a:t>
            </a:r>
          </a:p>
        </p:txBody>
      </p:sp>
      <p:sp>
        <p:nvSpPr>
          <p:cNvPr id="10" name="文字方塊 9">
            <a:extLst>
              <a:ext uri="{FF2B5EF4-FFF2-40B4-BE49-F238E27FC236}">
                <a16:creationId xmlns:a16="http://schemas.microsoft.com/office/drawing/2014/main" id="{DC3F243A-C6B0-6ACF-0AE5-F5B4835216FF}"/>
              </a:ext>
            </a:extLst>
          </p:cNvPr>
          <p:cNvSpPr txBox="1"/>
          <p:nvPr/>
        </p:nvSpPr>
        <p:spPr>
          <a:xfrm>
            <a:off x="6444208" y="5789923"/>
            <a:ext cx="2304256" cy="938719"/>
          </a:xfrm>
          <a:prstGeom prst="rect">
            <a:avLst/>
          </a:prstGeom>
          <a:noFill/>
        </p:spPr>
        <p:txBody>
          <a:bodyPr wrap="square">
            <a:spAutoFit/>
          </a:bodyPr>
          <a:lstStyle/>
          <a:p>
            <a:r>
              <a:rPr lang="zh-TW" altLang="en-US" sz="1100"/>
              <a:t>使用強化學習演算法（例如：</a:t>
            </a:r>
            <a:r>
              <a:rPr lang="en-US" altLang="zh-TW" sz="1100"/>
              <a:t>PPO - </a:t>
            </a:r>
            <a:r>
              <a:rPr lang="zh-TW" altLang="en-US" sz="1100"/>
              <a:t>近端策略最佳化），其中 </a:t>
            </a:r>
            <a:r>
              <a:rPr lang="en-US" altLang="zh-TW" sz="1100"/>
              <a:t>LLM </a:t>
            </a:r>
            <a:r>
              <a:rPr lang="zh-TW" altLang="en-US" sz="1100"/>
              <a:t>作為</a:t>
            </a:r>
            <a:r>
              <a:rPr lang="en-US" altLang="zh-TW" sz="1100"/>
              <a:t>Agent</a:t>
            </a:r>
            <a:r>
              <a:rPr lang="zh-TW" altLang="en-US" sz="1100"/>
              <a:t>，獎勵模型 根據其反應與「人類偏好反應」的匹配程度為 </a:t>
            </a:r>
            <a:r>
              <a:rPr lang="en-US" altLang="zh-TW" sz="1100"/>
              <a:t>LLM </a:t>
            </a:r>
            <a:r>
              <a:rPr lang="zh-TW" altLang="en-US" sz="1100"/>
              <a:t>提供正或負獎勵。</a:t>
            </a:r>
          </a:p>
        </p:txBody>
      </p:sp>
    </p:spTree>
    <p:extLst>
      <p:ext uri="{BB962C8B-B14F-4D97-AF65-F5344CB8AC3E}">
        <p14:creationId xmlns:p14="http://schemas.microsoft.com/office/powerpoint/2010/main" val="133317620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6120A-CFDD-E9C9-5B56-CACC9D5BEB1A}"/>
              </a:ext>
            </a:extLst>
          </p:cNvPr>
          <p:cNvSpPr>
            <a:spLocks noGrp="1"/>
          </p:cNvSpPr>
          <p:nvPr>
            <p:ph type="title"/>
          </p:nvPr>
        </p:nvSpPr>
        <p:spPr/>
        <p:txBody>
          <a:bodyPr/>
          <a:lstStyle/>
          <a:p>
            <a:r>
              <a:rPr lang="en-US" altLang="zh-TW" b="1" i="0">
                <a:solidFill>
                  <a:srgbClr val="232F3E"/>
                </a:solidFill>
                <a:effectLst/>
                <a:latin typeface="Helvetica" panose="020B0604020202020204" pitchFamily="34" charset="0"/>
              </a:rPr>
              <a:t>RLHF </a:t>
            </a:r>
            <a:r>
              <a:rPr lang="zh-TW" altLang="en-US" b="1" i="0">
                <a:solidFill>
                  <a:srgbClr val="232F3E"/>
                </a:solidFill>
                <a:effectLst/>
                <a:latin typeface="Helvetica" panose="020B0604020202020204" pitchFamily="34" charset="0"/>
              </a:rPr>
              <a:t>如何運用於生成式 </a:t>
            </a:r>
            <a:r>
              <a:rPr lang="en-US" altLang="zh-TW" b="1" i="0">
                <a:solidFill>
                  <a:srgbClr val="232F3E"/>
                </a:solidFill>
                <a:effectLst/>
                <a:latin typeface="Helvetica" panose="020B0604020202020204" pitchFamily="34" charset="0"/>
              </a:rPr>
              <a:t>AI </a:t>
            </a:r>
            <a:r>
              <a:rPr lang="zh-TW" altLang="en-US" b="1" i="0">
                <a:solidFill>
                  <a:srgbClr val="232F3E"/>
                </a:solidFill>
                <a:effectLst/>
                <a:latin typeface="Helvetica" panose="020B0604020202020204" pitchFamily="34" charset="0"/>
              </a:rPr>
              <a:t>領域？</a:t>
            </a:r>
            <a:endParaRPr lang="zh-TW" altLang="en-US"/>
          </a:p>
        </p:txBody>
      </p:sp>
      <p:sp>
        <p:nvSpPr>
          <p:cNvPr id="3" name="內容版面配置區 2">
            <a:extLst>
              <a:ext uri="{FF2B5EF4-FFF2-40B4-BE49-F238E27FC236}">
                <a16:creationId xmlns:a16="http://schemas.microsoft.com/office/drawing/2014/main" id="{826614AA-F29E-1F45-46D1-823F864955F2}"/>
              </a:ext>
            </a:extLst>
          </p:cNvPr>
          <p:cNvSpPr>
            <a:spLocks noGrp="1"/>
          </p:cNvSpPr>
          <p:nvPr>
            <p:ph idx="1"/>
          </p:nvPr>
        </p:nvSpPr>
        <p:spPr/>
        <p:txBody>
          <a:bodyPr/>
          <a:lstStyle/>
          <a:p>
            <a:pPr algn="l">
              <a:spcBef>
                <a:spcPts val="0"/>
              </a:spcBef>
              <a:spcAft>
                <a:spcPts val="200"/>
              </a:spcAft>
            </a:pPr>
            <a:r>
              <a:rPr lang="zh-TW" altLang="en-US" sz="1600" b="1" i="0">
                <a:solidFill>
                  <a:srgbClr val="C00000"/>
                </a:solidFill>
                <a:effectLst/>
                <a:latin typeface="Helvetica" panose="020B0604020202020204" pitchFamily="34" charset="0"/>
              </a:rPr>
              <a:t>為什麼 </a:t>
            </a:r>
            <a:r>
              <a:rPr lang="en-US" altLang="zh-TW" sz="1600" b="1" i="0">
                <a:solidFill>
                  <a:srgbClr val="C00000"/>
                </a:solidFill>
                <a:effectLst/>
                <a:latin typeface="Helvetica" panose="020B0604020202020204" pitchFamily="34" charset="0"/>
              </a:rPr>
              <a:t>RLHF </a:t>
            </a:r>
            <a:r>
              <a:rPr lang="zh-TW" altLang="en-US" sz="1600" b="1" i="0">
                <a:solidFill>
                  <a:srgbClr val="C00000"/>
                </a:solidFill>
                <a:effectLst/>
                <a:latin typeface="Helvetica" panose="020B0604020202020204" pitchFamily="34" charset="0"/>
              </a:rPr>
              <a:t>很重要？</a:t>
            </a:r>
            <a:endParaRPr lang="en-US" altLang="zh-TW" sz="1600" b="1" i="0">
              <a:solidFill>
                <a:srgbClr val="C00000"/>
              </a:solidFill>
              <a:effectLst/>
              <a:latin typeface="Helvetica" panose="020B0604020202020204" pitchFamily="34" charset="0"/>
            </a:endParaRPr>
          </a:p>
          <a:p>
            <a:pPr algn="l">
              <a:spcBef>
                <a:spcPts val="0"/>
              </a:spcBef>
              <a:spcAft>
                <a:spcPts val="200"/>
              </a:spcAft>
            </a:pPr>
            <a:r>
              <a:rPr lang="zh-TW" altLang="en-US" sz="1600" b="0" i="0">
                <a:solidFill>
                  <a:srgbClr val="333333"/>
                </a:solidFill>
                <a:effectLst/>
                <a:latin typeface="Helvetica" panose="020B0604020202020204" pitchFamily="34" charset="0"/>
              </a:rPr>
              <a:t>人工智慧 </a:t>
            </a:r>
            <a:r>
              <a:rPr lang="en-US" altLang="zh-TW" sz="1600" b="0" i="0">
                <a:solidFill>
                  <a:srgbClr val="333333"/>
                </a:solidFill>
                <a:effectLst/>
                <a:latin typeface="Helvetica" panose="020B0604020202020204" pitchFamily="34" charset="0"/>
              </a:rPr>
              <a:t>(AI) </a:t>
            </a:r>
            <a:r>
              <a:rPr lang="zh-TW" altLang="en-US" sz="1600" b="0" i="0">
                <a:solidFill>
                  <a:srgbClr val="333333"/>
                </a:solidFill>
                <a:effectLst/>
                <a:latin typeface="Helvetica" panose="020B0604020202020204" pitchFamily="34" charset="0"/>
              </a:rPr>
              <a:t>的應用範圍相當廣泛，從自動駕駛汽車到自然語言處理 </a:t>
            </a:r>
            <a:r>
              <a:rPr lang="en-US" altLang="zh-TW" sz="1600" b="0" i="0">
                <a:solidFill>
                  <a:srgbClr val="333333"/>
                </a:solidFill>
                <a:effectLst/>
                <a:latin typeface="Helvetica" panose="020B0604020202020204" pitchFamily="34" charset="0"/>
              </a:rPr>
              <a:t>(NLP)</a:t>
            </a:r>
            <a:r>
              <a:rPr lang="zh-TW" altLang="en-US" sz="1600" b="0" i="0">
                <a:solidFill>
                  <a:srgbClr val="333333"/>
                </a:solidFill>
                <a:effectLst/>
                <a:latin typeface="Helvetica" panose="020B0604020202020204" pitchFamily="34" charset="0"/>
              </a:rPr>
              <a:t>、股市預測和零售個人化服務，不一而足。無論應用領域為何，</a:t>
            </a:r>
            <a:r>
              <a:rPr lang="en-US" altLang="zh-TW" sz="1600" b="0" i="0">
                <a:solidFill>
                  <a:srgbClr val="333333"/>
                </a:solidFill>
                <a:effectLst/>
                <a:latin typeface="Helvetica" panose="020B0604020202020204" pitchFamily="34" charset="0"/>
              </a:rPr>
              <a:t>AI </a:t>
            </a:r>
            <a:r>
              <a:rPr lang="zh-TW" altLang="en-US" sz="1600" b="0" i="0">
                <a:solidFill>
                  <a:srgbClr val="333333"/>
                </a:solidFill>
                <a:effectLst/>
                <a:latin typeface="Helvetica" panose="020B0604020202020204" pitchFamily="34" charset="0"/>
              </a:rPr>
              <a:t>的最終目標都是模仿人類反應、行為和決策。</a:t>
            </a:r>
            <a:r>
              <a:rPr lang="en-US" altLang="zh-TW" sz="1600" b="0" i="0">
                <a:solidFill>
                  <a:srgbClr val="333333"/>
                </a:solidFill>
                <a:effectLst/>
                <a:latin typeface="Helvetica" panose="020B0604020202020204" pitchFamily="34" charset="0"/>
              </a:rPr>
              <a:t>ML </a:t>
            </a:r>
            <a:r>
              <a:rPr lang="zh-TW" altLang="en-US" sz="1600" b="0" i="0">
                <a:solidFill>
                  <a:srgbClr val="333333"/>
                </a:solidFill>
                <a:effectLst/>
                <a:latin typeface="Helvetica" panose="020B0604020202020204" pitchFamily="34" charset="0"/>
              </a:rPr>
              <a:t>模型必須將人類輸入的內容編碼為訓練資料，以便 </a:t>
            </a:r>
            <a:r>
              <a:rPr lang="en-US" altLang="zh-TW" sz="1600" b="0" i="0">
                <a:solidFill>
                  <a:srgbClr val="333333"/>
                </a:solidFill>
                <a:effectLst/>
                <a:latin typeface="Helvetica" panose="020B0604020202020204" pitchFamily="34" charset="0"/>
              </a:rPr>
              <a:t>AI </a:t>
            </a:r>
            <a:r>
              <a:rPr lang="zh-TW" altLang="en-US" sz="1600" b="0" i="0">
                <a:solidFill>
                  <a:srgbClr val="333333"/>
                </a:solidFill>
                <a:effectLst/>
                <a:latin typeface="Helvetica" panose="020B0604020202020204" pitchFamily="34" charset="0"/>
              </a:rPr>
              <a:t>進行複雜任務時更能精準效仿人類。</a:t>
            </a:r>
          </a:p>
          <a:p>
            <a:pPr algn="l">
              <a:spcBef>
                <a:spcPts val="0"/>
              </a:spcBef>
              <a:spcAft>
                <a:spcPts val="200"/>
              </a:spcAft>
            </a:pPr>
            <a:r>
              <a:rPr lang="en-US" altLang="zh-TW" sz="1600" b="0" i="0">
                <a:solidFill>
                  <a:srgbClr val="333333"/>
                </a:solidFill>
                <a:effectLst/>
                <a:latin typeface="Helvetica" panose="020B0604020202020204" pitchFamily="34" charset="0"/>
              </a:rPr>
              <a:t>RLHF </a:t>
            </a:r>
            <a:r>
              <a:rPr lang="zh-TW" altLang="en-US" sz="1600" b="0" i="0">
                <a:solidFill>
                  <a:srgbClr val="333333"/>
                </a:solidFill>
                <a:effectLst/>
                <a:latin typeface="Helvetica" panose="020B0604020202020204" pitchFamily="34" charset="0"/>
              </a:rPr>
              <a:t>是用於訓練 </a:t>
            </a:r>
            <a:r>
              <a:rPr lang="en-US" altLang="zh-TW" sz="1600" b="0" i="0">
                <a:solidFill>
                  <a:srgbClr val="333333"/>
                </a:solidFill>
                <a:effectLst/>
                <a:latin typeface="Helvetica" panose="020B0604020202020204" pitchFamily="34" charset="0"/>
              </a:rPr>
              <a:t>AI </a:t>
            </a:r>
            <a:r>
              <a:rPr lang="zh-TW" altLang="en-US" sz="1600" b="0" i="0">
                <a:solidFill>
                  <a:srgbClr val="333333"/>
                </a:solidFill>
                <a:effectLst/>
                <a:latin typeface="Helvetica" panose="020B0604020202020204" pitchFamily="34" charset="0"/>
              </a:rPr>
              <a:t>系統的特定技術，使其顯得更人性化，並輔以其他技術，例如監督式與非監督式學習。首先，模型的回應會與人類答案進行比較。接著，人類訓練師評估機器不同回應的品質，根據其人性化程度給予評分。得分依據可以是人類的天生特質，例如友善程度、在情境中是否得體和情緒等。 </a:t>
            </a:r>
            <a:endParaRPr lang="en-US" altLang="zh-TW" sz="1600" b="0" i="0">
              <a:solidFill>
                <a:srgbClr val="333333"/>
              </a:solidFill>
              <a:effectLst/>
              <a:latin typeface="Helvetica" panose="020B0604020202020204" pitchFamily="34" charset="0"/>
            </a:endParaRPr>
          </a:p>
          <a:p>
            <a:pPr algn="l">
              <a:spcBef>
                <a:spcPts val="0"/>
              </a:spcBef>
              <a:spcAft>
                <a:spcPts val="200"/>
              </a:spcAft>
            </a:pPr>
            <a:endParaRPr lang="zh-TW" altLang="en-US" sz="1600" b="0" i="0">
              <a:solidFill>
                <a:srgbClr val="333333"/>
              </a:solidFill>
              <a:effectLst/>
              <a:latin typeface="Helvetica" panose="020B0604020202020204" pitchFamily="34" charset="0"/>
            </a:endParaRPr>
          </a:p>
          <a:p>
            <a:pPr algn="l">
              <a:spcBef>
                <a:spcPts val="0"/>
              </a:spcBef>
              <a:spcAft>
                <a:spcPts val="200"/>
              </a:spcAft>
            </a:pPr>
            <a:r>
              <a:rPr lang="en-US" altLang="zh-TW" sz="1600">
                <a:solidFill>
                  <a:srgbClr val="C00000"/>
                </a:solidFill>
                <a:effectLst/>
                <a:latin typeface="Helvetica" panose="020B0604020202020204" pitchFamily="34" charset="0"/>
              </a:rPr>
              <a:t>RLHF </a:t>
            </a:r>
            <a:r>
              <a:rPr lang="zh-TW" altLang="en-US" sz="1600">
                <a:solidFill>
                  <a:srgbClr val="C00000"/>
                </a:solidFill>
                <a:effectLst/>
                <a:latin typeface="Helvetica" panose="020B0604020202020204" pitchFamily="34" charset="0"/>
              </a:rPr>
              <a:t>在自然語言理解的表現格外突出，但也應用於其他領域的生成式 </a:t>
            </a:r>
            <a:r>
              <a:rPr lang="en-US" altLang="zh-TW" sz="1600">
                <a:solidFill>
                  <a:srgbClr val="C00000"/>
                </a:solidFill>
                <a:effectLst/>
                <a:latin typeface="Helvetica" panose="020B0604020202020204" pitchFamily="34" charset="0"/>
              </a:rPr>
              <a:t>AI</a:t>
            </a:r>
            <a:r>
              <a:rPr lang="zh-TW" altLang="en-US" sz="1600">
                <a:solidFill>
                  <a:srgbClr val="C00000"/>
                </a:solidFill>
                <a:effectLst/>
                <a:latin typeface="Helvetica" panose="020B0604020202020204" pitchFamily="34" charset="0"/>
              </a:rPr>
              <a:t>。</a:t>
            </a:r>
            <a:endParaRPr lang="en-US" altLang="zh-TW" sz="1600">
              <a:solidFill>
                <a:srgbClr val="C00000"/>
              </a:solidFill>
              <a:effectLst/>
              <a:latin typeface="Helvetica" panose="020B0604020202020204" pitchFamily="34" charset="0"/>
            </a:endParaRPr>
          </a:p>
          <a:p>
            <a:pPr algn="l">
              <a:spcBef>
                <a:spcPts val="0"/>
              </a:spcBef>
              <a:spcAft>
                <a:spcPts val="200"/>
              </a:spcAft>
            </a:pPr>
            <a:r>
              <a:rPr lang="zh-TW" altLang="en-US" sz="1600" b="0">
                <a:solidFill>
                  <a:srgbClr val="333333"/>
                </a:solidFill>
                <a:effectLst/>
                <a:latin typeface="Helvetica" panose="020B0604020202020204" pitchFamily="34" charset="0"/>
              </a:rPr>
              <a:t>一般認為 </a:t>
            </a:r>
            <a:r>
              <a:rPr lang="en-US" altLang="zh-TW" sz="1600" b="0">
                <a:solidFill>
                  <a:srgbClr val="333333"/>
                </a:solidFill>
                <a:effectLst/>
                <a:latin typeface="Helvetica" panose="020B0604020202020204" pitchFamily="34" charset="0"/>
              </a:rPr>
              <a:t>RLHF </a:t>
            </a:r>
            <a:r>
              <a:rPr lang="zh-TW" altLang="en-US" sz="1600" b="0">
                <a:solidFill>
                  <a:srgbClr val="333333"/>
                </a:solidFill>
                <a:effectLst/>
                <a:latin typeface="Helvetica" panose="020B0604020202020204" pitchFamily="34" charset="0"/>
              </a:rPr>
              <a:t>是業界標準技術，確保 </a:t>
            </a:r>
            <a:r>
              <a:rPr lang="en-US" altLang="zh-TW" sz="1600" b="0">
                <a:solidFill>
                  <a:srgbClr val="333333"/>
                </a:solidFill>
                <a:effectLst/>
                <a:latin typeface="Helvetica" panose="020B0604020202020204" pitchFamily="34" charset="0"/>
              </a:rPr>
              <a:t>LLM </a:t>
            </a:r>
            <a:r>
              <a:rPr lang="zh-TW" altLang="en-US" sz="1600" b="0">
                <a:solidFill>
                  <a:srgbClr val="333333"/>
                </a:solidFill>
                <a:effectLst/>
                <a:latin typeface="Helvetica" panose="020B0604020202020204" pitchFamily="34" charset="0"/>
              </a:rPr>
              <a:t>產出真實、無害和實用的內容。</a:t>
            </a:r>
            <a:endParaRPr lang="en-US" altLang="zh-TW" sz="1600" b="0">
              <a:solidFill>
                <a:srgbClr val="333333"/>
              </a:solidFill>
              <a:effectLst/>
              <a:latin typeface="Helvetica" panose="020B0604020202020204" pitchFamily="34" charset="0"/>
            </a:endParaRPr>
          </a:p>
          <a:p>
            <a:pPr algn="l">
              <a:spcBef>
                <a:spcPts val="0"/>
              </a:spcBef>
              <a:spcAft>
                <a:spcPts val="200"/>
              </a:spcAft>
            </a:pPr>
            <a:r>
              <a:rPr lang="zh-TW" altLang="en-US" sz="1600" b="0">
                <a:solidFill>
                  <a:srgbClr val="333333"/>
                </a:solidFill>
                <a:effectLst/>
                <a:latin typeface="Helvetica" panose="020B0604020202020204" pitchFamily="34" charset="0"/>
              </a:rPr>
              <a:t>然而，人類溝通是主觀和充滿創意的過程，</a:t>
            </a:r>
            <a:r>
              <a:rPr lang="en-US" altLang="zh-TW" sz="1600" b="0">
                <a:solidFill>
                  <a:srgbClr val="333333"/>
                </a:solidFill>
                <a:effectLst/>
                <a:latin typeface="Helvetica" panose="020B0604020202020204" pitchFamily="34" charset="0"/>
              </a:rPr>
              <a:t>LLM </a:t>
            </a:r>
            <a:r>
              <a:rPr lang="zh-TW" altLang="en-US" sz="1600" b="0">
                <a:solidFill>
                  <a:srgbClr val="333333"/>
                </a:solidFill>
                <a:effectLst/>
                <a:latin typeface="Helvetica" panose="020B0604020202020204" pitchFamily="34" charset="0"/>
              </a:rPr>
              <a:t>輸出成果的實用程度也深受人類價值觀和喜好的影響。每個模型的訓練方式皆略有差異，並由不同人類訓練師提供回應，因此即使在競爭激烈的 </a:t>
            </a:r>
            <a:r>
              <a:rPr lang="en-US" altLang="zh-TW" sz="1600" b="0">
                <a:solidFill>
                  <a:srgbClr val="333333"/>
                </a:solidFill>
                <a:effectLst/>
                <a:latin typeface="Helvetica" panose="020B0604020202020204" pitchFamily="34" charset="0"/>
              </a:rPr>
              <a:t>LLM </a:t>
            </a:r>
            <a:r>
              <a:rPr lang="zh-TW" altLang="en-US" sz="1600" b="0">
                <a:solidFill>
                  <a:srgbClr val="333333"/>
                </a:solidFill>
                <a:effectLst/>
                <a:latin typeface="Helvetica" panose="020B0604020202020204" pitchFamily="34" charset="0"/>
              </a:rPr>
              <a:t>之間，輸出結果也有所不同。每個模型涉及人類價值觀的程度完全取決於創作者。</a:t>
            </a:r>
            <a:endParaRPr lang="en-US" altLang="zh-TW" sz="1600" b="0">
              <a:solidFill>
                <a:srgbClr val="333333"/>
              </a:solidFill>
              <a:effectLst/>
              <a:latin typeface="Helvetica" panose="020B0604020202020204" pitchFamily="34" charset="0"/>
            </a:endParaRPr>
          </a:p>
          <a:p>
            <a:pPr algn="l">
              <a:spcBef>
                <a:spcPts val="0"/>
              </a:spcBef>
              <a:spcAft>
                <a:spcPts val="200"/>
              </a:spcAft>
            </a:pPr>
            <a:endParaRPr lang="zh-TW" altLang="en-US" sz="1600" b="0">
              <a:solidFill>
                <a:srgbClr val="333333"/>
              </a:solidFill>
              <a:effectLst/>
              <a:latin typeface="Helvetica" panose="020B0604020202020204" pitchFamily="34" charset="0"/>
            </a:endParaRPr>
          </a:p>
          <a:p>
            <a:pPr algn="l">
              <a:spcBef>
                <a:spcPts val="0"/>
              </a:spcBef>
              <a:spcAft>
                <a:spcPts val="200"/>
              </a:spcAft>
            </a:pPr>
            <a:r>
              <a:rPr lang="en-US" altLang="zh-TW" sz="1600">
                <a:solidFill>
                  <a:srgbClr val="C00000"/>
                </a:solidFill>
                <a:effectLst/>
                <a:latin typeface="Helvetica" panose="020B0604020202020204" pitchFamily="34" charset="0"/>
              </a:rPr>
              <a:t>RLHF </a:t>
            </a:r>
            <a:r>
              <a:rPr lang="zh-TW" altLang="en-US" sz="1600">
                <a:solidFill>
                  <a:srgbClr val="C00000"/>
                </a:solidFill>
                <a:effectLst/>
                <a:latin typeface="Helvetica" panose="020B0604020202020204" pitchFamily="34" charset="0"/>
              </a:rPr>
              <a:t>的應用超越 </a:t>
            </a:r>
            <a:r>
              <a:rPr lang="en-US" altLang="zh-TW" sz="1600">
                <a:solidFill>
                  <a:srgbClr val="C00000"/>
                </a:solidFill>
                <a:effectLst/>
                <a:latin typeface="Helvetica" panose="020B0604020202020204" pitchFamily="34" charset="0"/>
              </a:rPr>
              <a:t>LLM </a:t>
            </a:r>
            <a:r>
              <a:rPr lang="zh-TW" altLang="en-US" sz="1600">
                <a:solidFill>
                  <a:srgbClr val="C00000"/>
                </a:solidFill>
                <a:effectLst/>
                <a:latin typeface="Helvetica" panose="020B0604020202020204" pitchFamily="34" charset="0"/>
              </a:rPr>
              <a:t>界限，拓展到其他類型的生成式 </a:t>
            </a:r>
            <a:r>
              <a:rPr lang="en-US" altLang="zh-TW" sz="1600">
                <a:solidFill>
                  <a:srgbClr val="C00000"/>
                </a:solidFill>
                <a:effectLst/>
                <a:latin typeface="Helvetica" panose="020B0604020202020204" pitchFamily="34" charset="0"/>
              </a:rPr>
              <a:t>AI</a:t>
            </a:r>
            <a:r>
              <a:rPr lang="zh-TW" altLang="en-US" sz="1600">
                <a:solidFill>
                  <a:srgbClr val="C00000"/>
                </a:solidFill>
                <a:effectLst/>
                <a:latin typeface="Helvetica" panose="020B0604020202020204" pitchFamily="34" charset="0"/>
              </a:rPr>
              <a:t>。以下是一些範例：</a:t>
            </a:r>
          </a:p>
          <a:p>
            <a:pPr marL="285750" indent="-285750" algn="l">
              <a:spcBef>
                <a:spcPts val="0"/>
              </a:spcBef>
              <a:spcAft>
                <a:spcPts val="200"/>
              </a:spcAft>
              <a:buFont typeface="Arial" panose="020B0604020202020204" pitchFamily="34" charset="0"/>
              <a:buChar char="•"/>
            </a:pPr>
            <a:r>
              <a:rPr lang="en-US" altLang="zh-TW" sz="1600" b="0">
                <a:solidFill>
                  <a:srgbClr val="333333"/>
                </a:solidFill>
                <a:effectLst/>
                <a:latin typeface="Helvetica" panose="020B0604020202020204" pitchFamily="34" charset="0"/>
              </a:rPr>
              <a:t>RLHF </a:t>
            </a:r>
            <a:r>
              <a:rPr lang="zh-TW" altLang="en-US" sz="1600" b="0">
                <a:solidFill>
                  <a:srgbClr val="333333"/>
                </a:solidFill>
                <a:effectLst/>
                <a:latin typeface="Helvetica" panose="020B0604020202020204" pitchFamily="34" charset="0"/>
              </a:rPr>
              <a:t>可用於 </a:t>
            </a:r>
            <a:r>
              <a:rPr lang="en-US" altLang="zh-TW" sz="1600" b="0">
                <a:solidFill>
                  <a:srgbClr val="333333"/>
                </a:solidFill>
                <a:effectLst/>
                <a:latin typeface="Helvetica" panose="020B0604020202020204" pitchFamily="34" charset="0"/>
              </a:rPr>
              <a:t>AI </a:t>
            </a:r>
            <a:r>
              <a:rPr lang="zh-TW" altLang="en-US" sz="1600" b="0">
                <a:solidFill>
                  <a:srgbClr val="333333"/>
                </a:solidFill>
                <a:effectLst/>
                <a:latin typeface="Helvetica" panose="020B0604020202020204" pitchFamily="34" charset="0"/>
              </a:rPr>
              <a:t>圖像生成：例如判斷藝術作品的逼真度、技巧或基調。</a:t>
            </a:r>
          </a:p>
          <a:p>
            <a:pPr marL="285750" indent="-285750" algn="l">
              <a:spcBef>
                <a:spcPts val="0"/>
              </a:spcBef>
              <a:spcAft>
                <a:spcPts val="200"/>
              </a:spcAft>
              <a:buFont typeface="Arial" panose="020B0604020202020204" pitchFamily="34" charset="0"/>
              <a:buChar char="•"/>
            </a:pPr>
            <a:r>
              <a:rPr lang="zh-TW" altLang="en-US" sz="1600" b="0">
                <a:solidFill>
                  <a:srgbClr val="333333"/>
                </a:solidFill>
                <a:effectLst/>
                <a:latin typeface="Helvetica" panose="020B0604020202020204" pitchFamily="34" charset="0"/>
              </a:rPr>
              <a:t>音樂生成方面，</a:t>
            </a:r>
            <a:r>
              <a:rPr lang="en-US" altLang="zh-TW" sz="1600" b="0">
                <a:solidFill>
                  <a:srgbClr val="333333"/>
                </a:solidFill>
                <a:effectLst/>
                <a:latin typeface="Helvetica" panose="020B0604020202020204" pitchFamily="34" charset="0"/>
              </a:rPr>
              <a:t>RLHF </a:t>
            </a:r>
            <a:r>
              <a:rPr lang="zh-TW" altLang="en-US" sz="1600" b="0">
                <a:solidFill>
                  <a:srgbClr val="333333"/>
                </a:solidFill>
                <a:effectLst/>
                <a:latin typeface="Helvetica" panose="020B0604020202020204" pitchFamily="34" charset="0"/>
              </a:rPr>
              <a:t>可協助創作符合特定活動氣氛和配樂的音樂</a:t>
            </a:r>
          </a:p>
          <a:p>
            <a:pPr marL="285750" indent="-285750" algn="l">
              <a:spcBef>
                <a:spcPts val="0"/>
              </a:spcBef>
              <a:spcAft>
                <a:spcPts val="200"/>
              </a:spcAft>
              <a:buFont typeface="Arial" panose="020B0604020202020204" pitchFamily="34" charset="0"/>
              <a:buChar char="•"/>
            </a:pPr>
            <a:r>
              <a:rPr lang="en-US" altLang="zh-TW" sz="1600" b="0">
                <a:solidFill>
                  <a:srgbClr val="333333"/>
                </a:solidFill>
                <a:effectLst/>
                <a:latin typeface="Helvetica" panose="020B0604020202020204" pitchFamily="34" charset="0"/>
              </a:rPr>
              <a:t>RLHF </a:t>
            </a:r>
            <a:r>
              <a:rPr lang="zh-TW" altLang="en-US" sz="1600" b="0">
                <a:solidFill>
                  <a:srgbClr val="333333"/>
                </a:solidFill>
                <a:effectLst/>
                <a:latin typeface="Helvetica" panose="020B0604020202020204" pitchFamily="34" charset="0"/>
              </a:rPr>
              <a:t>可用於語音助理，引導聲音聽起來更友善、表現出好奇且值得信賴</a:t>
            </a:r>
          </a:p>
          <a:p>
            <a:pPr>
              <a:spcBef>
                <a:spcPts val="0"/>
              </a:spcBef>
              <a:spcAft>
                <a:spcPts val="200"/>
              </a:spcAft>
            </a:pPr>
            <a:endParaRPr lang="zh-TW" altLang="en-US" sz="1800"/>
          </a:p>
        </p:txBody>
      </p:sp>
    </p:spTree>
    <p:extLst>
      <p:ext uri="{BB962C8B-B14F-4D97-AF65-F5344CB8AC3E}">
        <p14:creationId xmlns:p14="http://schemas.microsoft.com/office/powerpoint/2010/main" val="2327317647"/>
      </p:ext>
    </p:extLst>
  </p:cSld>
  <p:clrMapOvr>
    <a:overrideClrMapping bg1="lt1" tx1="dk1" bg2="lt2" tx2="dk2" accent1="accent1" accent2="accent2" accent3="accent3" accent4="accent4" accent5="accent5" accent6="accent6" hlink="hlink" folHlink="folHlink"/>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4B63B9-9916-957F-F18D-2C6CDDE92E2B}"/>
              </a:ext>
            </a:extLst>
          </p:cNvPr>
          <p:cNvSpPr>
            <a:spLocks noGrp="1"/>
          </p:cNvSpPr>
          <p:nvPr>
            <p:ph type="title"/>
          </p:nvPr>
        </p:nvSpPr>
        <p:spPr/>
        <p:txBody>
          <a:bodyPr/>
          <a:lstStyle/>
          <a:p>
            <a:r>
              <a:rPr lang="en-US" altLang="zh-TW"/>
              <a:t>What is Physical AI?</a:t>
            </a:r>
            <a:endParaRPr lang="zh-TW" altLang="en-US"/>
          </a:p>
        </p:txBody>
      </p:sp>
      <p:sp>
        <p:nvSpPr>
          <p:cNvPr id="3" name="內容版面配置區 2">
            <a:extLst>
              <a:ext uri="{FF2B5EF4-FFF2-40B4-BE49-F238E27FC236}">
                <a16:creationId xmlns:a16="http://schemas.microsoft.com/office/drawing/2014/main" id="{20E959F2-B29A-B126-A171-C240954AAB5D}"/>
              </a:ext>
            </a:extLst>
          </p:cNvPr>
          <p:cNvSpPr>
            <a:spLocks noGrp="1"/>
          </p:cNvSpPr>
          <p:nvPr>
            <p:ph idx="1"/>
          </p:nvPr>
        </p:nvSpPr>
        <p:spPr/>
        <p:txBody>
          <a:bodyPr/>
          <a:lstStyle/>
          <a:p>
            <a:r>
              <a:rPr lang="zh-TW" altLang="en-US" sz="1600">
                <a:latin typeface="+mj-lt"/>
              </a:rPr>
              <a:t>物理性人工智慧 </a:t>
            </a:r>
            <a:r>
              <a:rPr lang="en-US" altLang="zh-TW" sz="1600">
                <a:latin typeface="+mj-lt"/>
              </a:rPr>
              <a:t>(</a:t>
            </a:r>
            <a:r>
              <a:rPr lang="en-US" altLang="zh-TW" sz="1600">
                <a:latin typeface="+mj-lt"/>
                <a:ea typeface="+mj-ea"/>
              </a:rPr>
              <a:t>Physical AI</a:t>
            </a:r>
            <a:r>
              <a:rPr lang="en-US" altLang="zh-TW" sz="1600">
                <a:latin typeface="+mj-lt"/>
              </a:rPr>
              <a:t>) </a:t>
            </a:r>
            <a:r>
              <a:rPr lang="zh-TW" altLang="en-US" sz="1600">
                <a:latin typeface="+mj-lt"/>
              </a:rPr>
              <a:t>讓機器人、自動駕駛汽車和智慧空間等自主系統能夠感知、理解和執行 現實（物理） 世界中的複雜動作。由於它具有產生洞察力和行動的能力，因此它也常被稱為「生成式物理人工智慧 </a:t>
            </a:r>
            <a:r>
              <a:rPr lang="en-US" altLang="zh-TW" sz="1600">
                <a:latin typeface="+mj-lt"/>
              </a:rPr>
              <a:t>(</a:t>
            </a:r>
            <a:r>
              <a:rPr lang="en-US" altLang="zh-TW" sz="1600" b="0" i="0">
                <a:solidFill>
                  <a:srgbClr val="1A1A1A"/>
                </a:solidFill>
                <a:effectLst/>
                <a:latin typeface="+mj-lt"/>
              </a:rPr>
              <a:t>generative physical AI</a:t>
            </a:r>
            <a:r>
              <a:rPr lang="en-US" altLang="zh-TW" sz="1600">
                <a:latin typeface="+mj-lt"/>
              </a:rPr>
              <a:t>)</a:t>
            </a:r>
            <a:r>
              <a:rPr lang="zh-TW" altLang="en-US" sz="1600">
                <a:latin typeface="+mj-lt"/>
              </a:rPr>
              <a:t>」。</a:t>
            </a:r>
            <a:endParaRPr lang="en-US" altLang="zh-TW" sz="1600">
              <a:latin typeface="+mj-lt"/>
            </a:endParaRPr>
          </a:p>
          <a:p>
            <a:endParaRPr lang="en-US" altLang="zh-TW" sz="1600">
              <a:latin typeface="+mj-lt"/>
            </a:endParaRPr>
          </a:p>
          <a:p>
            <a:r>
              <a:rPr lang="zh-TW" altLang="en-US" sz="1600">
                <a:latin typeface="+mj-lt"/>
              </a:rPr>
              <a:t>生成式人工智慧模型（大型語言模型，如 </a:t>
            </a:r>
            <a:r>
              <a:rPr lang="en-US" altLang="zh-TW" sz="1600">
                <a:latin typeface="+mj-lt"/>
              </a:rPr>
              <a:t>GPT </a:t>
            </a:r>
            <a:r>
              <a:rPr lang="zh-TW" altLang="en-US" sz="1600">
                <a:latin typeface="+mj-lt"/>
              </a:rPr>
              <a:t>和 </a:t>
            </a:r>
            <a:r>
              <a:rPr lang="en-US" altLang="zh-TW" sz="1600">
                <a:latin typeface="+mj-lt"/>
              </a:rPr>
              <a:t>Llama</a:t>
            </a:r>
            <a:r>
              <a:rPr lang="zh-TW" altLang="en-US" sz="1600">
                <a:latin typeface="+mj-lt"/>
              </a:rPr>
              <a:t>）是基於大量文字和圖像資料進行訓練，這些資料大部分來自網路。這些人工智慧在產生人類語言和抽象概念方面具有驚人的能力，但它們</a:t>
            </a:r>
            <a:r>
              <a:rPr lang="zh-TW" altLang="en-US" sz="1600">
                <a:solidFill>
                  <a:srgbClr val="7030A0"/>
                </a:solidFill>
                <a:latin typeface="+mj-lt"/>
              </a:rPr>
              <a:t>對物理世界及其規則的掌握卻有限</a:t>
            </a:r>
            <a:r>
              <a:rPr lang="zh-TW" altLang="en-US" sz="1600">
                <a:latin typeface="+mj-lt"/>
              </a:rPr>
              <a:t>。 </a:t>
            </a:r>
          </a:p>
          <a:p>
            <a:endParaRPr lang="zh-TW" altLang="en-US" sz="1600">
              <a:latin typeface="+mj-lt"/>
            </a:endParaRPr>
          </a:p>
          <a:p>
            <a:r>
              <a:rPr lang="zh-TW" altLang="en-US" sz="1600">
                <a:latin typeface="+mj-lt"/>
              </a:rPr>
              <a:t>生成實體 </a:t>
            </a:r>
            <a:r>
              <a:rPr lang="en-US" altLang="zh-TW" sz="1600">
                <a:latin typeface="+mj-lt"/>
              </a:rPr>
              <a:t>AI </a:t>
            </a:r>
            <a:r>
              <a:rPr lang="zh-TW" altLang="en-US" sz="1600">
                <a:latin typeface="+mj-lt"/>
              </a:rPr>
              <a:t>擴展了目前的生成 </a:t>
            </a:r>
            <a:r>
              <a:rPr lang="en-US" altLang="zh-TW" sz="1600">
                <a:latin typeface="+mj-lt"/>
              </a:rPr>
              <a:t>AI</a:t>
            </a:r>
            <a:r>
              <a:rPr lang="zh-TW" altLang="en-US" sz="1600">
                <a:latin typeface="+mj-lt"/>
              </a:rPr>
              <a:t>，</a:t>
            </a:r>
            <a:r>
              <a:rPr lang="zh-TW" altLang="en-US" sz="1600">
                <a:solidFill>
                  <a:srgbClr val="7030A0"/>
                </a:solidFill>
                <a:latin typeface="+mj-lt"/>
              </a:rPr>
              <a:t>使其能夠理解我們所生活的 </a:t>
            </a:r>
            <a:r>
              <a:rPr lang="en-US" altLang="zh-TW" sz="1600">
                <a:solidFill>
                  <a:srgbClr val="7030A0"/>
                </a:solidFill>
                <a:latin typeface="+mj-lt"/>
              </a:rPr>
              <a:t>3D </a:t>
            </a:r>
            <a:r>
              <a:rPr lang="zh-TW" altLang="en-US" sz="1600">
                <a:solidFill>
                  <a:srgbClr val="7030A0"/>
                </a:solidFill>
                <a:latin typeface="+mj-lt"/>
              </a:rPr>
              <a:t>世界的空間關係和物理行為。</a:t>
            </a:r>
          </a:p>
          <a:p>
            <a:endParaRPr lang="zh-TW" altLang="en-US" sz="1600">
              <a:latin typeface="+mj-lt"/>
            </a:endParaRPr>
          </a:p>
          <a:p>
            <a:r>
              <a:rPr lang="en-US" altLang="zh-TW" sz="1600">
                <a:latin typeface="+mj-lt"/>
              </a:rPr>
              <a:t>3D</a:t>
            </a:r>
            <a:r>
              <a:rPr lang="zh-TW" altLang="en-US" sz="1600">
                <a:latin typeface="+mj-lt"/>
              </a:rPr>
              <a:t>訓練資料由高精度電腦模擬生成，既可作為資料來源，也可作為</a:t>
            </a:r>
            <a:r>
              <a:rPr lang="en-US" altLang="zh-TW" sz="1600">
                <a:latin typeface="+mj-lt"/>
              </a:rPr>
              <a:t>AI</a:t>
            </a:r>
            <a:r>
              <a:rPr lang="zh-TW" altLang="en-US" sz="1600">
                <a:latin typeface="+mj-lt"/>
              </a:rPr>
              <a:t>訓練場。</a:t>
            </a:r>
          </a:p>
          <a:p>
            <a:endParaRPr lang="zh-TW" altLang="en-US" sz="1600">
              <a:latin typeface="+mj-lt"/>
            </a:endParaRPr>
          </a:p>
          <a:p>
            <a:r>
              <a:rPr lang="zh-TW" altLang="en-US" sz="1600">
                <a:solidFill>
                  <a:srgbClr val="7030A0"/>
                </a:solidFill>
                <a:latin typeface="+mj-lt"/>
              </a:rPr>
              <a:t>基於物理的數據生成始於空間的數位孿生 </a:t>
            </a:r>
            <a:r>
              <a:rPr lang="en-US" altLang="zh-TW" sz="1600">
                <a:solidFill>
                  <a:srgbClr val="7030A0"/>
                </a:solidFill>
                <a:latin typeface="+mj-lt"/>
              </a:rPr>
              <a:t>(digital twin)</a:t>
            </a:r>
            <a:r>
              <a:rPr lang="zh-TW" altLang="en-US" sz="1600">
                <a:latin typeface="+mj-lt"/>
              </a:rPr>
              <a:t>，例如工廠。在這個虛擬空間中，增加了感測器和機器人等自主機器。進行模仿真實世界場景的模擬，感測器捕捉各種相互作用，如剛體動力學（例如運動和碰撞）或光在環境中的相互作用方式。 </a:t>
            </a:r>
            <a:endParaRPr lang="en-US" altLang="zh-TW" sz="1600">
              <a:latin typeface="+mj-lt"/>
            </a:endParaRPr>
          </a:p>
          <a:p>
            <a:endParaRPr lang="en-US" altLang="zh-TW" sz="1600">
              <a:latin typeface="+mj-lt"/>
            </a:endParaRPr>
          </a:p>
          <a:p>
            <a:endParaRPr lang="en-US" altLang="zh-TW" sz="1600">
              <a:latin typeface="+mj-lt"/>
            </a:endParaRPr>
          </a:p>
          <a:p>
            <a:r>
              <a:rPr lang="zh-TW" altLang="en-US" sz="1200" b="1" i="0">
                <a:solidFill>
                  <a:srgbClr val="0F0F0F"/>
                </a:solidFill>
                <a:effectLst/>
                <a:latin typeface="Roboto" panose="02000000000000000000" pitchFamily="2" charset="0"/>
              </a:rPr>
              <a:t>什麼是物理</a:t>
            </a:r>
            <a:r>
              <a:rPr lang="en-US" altLang="zh-TW" sz="1200" b="1" i="0">
                <a:solidFill>
                  <a:srgbClr val="0F0F0F"/>
                </a:solidFill>
                <a:effectLst/>
                <a:latin typeface="Roboto" panose="02000000000000000000" pitchFamily="2" charset="0"/>
              </a:rPr>
              <a:t>AI</a:t>
            </a:r>
            <a:r>
              <a:rPr lang="zh-TW" altLang="en-US" sz="1200" b="1" i="0">
                <a:solidFill>
                  <a:srgbClr val="0F0F0F"/>
                </a:solidFill>
                <a:effectLst/>
                <a:latin typeface="Roboto" panose="02000000000000000000" pitchFamily="2" charset="0"/>
              </a:rPr>
              <a:t>？比生成式</a:t>
            </a:r>
            <a:r>
              <a:rPr lang="en-US" altLang="zh-TW" sz="1200" b="1" i="0">
                <a:solidFill>
                  <a:srgbClr val="0F0F0F"/>
                </a:solidFill>
                <a:effectLst/>
                <a:latin typeface="Roboto" panose="02000000000000000000" pitchFamily="2" charset="0"/>
              </a:rPr>
              <a:t>AI</a:t>
            </a:r>
            <a:r>
              <a:rPr lang="zh-TW" altLang="en-US" sz="1200" b="1" i="0">
                <a:solidFill>
                  <a:srgbClr val="0F0F0F"/>
                </a:solidFill>
                <a:effectLst/>
                <a:latin typeface="Roboto" panose="02000000000000000000" pitchFamily="2" charset="0"/>
              </a:rPr>
              <a:t>更令人擔憂？</a:t>
            </a:r>
          </a:p>
          <a:p>
            <a:r>
              <a:rPr lang="en-US" altLang="zh-TW" sz="1600">
                <a:latin typeface="+mj-lt"/>
                <a:hlinkClick r:id="rId2"/>
              </a:rPr>
              <a:t>https://youtu.be/Ut8RtOSkuSk</a:t>
            </a:r>
            <a:endParaRPr lang="en-US" altLang="zh-TW" sz="1600">
              <a:latin typeface="+mj-lt"/>
            </a:endParaRPr>
          </a:p>
          <a:p>
            <a:endParaRPr lang="en-US" altLang="zh-TW" sz="1600">
              <a:latin typeface="+mj-lt"/>
            </a:endParaRPr>
          </a:p>
          <a:p>
            <a:r>
              <a:rPr lang="zh-TW" altLang="en-US" sz="1200">
                <a:solidFill>
                  <a:srgbClr val="0F0F0F"/>
                </a:solidFill>
                <a:effectLst/>
                <a:latin typeface="Roboto" panose="02000000000000000000" pitchFamily="2" charset="0"/>
              </a:rPr>
              <a:t>揭秘</a:t>
            </a:r>
            <a:r>
              <a:rPr lang="en-US" altLang="zh-TW" sz="1200">
                <a:solidFill>
                  <a:srgbClr val="0F0F0F"/>
                </a:solidFill>
                <a:effectLst/>
                <a:latin typeface="Roboto" panose="02000000000000000000" pitchFamily="2" charset="0"/>
              </a:rPr>
              <a:t>NVIDIA Cosmos</a:t>
            </a:r>
            <a:r>
              <a:rPr lang="zh-TW" altLang="en-US" sz="1200">
                <a:solidFill>
                  <a:srgbClr val="0F0F0F"/>
                </a:solidFill>
                <a:effectLst/>
                <a:latin typeface="Roboto" panose="02000000000000000000" pitchFamily="2" charset="0"/>
              </a:rPr>
              <a:t>：建構物理</a:t>
            </a:r>
            <a:r>
              <a:rPr lang="en-US" altLang="zh-TW" sz="1200">
                <a:solidFill>
                  <a:srgbClr val="0F0F0F"/>
                </a:solidFill>
                <a:effectLst/>
                <a:latin typeface="Roboto" panose="02000000000000000000" pitchFamily="2" charset="0"/>
              </a:rPr>
              <a:t>AI</a:t>
            </a:r>
            <a:r>
              <a:rPr lang="zh-TW" altLang="en-US" sz="1200">
                <a:solidFill>
                  <a:srgbClr val="0F0F0F"/>
                </a:solidFill>
                <a:effectLst/>
                <a:latin typeface="Roboto" panose="02000000000000000000" pitchFamily="2" charset="0"/>
              </a:rPr>
              <a:t>系統的世界基礎模式</a:t>
            </a:r>
            <a:endParaRPr lang="en-US" altLang="zh-TW" sz="1200">
              <a:solidFill>
                <a:srgbClr val="0F0F0F"/>
              </a:solidFill>
              <a:effectLst/>
              <a:latin typeface="Roboto" panose="02000000000000000000" pitchFamily="2" charset="0"/>
            </a:endParaRPr>
          </a:p>
          <a:p>
            <a:r>
              <a:rPr lang="en-US" altLang="zh-TW" sz="1600">
                <a:latin typeface="+mj-lt"/>
              </a:rPr>
              <a:t>https://youtu.be/QbkOkiYoAGo </a:t>
            </a:r>
          </a:p>
          <a:p>
            <a:endParaRPr lang="zh-TW" altLang="en-US" sz="1600">
              <a:latin typeface="+mj-lt"/>
            </a:endParaRPr>
          </a:p>
        </p:txBody>
      </p:sp>
    </p:spTree>
    <p:extLst>
      <p:ext uri="{BB962C8B-B14F-4D97-AF65-F5344CB8AC3E}">
        <p14:creationId xmlns:p14="http://schemas.microsoft.com/office/powerpoint/2010/main" val="113196422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5DAA810-B054-B650-8DBE-57B57273B136}"/>
              </a:ext>
            </a:extLst>
          </p:cNvPr>
          <p:cNvPicPr>
            <a:picLocks noChangeAspect="1"/>
          </p:cNvPicPr>
          <p:nvPr/>
        </p:nvPicPr>
        <p:blipFill>
          <a:blip r:embed="rId2"/>
          <a:stretch>
            <a:fillRect/>
          </a:stretch>
        </p:blipFill>
        <p:spPr>
          <a:xfrm>
            <a:off x="492633" y="0"/>
            <a:ext cx="8158734" cy="6858000"/>
          </a:xfrm>
          <a:prstGeom prst="rect">
            <a:avLst/>
          </a:prstGeom>
        </p:spPr>
      </p:pic>
      <p:sp>
        <p:nvSpPr>
          <p:cNvPr id="2" name="文字方塊 1">
            <a:extLst>
              <a:ext uri="{FF2B5EF4-FFF2-40B4-BE49-F238E27FC236}">
                <a16:creationId xmlns:a16="http://schemas.microsoft.com/office/drawing/2014/main" id="{98472DA2-FE43-4D98-5050-FB7A4F84FAFB}"/>
              </a:ext>
            </a:extLst>
          </p:cNvPr>
          <p:cNvSpPr txBox="1"/>
          <p:nvPr/>
        </p:nvSpPr>
        <p:spPr>
          <a:xfrm>
            <a:off x="179512" y="260648"/>
            <a:ext cx="2292615" cy="338554"/>
          </a:xfrm>
          <a:prstGeom prst="rect">
            <a:avLst/>
          </a:prstGeom>
          <a:noFill/>
        </p:spPr>
        <p:txBody>
          <a:bodyPr wrap="none" rtlCol="0">
            <a:spAutoFit/>
          </a:bodyPr>
          <a:lstStyle/>
          <a:p>
            <a:r>
              <a:rPr lang="en-US" altLang="zh-TW" sz="1600" b="1"/>
              <a:t>LLM</a:t>
            </a:r>
            <a:r>
              <a:rPr lang="zh-TW" altLang="en-US" sz="1600" b="1"/>
              <a:t>要考量的各個面向</a:t>
            </a:r>
          </a:p>
        </p:txBody>
      </p:sp>
      <p:sp>
        <p:nvSpPr>
          <p:cNvPr id="5" name="文字方塊 4">
            <a:extLst>
              <a:ext uri="{FF2B5EF4-FFF2-40B4-BE49-F238E27FC236}">
                <a16:creationId xmlns:a16="http://schemas.microsoft.com/office/drawing/2014/main" id="{438FD6AF-4182-B760-AFB5-F31C21C2352D}"/>
              </a:ext>
            </a:extLst>
          </p:cNvPr>
          <p:cNvSpPr txBox="1"/>
          <p:nvPr/>
        </p:nvSpPr>
        <p:spPr>
          <a:xfrm>
            <a:off x="4139952" y="3455644"/>
            <a:ext cx="1205880" cy="215444"/>
          </a:xfrm>
          <a:prstGeom prst="rect">
            <a:avLst/>
          </a:prstGeom>
          <a:noFill/>
        </p:spPr>
        <p:txBody>
          <a:bodyPr wrap="square">
            <a:spAutoFit/>
          </a:bodyPr>
          <a:lstStyle/>
          <a:p>
            <a:r>
              <a:rPr lang="zh-TW" altLang="en-US" sz="800"/>
              <a:t>自然語言生成</a:t>
            </a:r>
          </a:p>
        </p:txBody>
      </p:sp>
      <p:sp>
        <p:nvSpPr>
          <p:cNvPr id="7" name="文字方塊 6">
            <a:extLst>
              <a:ext uri="{FF2B5EF4-FFF2-40B4-BE49-F238E27FC236}">
                <a16:creationId xmlns:a16="http://schemas.microsoft.com/office/drawing/2014/main" id="{42E1821C-AA88-73AD-2CD6-CEBCB7AFFA5D}"/>
              </a:ext>
            </a:extLst>
          </p:cNvPr>
          <p:cNvSpPr txBox="1"/>
          <p:nvPr/>
        </p:nvSpPr>
        <p:spPr>
          <a:xfrm>
            <a:off x="4149080" y="3789040"/>
            <a:ext cx="845840" cy="215444"/>
          </a:xfrm>
          <a:prstGeom prst="rect">
            <a:avLst/>
          </a:prstGeom>
          <a:noFill/>
        </p:spPr>
        <p:txBody>
          <a:bodyPr wrap="square">
            <a:spAutoFit/>
          </a:bodyPr>
          <a:lstStyle/>
          <a:p>
            <a:r>
              <a:rPr lang="zh-TW" altLang="en-US" sz="800"/>
              <a:t>自然語言理解</a:t>
            </a:r>
          </a:p>
        </p:txBody>
      </p:sp>
      <p:sp>
        <p:nvSpPr>
          <p:cNvPr id="8" name="文字方塊 7">
            <a:extLst>
              <a:ext uri="{FF2B5EF4-FFF2-40B4-BE49-F238E27FC236}">
                <a16:creationId xmlns:a16="http://schemas.microsoft.com/office/drawing/2014/main" id="{AFE59EB6-A9A3-64D2-AB53-E07D65740A6C}"/>
              </a:ext>
            </a:extLst>
          </p:cNvPr>
          <p:cNvSpPr txBox="1"/>
          <p:nvPr/>
        </p:nvSpPr>
        <p:spPr>
          <a:xfrm>
            <a:off x="2934072" y="6021288"/>
            <a:ext cx="1205880" cy="215444"/>
          </a:xfrm>
          <a:prstGeom prst="rect">
            <a:avLst/>
          </a:prstGeom>
          <a:noFill/>
        </p:spPr>
        <p:txBody>
          <a:bodyPr wrap="square">
            <a:spAutoFit/>
          </a:bodyPr>
          <a:lstStyle/>
          <a:p>
            <a:r>
              <a:rPr lang="zh-TW" altLang="en-US" sz="800"/>
              <a:t>推論</a:t>
            </a:r>
            <a:r>
              <a:rPr lang="en-US" altLang="zh-TW" sz="800"/>
              <a:t>(</a:t>
            </a:r>
            <a:r>
              <a:rPr lang="zh-TW" altLang="en-US" sz="800"/>
              <a:t>使用</a:t>
            </a:r>
            <a:r>
              <a:rPr lang="en-US" altLang="zh-TW" sz="800"/>
              <a:t>)</a:t>
            </a:r>
            <a:endParaRPr lang="zh-TW" altLang="en-US" sz="800"/>
          </a:p>
        </p:txBody>
      </p:sp>
    </p:spTree>
    <p:extLst>
      <p:ext uri="{BB962C8B-B14F-4D97-AF65-F5344CB8AC3E}">
        <p14:creationId xmlns:p14="http://schemas.microsoft.com/office/powerpoint/2010/main" val="192406041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250219-BDEA-F9D0-F4DA-4CBD602BC591}"/>
              </a:ext>
            </a:extLst>
          </p:cNvPr>
          <p:cNvSpPr>
            <a:spLocks noGrp="1"/>
          </p:cNvSpPr>
          <p:nvPr>
            <p:ph type="title"/>
          </p:nvPr>
        </p:nvSpPr>
        <p:spPr/>
        <p:txBody>
          <a:bodyPr/>
          <a:lstStyle/>
          <a:p>
            <a:r>
              <a:rPr lang="en-US" altLang="zh-TW"/>
              <a:t>LLM</a:t>
            </a:r>
            <a:r>
              <a:rPr lang="zh-TW" altLang="en-US"/>
              <a:t>的對齊</a:t>
            </a:r>
            <a:r>
              <a:rPr lang="en-US" altLang="zh-TW"/>
              <a:t>(alignment)</a:t>
            </a:r>
            <a:endParaRPr lang="zh-TW" altLang="en-US"/>
          </a:p>
        </p:txBody>
      </p:sp>
      <p:sp>
        <p:nvSpPr>
          <p:cNvPr id="3" name="內容版面配置區 2">
            <a:extLst>
              <a:ext uri="{FF2B5EF4-FFF2-40B4-BE49-F238E27FC236}">
                <a16:creationId xmlns:a16="http://schemas.microsoft.com/office/drawing/2014/main" id="{944FD1A9-69DE-F146-E774-095C87325E97}"/>
              </a:ext>
            </a:extLst>
          </p:cNvPr>
          <p:cNvSpPr>
            <a:spLocks noGrp="1"/>
          </p:cNvSpPr>
          <p:nvPr>
            <p:ph idx="1"/>
          </p:nvPr>
        </p:nvSpPr>
        <p:spPr>
          <a:xfrm>
            <a:off x="179388" y="1153790"/>
            <a:ext cx="8929116" cy="5515569"/>
          </a:xfrm>
        </p:spPr>
        <p:txBody>
          <a:bodyPr/>
          <a:lstStyle/>
          <a:p>
            <a:r>
              <a:rPr lang="zh-TW" altLang="en-US" sz="1800" b="1">
                <a:solidFill>
                  <a:schemeClr val="tx1"/>
                </a:solidFill>
              </a:rPr>
              <a:t>什麼是</a:t>
            </a:r>
            <a:r>
              <a:rPr lang="en-US" altLang="zh-TW" sz="1800" b="1">
                <a:solidFill>
                  <a:schemeClr val="tx1"/>
                </a:solidFill>
              </a:rPr>
              <a:t>AI </a:t>
            </a:r>
            <a:r>
              <a:rPr lang="zh-TW" altLang="en-US" sz="1800" b="1">
                <a:solidFill>
                  <a:schemeClr val="tx1"/>
                </a:solidFill>
              </a:rPr>
              <a:t>對位</a:t>
            </a:r>
            <a:r>
              <a:rPr lang="en-US" altLang="zh-TW" sz="1800" b="1">
                <a:solidFill>
                  <a:schemeClr val="tx1"/>
                </a:solidFill>
              </a:rPr>
              <a:t>/</a:t>
            </a:r>
            <a:r>
              <a:rPr lang="zh-TW" altLang="en-US" sz="1800" b="1">
                <a:solidFill>
                  <a:schemeClr val="tx1"/>
                </a:solidFill>
              </a:rPr>
              <a:t>對齊？</a:t>
            </a:r>
          </a:p>
          <a:p>
            <a:r>
              <a:rPr lang="zh-TW" altLang="en-US" sz="1800"/>
              <a:t>對齊是一個新興的研究領域，它可以確保人工智慧系統完全按照您的意願執行。可以將</a:t>
            </a:r>
            <a:r>
              <a:rPr lang="zh-TW" altLang="en-US" sz="1800" b="1"/>
              <a:t>阿西莫夫的機器人三定律</a:t>
            </a:r>
            <a:r>
              <a:rPr lang="zh-TW" altLang="en-US" sz="1800"/>
              <a:t>之類的框架視為一個粗略的例子。</a:t>
            </a:r>
            <a:endParaRPr lang="en-US" altLang="zh-TW" sz="1800"/>
          </a:p>
          <a:p>
            <a:endParaRPr lang="en-US" altLang="zh-TW" sz="1800"/>
          </a:p>
          <a:p>
            <a:r>
              <a:rPr lang="en-US" altLang="zh-TW" sz="1800"/>
              <a:t>IBM</a:t>
            </a:r>
            <a:r>
              <a:rPr lang="zh-TW" altLang="en-US" sz="1800"/>
              <a:t>定義：</a:t>
            </a:r>
            <a:r>
              <a:rPr lang="zh-TW" altLang="en-US" sz="1800" b="1">
                <a:solidFill>
                  <a:schemeClr val="tx1"/>
                </a:solidFill>
              </a:rPr>
              <a:t>對齊是將人類價值觀和目標編碼到大型語言模型中的過程，以使它們盡可能有用、安全和可靠</a:t>
            </a:r>
            <a:r>
              <a:rPr lang="zh-TW" altLang="en-US" sz="1800"/>
              <a:t>。 </a:t>
            </a:r>
            <a:endParaRPr lang="en-US" altLang="zh-TW" sz="1800"/>
          </a:p>
          <a:p>
            <a:endParaRPr lang="en-US" altLang="zh-TW" sz="1800"/>
          </a:p>
          <a:p>
            <a:r>
              <a:rPr lang="zh-TW" altLang="en-US" sz="1800" b="1">
                <a:solidFill>
                  <a:srgbClr val="002060"/>
                </a:solidFill>
              </a:rPr>
              <a:t>一致性是一個訓練</a:t>
            </a:r>
            <a:r>
              <a:rPr lang="en-US" altLang="zh-TW" sz="1800" b="1">
                <a:solidFill>
                  <a:srgbClr val="002060"/>
                </a:solidFill>
              </a:rPr>
              <a:t>LLM</a:t>
            </a:r>
            <a:r>
              <a:rPr lang="zh-TW" altLang="en-US" sz="1800" b="1">
                <a:solidFill>
                  <a:srgbClr val="002060"/>
                </a:solidFill>
              </a:rPr>
              <a:t>的過程</a:t>
            </a:r>
            <a:r>
              <a:rPr lang="zh-TW" altLang="en-US" sz="1800"/>
              <a:t>，以</a:t>
            </a:r>
            <a:r>
              <a:rPr lang="zh-TW" altLang="en-US" sz="1800" b="1">
                <a:solidFill>
                  <a:schemeClr val="tx1"/>
                </a:solidFill>
              </a:rPr>
              <a:t>確保產生的輸出與人類價值觀和目標相一致</a:t>
            </a:r>
            <a:r>
              <a:rPr lang="zh-TW" altLang="en-US" sz="1800"/>
              <a:t>。這也被稱為</a:t>
            </a:r>
            <a:r>
              <a:rPr lang="zh-TW" altLang="en-US" sz="1800" b="1">
                <a:solidFill>
                  <a:srgbClr val="002060"/>
                </a:solidFill>
              </a:rPr>
              <a:t>與人類偏好相一致，因此稱為“偏好優化”</a:t>
            </a:r>
            <a:r>
              <a:rPr lang="en-US" altLang="zh-TW" sz="1800" b="1">
                <a:solidFill>
                  <a:srgbClr val="002060"/>
                </a:solidFill>
              </a:rPr>
              <a:t> “preference optimization”</a:t>
            </a:r>
            <a:r>
              <a:rPr lang="zh-TW" altLang="en-US" sz="1800"/>
              <a:t>。對齊研究旨在考慮下述三種人工智慧系統的目標</a:t>
            </a:r>
            <a:r>
              <a:rPr lang="en-US" altLang="zh-TW" sz="1800"/>
              <a:t>[103]</a:t>
            </a:r>
            <a:r>
              <a:rPr lang="zh-TW" altLang="en-US" sz="1800"/>
              <a:t>：</a:t>
            </a:r>
          </a:p>
          <a:p>
            <a:endParaRPr lang="zh-TW" altLang="en-US" sz="1800"/>
          </a:p>
          <a:p>
            <a:pPr marL="285750" indent="-285750">
              <a:buFont typeface="Arial" panose="020B0604020202020204" pitchFamily="34" charset="0"/>
              <a:buChar char="•"/>
            </a:pPr>
            <a:r>
              <a:rPr lang="zh-TW" altLang="en-US" sz="1800" b="1">
                <a:solidFill>
                  <a:srgbClr val="002060"/>
                </a:solidFill>
              </a:rPr>
              <a:t>預期目標（期望）</a:t>
            </a:r>
            <a:r>
              <a:rPr lang="zh-TW" altLang="en-US" sz="1800"/>
              <a:t>：在理想狀態下，與人類操作者的期望（但難以表達）完全一致的目標。</a:t>
            </a:r>
          </a:p>
          <a:p>
            <a:pPr marL="285750" indent="-285750">
              <a:buFont typeface="Arial" panose="020B0604020202020204" pitchFamily="34" charset="0"/>
              <a:buChar char="•"/>
            </a:pPr>
            <a:r>
              <a:rPr lang="zh-TW" altLang="en-US" sz="1800" b="1">
                <a:solidFill>
                  <a:srgbClr val="002060"/>
                </a:solidFill>
              </a:rPr>
              <a:t>具體目標（外部規範）</a:t>
            </a:r>
            <a:r>
              <a:rPr lang="zh-TW" altLang="en-US" sz="1800"/>
              <a:t>：操作者實際指定的目標</a:t>
            </a:r>
            <a:r>
              <a:rPr lang="en-US" altLang="zh-TW" sz="1800"/>
              <a:t>——</a:t>
            </a:r>
            <a:r>
              <a:rPr lang="zh-TW" altLang="en-US" sz="1800"/>
              <a:t>通常藉助客觀的函數或數據集表達。</a:t>
            </a:r>
          </a:p>
          <a:p>
            <a:pPr marL="285750" indent="-285750">
              <a:buFont typeface="Arial" panose="020B0604020202020204" pitchFamily="34" charset="0"/>
              <a:buChar char="•"/>
            </a:pPr>
            <a:r>
              <a:rPr lang="zh-TW" altLang="en-US" sz="1800" b="1">
                <a:solidFill>
                  <a:srgbClr val="002060"/>
                </a:solidFill>
              </a:rPr>
              <a:t>自發目標（內部規範）</a:t>
            </a:r>
            <a:r>
              <a:rPr lang="zh-TW" altLang="en-US" sz="1800"/>
              <a:t>：人工智慧實際執行的目標。</a:t>
            </a:r>
            <a:endParaRPr lang="en-US" altLang="zh-TW" sz="1800"/>
          </a:p>
          <a:p>
            <a:pPr marL="285750" indent="-285750">
              <a:buFont typeface="Arial" panose="020B0604020202020204" pitchFamily="34" charset="0"/>
              <a:buChar char="•"/>
            </a:pPr>
            <a:endParaRPr lang="zh-TW" altLang="en-US" sz="1800"/>
          </a:p>
          <a:p>
            <a:r>
              <a:rPr lang="zh-TW" altLang="en-US" sz="1800"/>
              <a:t>「外部未對齊」是指預期目標（</a:t>
            </a:r>
            <a:r>
              <a:rPr lang="en-US" altLang="zh-TW" sz="1800"/>
              <a:t>1</a:t>
            </a:r>
            <a:r>
              <a:rPr lang="zh-TW" altLang="en-US" sz="1800"/>
              <a:t>）與具體目標（</a:t>
            </a:r>
            <a:r>
              <a:rPr lang="en-US" altLang="zh-TW" sz="1800"/>
              <a:t>2</a:t>
            </a:r>
            <a:r>
              <a:rPr lang="zh-TW" altLang="en-US" sz="1800"/>
              <a:t>）不一致，</a:t>
            </a:r>
            <a:endParaRPr lang="en-US" altLang="zh-TW" sz="1800"/>
          </a:p>
          <a:p>
            <a:r>
              <a:rPr lang="zh-TW" altLang="en-US" sz="1800"/>
              <a:t>「內部未對齊」是指人類指定的目標（</a:t>
            </a:r>
            <a:r>
              <a:rPr lang="en-US" altLang="zh-TW" sz="1800"/>
              <a:t>2</a:t>
            </a:r>
            <a:r>
              <a:rPr lang="zh-TW" altLang="en-US" sz="1800"/>
              <a:t>）與人工智慧系統的自發目標（</a:t>
            </a:r>
            <a:r>
              <a:rPr lang="en-US" altLang="zh-TW" sz="1800"/>
              <a:t>3</a:t>
            </a:r>
            <a:r>
              <a:rPr lang="zh-TW" altLang="en-US" sz="1800"/>
              <a:t>）不一致。</a:t>
            </a:r>
          </a:p>
        </p:txBody>
      </p:sp>
      <p:sp>
        <p:nvSpPr>
          <p:cNvPr id="5" name="文字方塊 4">
            <a:extLst>
              <a:ext uri="{FF2B5EF4-FFF2-40B4-BE49-F238E27FC236}">
                <a16:creationId xmlns:a16="http://schemas.microsoft.com/office/drawing/2014/main" id="{A3203353-3BDD-E1B2-5B78-68D4F9BF838E}"/>
              </a:ext>
            </a:extLst>
          </p:cNvPr>
          <p:cNvSpPr txBox="1"/>
          <p:nvPr/>
        </p:nvSpPr>
        <p:spPr>
          <a:xfrm>
            <a:off x="6088148" y="5157694"/>
            <a:ext cx="3164372" cy="261610"/>
          </a:xfrm>
          <a:prstGeom prst="rect">
            <a:avLst/>
          </a:prstGeom>
          <a:noFill/>
        </p:spPr>
        <p:txBody>
          <a:bodyPr wrap="square">
            <a:spAutoFit/>
          </a:bodyPr>
          <a:lstStyle/>
          <a:p>
            <a:r>
              <a:rPr lang="zh-TW" altLang="en-US" sz="1100" b="1">
                <a:solidFill>
                  <a:srgbClr val="7030A0"/>
                </a:solidFill>
                <a:latin typeface="+mj-ea"/>
                <a:ea typeface="+mj-ea"/>
              </a:rPr>
              <a:t>１</a:t>
            </a:r>
            <a:r>
              <a:rPr lang="en-US" altLang="zh-TW" sz="1100" b="1">
                <a:solidFill>
                  <a:srgbClr val="7030A0"/>
                </a:solidFill>
                <a:latin typeface="+mj-ea"/>
                <a:ea typeface="+mj-ea"/>
              </a:rPr>
              <a:t>.</a:t>
            </a:r>
            <a:r>
              <a:rPr lang="zh-TW" altLang="en-US" sz="1100" b="1">
                <a:solidFill>
                  <a:srgbClr val="7030A0"/>
                </a:solidFill>
                <a:latin typeface="+mj-ea"/>
                <a:ea typeface="+mj-ea"/>
              </a:rPr>
              <a:t>預期目標    </a:t>
            </a:r>
            <a:r>
              <a:rPr lang="en-US" altLang="zh-TW" sz="1100" b="1">
                <a:solidFill>
                  <a:srgbClr val="7030A0"/>
                </a:solidFill>
                <a:latin typeface="+mj-ea"/>
                <a:ea typeface="+mj-ea"/>
              </a:rPr>
              <a:t>3.</a:t>
            </a:r>
            <a:r>
              <a:rPr lang="zh-TW" altLang="en-US" sz="1100" b="1">
                <a:solidFill>
                  <a:srgbClr val="7030A0"/>
                </a:solidFill>
                <a:latin typeface="+mj-ea"/>
                <a:ea typeface="+mj-ea"/>
              </a:rPr>
              <a:t>自發目標     </a:t>
            </a:r>
            <a:r>
              <a:rPr lang="en-US" altLang="zh-TW" sz="1100" b="1">
                <a:solidFill>
                  <a:srgbClr val="7030A0"/>
                </a:solidFill>
                <a:latin typeface="+mj-ea"/>
                <a:ea typeface="+mj-ea"/>
              </a:rPr>
              <a:t>2.</a:t>
            </a:r>
            <a:r>
              <a:rPr lang="zh-TW" altLang="en-US" sz="1100" b="1">
                <a:solidFill>
                  <a:srgbClr val="7030A0"/>
                </a:solidFill>
                <a:latin typeface="+mj-ea"/>
                <a:ea typeface="+mj-ea"/>
              </a:rPr>
              <a:t>具體目標</a:t>
            </a:r>
          </a:p>
        </p:txBody>
      </p:sp>
      <p:pic>
        <p:nvPicPr>
          <p:cNvPr id="6" name="圖片 5">
            <a:extLst>
              <a:ext uri="{FF2B5EF4-FFF2-40B4-BE49-F238E27FC236}">
                <a16:creationId xmlns:a16="http://schemas.microsoft.com/office/drawing/2014/main" id="{213C0796-59BB-D088-EDD9-EE8FE9B80A18}"/>
              </a:ext>
            </a:extLst>
          </p:cNvPr>
          <p:cNvPicPr>
            <a:picLocks noChangeAspect="1"/>
          </p:cNvPicPr>
          <p:nvPr/>
        </p:nvPicPr>
        <p:blipFill>
          <a:blip r:embed="rId2"/>
          <a:stretch>
            <a:fillRect/>
          </a:stretch>
        </p:blipFill>
        <p:spPr>
          <a:xfrm>
            <a:off x="7312284" y="5550956"/>
            <a:ext cx="504056" cy="324230"/>
          </a:xfrm>
          <a:prstGeom prst="rect">
            <a:avLst/>
          </a:prstGeom>
        </p:spPr>
      </p:pic>
      <p:pic>
        <p:nvPicPr>
          <p:cNvPr id="1026" name="Picture 2" descr="How we'll work towards our quarterly goals">
            <a:extLst>
              <a:ext uri="{FF2B5EF4-FFF2-40B4-BE49-F238E27FC236}">
                <a16:creationId xmlns:a16="http://schemas.microsoft.com/office/drawing/2014/main" id="{BB901B0E-5C63-E444-AD1B-135EA03934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8680" y="5553142"/>
            <a:ext cx="538025" cy="3198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ilhouette Of Human Head Thinking About Target Or Goals向量圖形及更多人圖片- iStock">
            <a:extLst>
              <a:ext uri="{FF2B5EF4-FFF2-40B4-BE49-F238E27FC236}">
                <a16:creationId xmlns:a16="http://schemas.microsoft.com/office/drawing/2014/main" id="{98C0A6CB-C5A0-1BCA-54DF-C2117223A8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1400" y="5561016"/>
            <a:ext cx="322043" cy="322043"/>
          </a:xfrm>
          <a:prstGeom prst="rect">
            <a:avLst/>
          </a:prstGeom>
          <a:noFill/>
          <a:extLst>
            <a:ext uri="{909E8E84-426E-40DD-AFC4-6F175D3DCCD1}">
              <a14:hiddenFill xmlns:a14="http://schemas.microsoft.com/office/drawing/2010/main">
                <a:solidFill>
                  <a:srgbClr val="FFFFFF"/>
                </a:solidFill>
              </a14:hiddenFill>
            </a:ext>
          </a:extLst>
        </p:spPr>
      </p:pic>
      <p:sp>
        <p:nvSpPr>
          <p:cNvPr id="7" name="左大括弧 6">
            <a:extLst>
              <a:ext uri="{FF2B5EF4-FFF2-40B4-BE49-F238E27FC236}">
                <a16:creationId xmlns:a16="http://schemas.microsoft.com/office/drawing/2014/main" id="{EBEE28A1-7EBE-E089-FD2D-C2517F14492F}"/>
              </a:ext>
            </a:extLst>
          </p:cNvPr>
          <p:cNvSpPr/>
          <p:nvPr/>
        </p:nvSpPr>
        <p:spPr>
          <a:xfrm rot="16200000">
            <a:off x="7451824" y="5137949"/>
            <a:ext cx="261609" cy="1722569"/>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 name="左大括弧 7">
            <a:extLst>
              <a:ext uri="{FF2B5EF4-FFF2-40B4-BE49-F238E27FC236}">
                <a16:creationId xmlns:a16="http://schemas.microsoft.com/office/drawing/2014/main" id="{00ACC2E0-8A9D-E42E-251B-C91A01A5F8C3}"/>
              </a:ext>
            </a:extLst>
          </p:cNvPr>
          <p:cNvSpPr/>
          <p:nvPr/>
        </p:nvSpPr>
        <p:spPr>
          <a:xfrm rot="5400000">
            <a:off x="7906173" y="4986044"/>
            <a:ext cx="176392" cy="936103"/>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9" name="箭號: 向左 8">
            <a:extLst>
              <a:ext uri="{FF2B5EF4-FFF2-40B4-BE49-F238E27FC236}">
                <a16:creationId xmlns:a16="http://schemas.microsoft.com/office/drawing/2014/main" id="{537C80F2-BF6F-F3D0-23A8-33B3216D0F55}"/>
              </a:ext>
            </a:extLst>
          </p:cNvPr>
          <p:cNvSpPr/>
          <p:nvPr/>
        </p:nvSpPr>
        <p:spPr>
          <a:xfrm>
            <a:off x="6980942" y="5644358"/>
            <a:ext cx="239096" cy="15535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箭號: 向左 9">
            <a:extLst>
              <a:ext uri="{FF2B5EF4-FFF2-40B4-BE49-F238E27FC236}">
                <a16:creationId xmlns:a16="http://schemas.microsoft.com/office/drawing/2014/main" id="{DCEAA359-C05D-627D-C034-26B374E0616F}"/>
              </a:ext>
            </a:extLst>
          </p:cNvPr>
          <p:cNvSpPr/>
          <p:nvPr/>
        </p:nvSpPr>
        <p:spPr>
          <a:xfrm>
            <a:off x="7939322" y="5644358"/>
            <a:ext cx="239096" cy="15535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5394084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DF3534-977F-ECEF-1610-956B9E2DF341}"/>
              </a:ext>
            </a:extLst>
          </p:cNvPr>
          <p:cNvSpPr>
            <a:spLocks noGrp="1"/>
          </p:cNvSpPr>
          <p:nvPr>
            <p:ph type="title"/>
          </p:nvPr>
        </p:nvSpPr>
        <p:spPr>
          <a:xfrm>
            <a:off x="179387" y="0"/>
            <a:ext cx="8264525" cy="720725"/>
          </a:xfrm>
        </p:spPr>
        <p:txBody>
          <a:bodyPr/>
          <a:lstStyle/>
          <a:p>
            <a:r>
              <a:rPr lang="en-US" altLang="zh-TW" sz="3200"/>
              <a:t>Isaac Asimov's "Three Laws of Robotics"</a:t>
            </a:r>
            <a:endParaRPr lang="zh-TW" altLang="en-US" sz="3200"/>
          </a:p>
        </p:txBody>
      </p:sp>
      <p:sp>
        <p:nvSpPr>
          <p:cNvPr id="3" name="內容版面配置區 2">
            <a:extLst>
              <a:ext uri="{FF2B5EF4-FFF2-40B4-BE49-F238E27FC236}">
                <a16:creationId xmlns:a16="http://schemas.microsoft.com/office/drawing/2014/main" id="{37CC572A-3C82-C5A9-17F8-053D8EBA4182}"/>
              </a:ext>
            </a:extLst>
          </p:cNvPr>
          <p:cNvSpPr>
            <a:spLocks noGrp="1"/>
          </p:cNvSpPr>
          <p:nvPr>
            <p:ph idx="1"/>
          </p:nvPr>
        </p:nvSpPr>
        <p:spPr>
          <a:xfrm>
            <a:off x="165429" y="908844"/>
            <a:ext cx="6206772" cy="5040312"/>
          </a:xfrm>
        </p:spPr>
        <p:txBody>
          <a:bodyPr/>
          <a:lstStyle/>
          <a:p>
            <a:r>
              <a:rPr lang="zh-TW" altLang="en-US" sz="1800"/>
              <a:t>最有名的一套機器人法則是阿西莫夫</a:t>
            </a:r>
            <a:r>
              <a:rPr lang="en-US" altLang="zh-TW" sz="1800"/>
              <a:t>(Asimov)</a:t>
            </a:r>
            <a:r>
              <a:rPr lang="zh-TW" altLang="en-US" sz="1800"/>
              <a:t>所提出的的「機器人三定律」。來自於他在</a:t>
            </a:r>
            <a:r>
              <a:rPr lang="en-US" altLang="zh-TW" sz="1800"/>
              <a:t>1942</a:t>
            </a:r>
            <a:r>
              <a:rPr lang="zh-TW" altLang="en-US" sz="1800"/>
              <a:t>年的短篇小說推出的小說「</a:t>
            </a:r>
            <a:r>
              <a:rPr lang="en-US" altLang="zh-TW" sz="1800"/>
              <a:t>《</a:t>
            </a:r>
            <a:r>
              <a:rPr lang="zh-TW" altLang="en-US" sz="1800"/>
              <a:t>我，機器人</a:t>
            </a:r>
            <a:r>
              <a:rPr lang="en-US" altLang="zh-TW" sz="1800"/>
              <a:t>》</a:t>
            </a:r>
            <a:r>
              <a:rPr lang="zh-TW" altLang="en-US" sz="1800"/>
              <a:t>」中。</a:t>
            </a:r>
          </a:p>
          <a:p>
            <a:endParaRPr lang="zh-TW" altLang="en-US" sz="1800"/>
          </a:p>
          <a:p>
            <a:r>
              <a:rPr lang="zh-TW" altLang="en-US" sz="1800"/>
              <a:t>機器人三定律如下：</a:t>
            </a:r>
          </a:p>
          <a:p>
            <a:r>
              <a:rPr lang="zh-TW" altLang="en-US" sz="1800"/>
              <a:t>第一法則：機器人不得傷害人類，或坐視人類受到傷害；</a:t>
            </a:r>
            <a:endParaRPr lang="en-US" altLang="zh-TW" sz="1800"/>
          </a:p>
          <a:p>
            <a:r>
              <a:rPr lang="zh-TW" altLang="en-US" sz="1800"/>
              <a:t>第二法則：除非違背第一法則，機器人必須服從人類的命令；</a:t>
            </a:r>
          </a:p>
          <a:p>
            <a:r>
              <a:rPr lang="zh-TW" altLang="en-US" sz="1800"/>
              <a:t>第三法則：在不違背第一及第二法則下，機器人必須保護自己。</a:t>
            </a:r>
            <a:endParaRPr lang="en-US" altLang="zh-TW" sz="1800"/>
          </a:p>
          <a:p>
            <a:r>
              <a:rPr lang="en-US" altLang="zh-TW" sz="1400" b="0" i="0">
                <a:solidFill>
                  <a:srgbClr val="202122"/>
                </a:solidFill>
                <a:effectLst/>
                <a:latin typeface="Arial" panose="020B0604020202020204" pitchFamily="34" charset="0"/>
              </a:rPr>
              <a:t>          A robot must protect its own existence as long as such protection does not conflict with the First or Second Laws.</a:t>
            </a:r>
            <a:endParaRPr lang="zh-TW" altLang="en-US" sz="1800"/>
          </a:p>
          <a:p>
            <a:endParaRPr lang="zh-TW" altLang="en-US" sz="1800"/>
          </a:p>
          <a:p>
            <a:r>
              <a:rPr lang="zh-TW" altLang="en-US" sz="1800"/>
              <a:t>在阿西莫夫之後所出版的書中，他又增加了一條：</a:t>
            </a:r>
            <a:endParaRPr lang="en-US" altLang="zh-TW" sz="1800"/>
          </a:p>
          <a:p>
            <a:endParaRPr lang="zh-TW" altLang="en-US" sz="1800"/>
          </a:p>
          <a:p>
            <a:r>
              <a:rPr lang="zh-TW" altLang="en-US" sz="1800">
                <a:solidFill>
                  <a:schemeClr val="tx1"/>
                </a:solidFill>
              </a:rPr>
              <a:t>  機器人不得傷害人類群體，或坐視人類群體受到傷害；</a:t>
            </a:r>
            <a:endParaRPr lang="en-US" altLang="zh-TW" sz="1800">
              <a:solidFill>
                <a:schemeClr val="tx1"/>
              </a:solidFill>
            </a:endParaRPr>
          </a:p>
          <a:p>
            <a:r>
              <a:rPr lang="en-US" altLang="zh-TW" sz="1400" b="0" i="0">
                <a:solidFill>
                  <a:srgbClr val="202122"/>
                </a:solidFill>
                <a:effectLst/>
                <a:latin typeface="Arial" panose="020B0604020202020204" pitchFamily="34" charset="0"/>
              </a:rPr>
              <a:t>  </a:t>
            </a:r>
            <a:r>
              <a:rPr lang="en-US" altLang="zh-TW" sz="1400">
                <a:solidFill>
                  <a:srgbClr val="202122"/>
                </a:solidFill>
                <a:latin typeface="Arial" panose="020B0604020202020204" pitchFamily="34" charset="0"/>
              </a:rPr>
              <a:t>    </a:t>
            </a:r>
            <a:r>
              <a:rPr lang="en-US" altLang="zh-TW" sz="1400" b="0" i="0">
                <a:solidFill>
                  <a:srgbClr val="202122"/>
                </a:solidFill>
                <a:effectLst/>
                <a:latin typeface="Arial" panose="020B0604020202020204" pitchFamily="34" charset="0"/>
              </a:rPr>
              <a:t>A robot may not injure humanity, or, by inaction, allow humanity to come to harm.</a:t>
            </a:r>
          </a:p>
          <a:p>
            <a:endParaRPr lang="zh-TW" altLang="en-US" sz="1800">
              <a:solidFill>
                <a:schemeClr val="tx1"/>
              </a:solidFill>
            </a:endParaRPr>
          </a:p>
          <a:p>
            <a:endParaRPr lang="zh-TW" altLang="en-US" sz="1800"/>
          </a:p>
        </p:txBody>
      </p:sp>
      <p:pic>
        <p:nvPicPr>
          <p:cNvPr id="4" name="圖片 3">
            <a:extLst>
              <a:ext uri="{FF2B5EF4-FFF2-40B4-BE49-F238E27FC236}">
                <a16:creationId xmlns:a16="http://schemas.microsoft.com/office/drawing/2014/main" id="{3EF7F3DB-CBB9-EF46-62C1-EDB92C220019}"/>
              </a:ext>
            </a:extLst>
          </p:cNvPr>
          <p:cNvPicPr>
            <a:picLocks noChangeAspect="1"/>
          </p:cNvPicPr>
          <p:nvPr/>
        </p:nvPicPr>
        <p:blipFill>
          <a:blip r:embed="rId3"/>
          <a:stretch>
            <a:fillRect/>
          </a:stretch>
        </p:blipFill>
        <p:spPr>
          <a:xfrm>
            <a:off x="6643712" y="919997"/>
            <a:ext cx="2176760" cy="3073072"/>
          </a:xfrm>
          <a:prstGeom prst="rect">
            <a:avLst/>
          </a:prstGeom>
        </p:spPr>
      </p:pic>
      <p:sp>
        <p:nvSpPr>
          <p:cNvPr id="6" name="文字方塊 5">
            <a:extLst>
              <a:ext uri="{FF2B5EF4-FFF2-40B4-BE49-F238E27FC236}">
                <a16:creationId xmlns:a16="http://schemas.microsoft.com/office/drawing/2014/main" id="{5846A8BD-7BB1-EDF3-8FD3-5FA970388634}"/>
              </a:ext>
            </a:extLst>
          </p:cNvPr>
          <p:cNvSpPr txBox="1"/>
          <p:nvPr/>
        </p:nvSpPr>
        <p:spPr>
          <a:xfrm>
            <a:off x="6589092" y="4293096"/>
            <a:ext cx="2286000" cy="2462213"/>
          </a:xfrm>
          <a:prstGeom prst="rect">
            <a:avLst/>
          </a:prstGeom>
          <a:noFill/>
        </p:spPr>
        <p:txBody>
          <a:bodyPr wrap="square">
            <a:spAutoFit/>
          </a:bodyPr>
          <a:lstStyle/>
          <a:p>
            <a:r>
              <a:rPr lang="zh-TW" altLang="en-US" sz="1400">
                <a:latin typeface="+mj-ea"/>
                <a:ea typeface="+mj-ea"/>
              </a:rPr>
              <a:t>「我是符合邏輯的選擇。它計算出了我有</a:t>
            </a:r>
            <a:r>
              <a:rPr lang="en-US" altLang="zh-TW" sz="1400">
                <a:latin typeface="+mj-ea"/>
                <a:ea typeface="+mj-ea"/>
              </a:rPr>
              <a:t>45%</a:t>
            </a:r>
            <a:r>
              <a:rPr lang="zh-TW" altLang="en-US" sz="1400">
                <a:latin typeface="+mj-ea"/>
                <a:ea typeface="+mj-ea"/>
              </a:rPr>
              <a:t>的機率生還，但是莎拉只有</a:t>
            </a:r>
            <a:r>
              <a:rPr lang="en-US" altLang="zh-TW" sz="1400">
                <a:latin typeface="+mj-ea"/>
                <a:ea typeface="+mj-ea"/>
              </a:rPr>
              <a:t>11%</a:t>
            </a:r>
            <a:r>
              <a:rPr lang="zh-TW" altLang="en-US" sz="1400">
                <a:latin typeface="+mj-ea"/>
                <a:ea typeface="+mj-ea"/>
              </a:rPr>
              <a:t>。她也是一個人的孩子，</a:t>
            </a:r>
            <a:r>
              <a:rPr lang="en-US" altLang="zh-TW" sz="1400">
                <a:latin typeface="+mj-ea"/>
                <a:ea typeface="+mj-ea"/>
              </a:rPr>
              <a:t>11%</a:t>
            </a:r>
            <a:r>
              <a:rPr lang="zh-TW" altLang="en-US" sz="1400">
                <a:latin typeface="+mj-ea"/>
                <a:ea typeface="+mj-ea"/>
              </a:rPr>
              <a:t>也許夠了。</a:t>
            </a:r>
            <a:endParaRPr lang="en-US" altLang="zh-TW" sz="1400">
              <a:latin typeface="+mj-ea"/>
              <a:ea typeface="+mj-ea"/>
            </a:endParaRPr>
          </a:p>
          <a:p>
            <a:endParaRPr lang="en-US" altLang="zh-TW" sz="1400">
              <a:latin typeface="+mj-ea"/>
              <a:ea typeface="+mj-ea"/>
            </a:endParaRPr>
          </a:p>
          <a:p>
            <a:r>
              <a:rPr lang="zh-TW" altLang="en-US" sz="1400" b="1">
                <a:latin typeface="+mj-ea"/>
                <a:ea typeface="+mj-ea"/>
              </a:rPr>
              <a:t>每個人類都知道怎麼在警察和</a:t>
            </a:r>
            <a:r>
              <a:rPr lang="en-US" altLang="zh-TW" sz="1400" b="1">
                <a:latin typeface="+mj-ea"/>
                <a:ea typeface="+mj-ea"/>
              </a:rPr>
              <a:t>12</a:t>
            </a:r>
            <a:r>
              <a:rPr lang="zh-TW" altLang="en-US" sz="1400" b="1">
                <a:latin typeface="+mj-ea"/>
                <a:ea typeface="+mj-ea"/>
              </a:rPr>
              <a:t>歲的小女孩之間抉擇</a:t>
            </a:r>
            <a:r>
              <a:rPr lang="zh-TW" altLang="en-US" sz="1400">
                <a:latin typeface="+mj-ea"/>
                <a:ea typeface="+mj-ea"/>
              </a:rPr>
              <a:t>，但是機器人不會。」──戴爾．史普納，</a:t>
            </a:r>
            <a:r>
              <a:rPr lang="en-US" altLang="zh-TW" sz="1400">
                <a:latin typeface="+mj-ea"/>
                <a:ea typeface="+mj-ea"/>
              </a:rPr>
              <a:t>《</a:t>
            </a:r>
            <a:r>
              <a:rPr lang="zh-TW" altLang="en-US" sz="1400">
                <a:latin typeface="+mj-ea"/>
                <a:ea typeface="+mj-ea"/>
              </a:rPr>
              <a:t>機械公敵</a:t>
            </a:r>
            <a:r>
              <a:rPr lang="en-US" altLang="zh-TW" sz="1400">
                <a:latin typeface="+mj-ea"/>
                <a:ea typeface="+mj-ea"/>
              </a:rPr>
              <a:t>》</a:t>
            </a:r>
            <a:endParaRPr lang="zh-TW" altLang="en-US" sz="1400">
              <a:latin typeface="+mj-ea"/>
              <a:ea typeface="+mj-ea"/>
            </a:endParaRPr>
          </a:p>
        </p:txBody>
      </p:sp>
    </p:spTree>
    <p:extLst>
      <p:ext uri="{BB962C8B-B14F-4D97-AF65-F5344CB8AC3E}">
        <p14:creationId xmlns:p14="http://schemas.microsoft.com/office/powerpoint/2010/main" val="376690540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7AE6B9-C7C5-B67E-A9F3-FEE6274532FA}"/>
              </a:ext>
            </a:extLst>
          </p:cNvPr>
          <p:cNvSpPr>
            <a:spLocks noGrp="1"/>
          </p:cNvSpPr>
          <p:nvPr>
            <p:ph type="title"/>
          </p:nvPr>
        </p:nvSpPr>
        <p:spPr>
          <a:xfrm>
            <a:off x="198152" y="303534"/>
            <a:ext cx="8264525" cy="720725"/>
          </a:xfrm>
        </p:spPr>
        <p:txBody>
          <a:bodyPr/>
          <a:lstStyle/>
          <a:p>
            <a:r>
              <a:rPr lang="en-US" altLang="zh-TW"/>
              <a:t>LLM</a:t>
            </a:r>
            <a:r>
              <a:rPr lang="zh-TW" altLang="en-US"/>
              <a:t>對齊的關鍵原則 </a:t>
            </a:r>
            <a:r>
              <a:rPr lang="en-US" altLang="zh-TW" b="1" i="0">
                <a:solidFill>
                  <a:srgbClr val="05192D"/>
                </a:solidFill>
                <a:effectLst/>
                <a:latin typeface="Studio-Feixen-Sans"/>
              </a:rPr>
              <a:t>Principles</a:t>
            </a:r>
            <a:endParaRPr lang="zh-TW" altLang="en-US"/>
          </a:p>
        </p:txBody>
      </p:sp>
      <p:sp>
        <p:nvSpPr>
          <p:cNvPr id="3" name="內容版面配置區 2">
            <a:extLst>
              <a:ext uri="{FF2B5EF4-FFF2-40B4-BE49-F238E27FC236}">
                <a16:creationId xmlns:a16="http://schemas.microsoft.com/office/drawing/2014/main" id="{97053871-05E9-9E38-F610-3A43E258C254}"/>
              </a:ext>
            </a:extLst>
          </p:cNvPr>
          <p:cNvSpPr>
            <a:spLocks noGrp="1"/>
          </p:cNvSpPr>
          <p:nvPr>
            <p:ph idx="1"/>
          </p:nvPr>
        </p:nvSpPr>
        <p:spPr/>
        <p:txBody>
          <a:bodyPr/>
          <a:lstStyle/>
          <a:p>
            <a:pPr algn="l" rtl="0">
              <a:spcAft>
                <a:spcPts val="1050"/>
              </a:spcAft>
              <a:buNone/>
            </a:pPr>
            <a:r>
              <a:rPr lang="en-US" altLang="zh-TW" sz="1600"/>
              <a:t>AI Alignment </a:t>
            </a:r>
            <a:r>
              <a:rPr lang="zh-TW" altLang="en-US" sz="1600"/>
              <a:t>遵循幾項基本原則</a:t>
            </a:r>
            <a:r>
              <a:rPr lang="zh-TW" altLang="en-US" sz="1600" b="1" i="0">
                <a:solidFill>
                  <a:srgbClr val="05192D"/>
                </a:solidFill>
                <a:effectLst/>
                <a:latin typeface="Studio-Feixen-Sans"/>
              </a:rPr>
              <a:t>「</a:t>
            </a:r>
            <a:r>
              <a:rPr lang="en-US" altLang="zh-TW" sz="1600" b="1" i="0">
                <a:solidFill>
                  <a:srgbClr val="05192D"/>
                </a:solidFill>
                <a:effectLst/>
                <a:latin typeface="Studio-Feixen-Sans"/>
              </a:rPr>
              <a:t>RICE</a:t>
            </a:r>
            <a:r>
              <a:rPr lang="zh-TW" altLang="en-US" sz="1600" b="1" i="0">
                <a:solidFill>
                  <a:srgbClr val="05192D"/>
                </a:solidFill>
                <a:effectLst/>
                <a:latin typeface="Studio-Feixen-Sans"/>
              </a:rPr>
              <a:t>」</a:t>
            </a:r>
            <a:r>
              <a:rPr lang="zh-TW" altLang="en-US" sz="1600" b="0" i="0">
                <a:solidFill>
                  <a:srgbClr val="05192D"/>
                </a:solidFill>
                <a:effectLst/>
                <a:latin typeface="Studio-Feixen-Sans"/>
              </a:rPr>
              <a:t> 關鍵原則：</a:t>
            </a:r>
          </a:p>
          <a:p>
            <a:pPr algn="l">
              <a:spcAft>
                <a:spcPts val="900"/>
              </a:spcAft>
              <a:buFont typeface="+mj-lt"/>
              <a:buAutoNum type="arabicPeriod"/>
            </a:pPr>
            <a:r>
              <a:rPr lang="zh-TW" altLang="en-US" sz="1600" b="1" i="0">
                <a:solidFill>
                  <a:srgbClr val="05192D"/>
                </a:solidFill>
                <a:effectLst/>
                <a:latin typeface="Studio-Feixen-Sans"/>
              </a:rPr>
              <a:t>穩健性</a:t>
            </a:r>
            <a:r>
              <a:rPr lang="en-US" altLang="zh-TW" sz="1600" b="1" i="0">
                <a:solidFill>
                  <a:srgbClr val="05192D"/>
                </a:solidFill>
                <a:effectLst/>
                <a:latin typeface="Studio-Feixen-Sans"/>
              </a:rPr>
              <a:t>(Robustness)</a:t>
            </a:r>
            <a:r>
              <a:rPr lang="zh-TW" altLang="en-US" sz="1600" b="1" i="0">
                <a:solidFill>
                  <a:srgbClr val="05192D"/>
                </a:solidFill>
                <a:effectLst/>
                <a:latin typeface="Studio-Feixen-Sans"/>
              </a:rPr>
              <a:t>：</a:t>
            </a:r>
            <a:r>
              <a:rPr lang="zh-TW" altLang="en-US" sz="1600" b="0" i="0">
                <a:solidFill>
                  <a:srgbClr val="05192D"/>
                </a:solidFill>
                <a:effectLst/>
                <a:latin typeface="Studio-Feixen-Sans"/>
              </a:rPr>
              <a:t>即使面臨意外的輸入或環境，穩健的人工智慧系統也能如預期運作。穩健性至關重要，因為它有助於防止人工智慧系統在新情況下出現故障或行為異常。</a:t>
            </a:r>
          </a:p>
          <a:p>
            <a:pPr algn="l">
              <a:spcAft>
                <a:spcPts val="900"/>
              </a:spcAft>
              <a:buFont typeface="+mj-lt"/>
              <a:buAutoNum type="arabicPeriod"/>
            </a:pPr>
            <a:r>
              <a:rPr lang="zh-TW" altLang="en-US" sz="1600" b="1" i="0">
                <a:solidFill>
                  <a:srgbClr val="05192D"/>
                </a:solidFill>
                <a:effectLst/>
                <a:latin typeface="Studio-Feixen-Sans"/>
              </a:rPr>
              <a:t>可解釋性</a:t>
            </a:r>
            <a:r>
              <a:rPr lang="en-US" altLang="zh-TW" sz="1600" b="1" i="0">
                <a:solidFill>
                  <a:srgbClr val="05192D"/>
                </a:solidFill>
                <a:effectLst/>
                <a:latin typeface="Studio-Feixen-Sans"/>
              </a:rPr>
              <a:t>(Interpretability)</a:t>
            </a:r>
            <a:r>
              <a:rPr lang="zh-TW" altLang="en-US" sz="1600" b="1" i="0">
                <a:solidFill>
                  <a:srgbClr val="05192D"/>
                </a:solidFill>
                <a:effectLst/>
                <a:latin typeface="Studio-Feixen-Sans"/>
              </a:rPr>
              <a:t>：</a:t>
            </a:r>
            <a:r>
              <a:rPr lang="zh-TW" altLang="en-US" sz="1600" b="0" i="0">
                <a:solidFill>
                  <a:srgbClr val="05192D"/>
                </a:solidFill>
                <a:effectLst/>
                <a:latin typeface="Studio-Feixen-Sans"/>
              </a:rPr>
              <a:t>可解釋的人工智慧系統可以讓人類理解它如何以及為何做出決策。這種透明度對於建立信任和實現有意義的監督至關重要。 </a:t>
            </a:r>
          </a:p>
          <a:p>
            <a:pPr algn="l">
              <a:spcAft>
                <a:spcPts val="900"/>
              </a:spcAft>
              <a:buFont typeface="+mj-lt"/>
              <a:buAutoNum type="arabicPeriod"/>
            </a:pPr>
            <a:r>
              <a:rPr lang="zh-TW" altLang="en-US" sz="1600" b="1" i="0">
                <a:solidFill>
                  <a:srgbClr val="05192D"/>
                </a:solidFill>
                <a:effectLst/>
                <a:latin typeface="Studio-Feixen-Sans"/>
              </a:rPr>
              <a:t>可控性</a:t>
            </a:r>
            <a:r>
              <a:rPr lang="en-US" altLang="zh-TW" sz="1600" b="1" i="0">
                <a:solidFill>
                  <a:srgbClr val="05192D"/>
                </a:solidFill>
                <a:effectLst/>
                <a:latin typeface="Studio-Feixen-Sans"/>
              </a:rPr>
              <a:t>(Controllability)</a:t>
            </a:r>
            <a:r>
              <a:rPr lang="zh-TW" altLang="en-US" sz="1600" b="1" i="0">
                <a:solidFill>
                  <a:srgbClr val="05192D"/>
                </a:solidFill>
                <a:effectLst/>
                <a:latin typeface="Studio-Feixen-Sans"/>
              </a:rPr>
              <a:t>：</a:t>
            </a:r>
            <a:r>
              <a:rPr lang="zh-TW" altLang="en-US" sz="1600" b="0" i="0">
                <a:solidFill>
                  <a:srgbClr val="05192D"/>
                </a:solidFill>
                <a:effectLst/>
                <a:latin typeface="Studio-Feixen-Sans"/>
              </a:rPr>
              <a:t>可控的人工智慧系統可以由人類操作員可靠地指導和糾正。可控性對於防止失控的人工智慧行為和維護人工智慧輔助決策過程中的人類自主權至關重要。</a:t>
            </a:r>
          </a:p>
          <a:p>
            <a:pPr algn="l">
              <a:spcAft>
                <a:spcPts val="900"/>
              </a:spcAft>
              <a:buFont typeface="+mj-lt"/>
              <a:buAutoNum type="arabicPeriod"/>
            </a:pPr>
            <a:r>
              <a:rPr lang="zh-TW" altLang="en-US" sz="1600" b="1" i="0">
                <a:solidFill>
                  <a:srgbClr val="05192D"/>
                </a:solidFill>
                <a:effectLst/>
                <a:latin typeface="Studio-Feixen-Sans"/>
              </a:rPr>
              <a:t>道德</a:t>
            </a:r>
            <a:r>
              <a:rPr lang="en-US" altLang="zh-TW" sz="1600" b="1" i="0">
                <a:solidFill>
                  <a:srgbClr val="05192D"/>
                </a:solidFill>
                <a:effectLst/>
                <a:latin typeface="Studio-Feixen-Sans"/>
              </a:rPr>
              <a:t>(Ethicality)</a:t>
            </a:r>
            <a:r>
              <a:rPr lang="zh-TW" altLang="en-US" sz="1600" b="1" i="0">
                <a:solidFill>
                  <a:srgbClr val="05192D"/>
                </a:solidFill>
                <a:effectLst/>
                <a:latin typeface="Studio-Feixen-Sans"/>
              </a:rPr>
              <a:t>：</a:t>
            </a:r>
            <a:r>
              <a:rPr lang="zh-TW" altLang="en-US" sz="1600" b="0" i="0">
                <a:solidFill>
                  <a:srgbClr val="05192D"/>
                </a:solidFill>
                <a:effectLst/>
                <a:latin typeface="Studio-Feixen-Sans"/>
              </a:rPr>
              <a:t>符合道德的人工智慧系統所做的決策並採取的行動符合人類道德價值和社會規範。該原則涉及將複雜的道德考量編碼到人工智慧系統中，確保它們尊重公平、隱私和人權等概念。</a:t>
            </a:r>
            <a:endParaRPr lang="en-US" altLang="zh-TW" sz="1600" b="0" i="0">
              <a:solidFill>
                <a:srgbClr val="05192D"/>
              </a:solidFill>
              <a:effectLst/>
              <a:latin typeface="Studio-Feixen-Sans"/>
            </a:endParaRPr>
          </a:p>
          <a:p>
            <a:pPr algn="l">
              <a:spcAft>
                <a:spcPts val="900"/>
              </a:spcAft>
            </a:pPr>
            <a:r>
              <a:rPr lang="en-US" altLang="zh-TW" sz="1600" b="0" i="0">
                <a:solidFill>
                  <a:srgbClr val="05192D"/>
                </a:solidFill>
                <a:effectLst/>
                <a:latin typeface="Studio-Feixen-Sans"/>
              </a:rPr>
              <a:t>AI Alignment</a:t>
            </a:r>
            <a:r>
              <a:rPr lang="zh-TW" altLang="en-US" sz="1600" b="0" i="0">
                <a:solidFill>
                  <a:srgbClr val="05192D"/>
                </a:solidFill>
                <a:effectLst/>
                <a:latin typeface="Studio-Feixen-Sans"/>
              </a:rPr>
              <a:t>中的另外兩個重要概念是：</a:t>
            </a:r>
          </a:p>
          <a:p>
            <a:pPr algn="l">
              <a:spcAft>
                <a:spcPts val="900"/>
              </a:spcAft>
              <a:buFont typeface="+mj-lt"/>
              <a:buAutoNum type="arabicPeriod"/>
            </a:pPr>
            <a:r>
              <a:rPr lang="zh-TW" altLang="en-US" sz="1600">
                <a:solidFill>
                  <a:srgbClr val="05192D"/>
                </a:solidFill>
                <a:latin typeface="Studio-Feixen-Sans"/>
              </a:rPr>
              <a:t>向前對齊 </a:t>
            </a:r>
            <a:r>
              <a:rPr lang="en-US" altLang="zh-TW" sz="1600">
                <a:solidFill>
                  <a:srgbClr val="05192D"/>
                </a:solidFill>
                <a:latin typeface="Studio-Feixen-Sans"/>
              </a:rPr>
              <a:t>(Forward Alignment)</a:t>
            </a:r>
            <a:r>
              <a:rPr lang="zh-TW" altLang="en-US" sz="1600">
                <a:solidFill>
                  <a:srgbClr val="05192D"/>
                </a:solidFill>
                <a:latin typeface="Studio-Feixen-Sans"/>
              </a:rPr>
              <a:t>：這是指確保人工智慧系統的行為和輸出與其開發過程中指定的預期目標和價值保持一致的過程。著重於主動設計人工智慧系統，使其按照期望的方式運作。</a:t>
            </a:r>
          </a:p>
          <a:p>
            <a:pPr algn="l">
              <a:spcAft>
                <a:spcPts val="900"/>
              </a:spcAft>
              <a:buFont typeface="+mj-lt"/>
              <a:buAutoNum type="arabicPeriod"/>
            </a:pPr>
            <a:r>
              <a:rPr lang="zh-TW" altLang="en-US" sz="1600">
                <a:solidFill>
                  <a:srgbClr val="05192D"/>
                </a:solidFill>
                <a:latin typeface="Studio-Feixen-Sans"/>
              </a:rPr>
              <a:t>向後對齊</a:t>
            </a:r>
            <a:r>
              <a:rPr lang="en-US" altLang="zh-TW" sz="1600">
                <a:solidFill>
                  <a:srgbClr val="05192D"/>
                </a:solidFill>
                <a:latin typeface="Studio-Feixen-Sans"/>
              </a:rPr>
              <a:t>(Backward Alignment)</a:t>
            </a:r>
            <a:r>
              <a:rPr lang="zh-TW" altLang="en-US" sz="1600">
                <a:solidFill>
                  <a:srgbClr val="05192D"/>
                </a:solidFill>
                <a:latin typeface="Studio-Feixen-Sans"/>
              </a:rPr>
              <a:t>：這涉及分析部署後的人工智慧系統的行為並進行調整以改善對齊。向後調整是一個</a:t>
            </a:r>
            <a:r>
              <a:rPr lang="zh-TW" altLang="en-US" sz="1600">
                <a:solidFill>
                  <a:srgbClr val="C00000"/>
                </a:solidFill>
                <a:latin typeface="Studio-Feixen-Sans"/>
              </a:rPr>
              <a:t>迭代過程</a:t>
            </a:r>
            <a:r>
              <a:rPr lang="zh-TW" altLang="en-US" sz="1600">
                <a:solidFill>
                  <a:srgbClr val="05192D"/>
                </a:solidFill>
                <a:latin typeface="Studio-Feixen-Sans"/>
              </a:rPr>
              <a:t>，可以根據現實世界的</a:t>
            </a:r>
            <a:r>
              <a:rPr lang="zh-TW" altLang="en-US" sz="1600">
                <a:solidFill>
                  <a:srgbClr val="C00000"/>
                </a:solidFill>
                <a:latin typeface="Studio-Feixen-Sans"/>
              </a:rPr>
              <a:t>表現和回饋進行持續改進</a:t>
            </a:r>
            <a:r>
              <a:rPr lang="zh-TW" altLang="en-US" sz="1600">
                <a:solidFill>
                  <a:srgbClr val="05192D"/>
                </a:solidFill>
                <a:latin typeface="Studio-Feixen-Sans"/>
              </a:rPr>
              <a:t>。</a:t>
            </a:r>
          </a:p>
          <a:p>
            <a:endParaRPr lang="zh-TW" altLang="en-US" sz="1600"/>
          </a:p>
        </p:txBody>
      </p:sp>
      <p:sp>
        <p:nvSpPr>
          <p:cNvPr id="5" name="文字方塊 4">
            <a:extLst>
              <a:ext uri="{FF2B5EF4-FFF2-40B4-BE49-F238E27FC236}">
                <a16:creationId xmlns:a16="http://schemas.microsoft.com/office/drawing/2014/main" id="{DA188AD8-CDFC-CE77-728E-83EC17F1843C}"/>
              </a:ext>
            </a:extLst>
          </p:cNvPr>
          <p:cNvSpPr txBox="1"/>
          <p:nvPr/>
        </p:nvSpPr>
        <p:spPr>
          <a:xfrm>
            <a:off x="5868144" y="120478"/>
            <a:ext cx="4576010" cy="215444"/>
          </a:xfrm>
          <a:prstGeom prst="rect">
            <a:avLst/>
          </a:prstGeom>
          <a:noFill/>
        </p:spPr>
        <p:txBody>
          <a:bodyPr wrap="square">
            <a:spAutoFit/>
          </a:bodyPr>
          <a:lstStyle/>
          <a:p>
            <a:r>
              <a:rPr lang="en-US" altLang="zh-TW" sz="800"/>
              <a:t>https://www.datacamp.com/blog/ai-alignment</a:t>
            </a:r>
            <a:endParaRPr lang="zh-TW" altLang="en-US" sz="800"/>
          </a:p>
        </p:txBody>
      </p:sp>
    </p:spTree>
    <p:extLst>
      <p:ext uri="{BB962C8B-B14F-4D97-AF65-F5344CB8AC3E}">
        <p14:creationId xmlns:p14="http://schemas.microsoft.com/office/powerpoint/2010/main" val="14425777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7FA1CD-36C5-F495-8069-C956E4ED6C50}"/>
              </a:ext>
            </a:extLst>
          </p:cNvPr>
          <p:cNvSpPr>
            <a:spLocks noGrp="1"/>
          </p:cNvSpPr>
          <p:nvPr>
            <p:ph type="title"/>
          </p:nvPr>
        </p:nvSpPr>
        <p:spPr/>
        <p:txBody>
          <a:bodyPr/>
          <a:lstStyle/>
          <a:p>
            <a:r>
              <a:rPr lang="zh-TW" altLang="en-US"/>
              <a:t>目前</a:t>
            </a:r>
            <a:r>
              <a:rPr lang="en-US" altLang="zh-TW"/>
              <a:t>LLM</a:t>
            </a:r>
            <a:r>
              <a:rPr lang="zh-TW" altLang="en-US"/>
              <a:t>的對齊</a:t>
            </a:r>
            <a:r>
              <a:rPr lang="en-US" altLang="zh-TW"/>
              <a:t>(alignment)</a:t>
            </a:r>
            <a:r>
              <a:rPr lang="zh-TW" altLang="en-US"/>
              <a:t>方法有哪些？</a:t>
            </a:r>
          </a:p>
        </p:txBody>
      </p:sp>
      <p:sp>
        <p:nvSpPr>
          <p:cNvPr id="3" name="內容版面配置區 2">
            <a:extLst>
              <a:ext uri="{FF2B5EF4-FFF2-40B4-BE49-F238E27FC236}">
                <a16:creationId xmlns:a16="http://schemas.microsoft.com/office/drawing/2014/main" id="{5299CA11-DB7B-487F-D759-D625CC745632}"/>
              </a:ext>
            </a:extLst>
          </p:cNvPr>
          <p:cNvSpPr>
            <a:spLocks noGrp="1"/>
          </p:cNvSpPr>
          <p:nvPr>
            <p:ph idx="1"/>
          </p:nvPr>
        </p:nvSpPr>
        <p:spPr>
          <a:xfrm>
            <a:off x="179388" y="1153790"/>
            <a:ext cx="8264525" cy="5515569"/>
          </a:xfrm>
        </p:spPr>
        <p:txBody>
          <a:bodyPr/>
          <a:lstStyle/>
          <a:p>
            <a:pPr algn="l"/>
            <a:r>
              <a:rPr lang="en-US" altLang="zh-TW" sz="1400" b="1" i="0">
                <a:solidFill>
                  <a:srgbClr val="242424"/>
                </a:solidFill>
                <a:effectLst/>
                <a:latin typeface="source-serif-pro"/>
              </a:rPr>
              <a:t>1. RLHF</a:t>
            </a:r>
            <a:r>
              <a:rPr lang="zh-TW" altLang="en-US" sz="1400" b="1" i="0">
                <a:solidFill>
                  <a:srgbClr val="242424"/>
                </a:solidFill>
                <a:effectLst/>
                <a:latin typeface="source-serif-pro"/>
              </a:rPr>
              <a:t>（基於人類回饋的強化學習）：</a:t>
            </a:r>
            <a:endParaRPr lang="zh-TW" altLang="en-US" sz="1400" b="0" i="0">
              <a:solidFill>
                <a:srgbClr val="242424"/>
              </a:solidFill>
              <a:effectLst/>
              <a:latin typeface="source-serif-pro"/>
            </a:endParaRPr>
          </a:p>
          <a:p>
            <a:pPr algn="l">
              <a:buFont typeface="Arial" panose="020B0604020202020204" pitchFamily="34" charset="0"/>
              <a:buChar char="•"/>
            </a:pPr>
            <a:r>
              <a:rPr lang="zh-TW" altLang="en-US" sz="1400" b="0" i="0">
                <a:solidFill>
                  <a:srgbClr val="242424"/>
                </a:solidFill>
                <a:effectLst/>
                <a:latin typeface="source-serif-pro"/>
              </a:rPr>
              <a:t>步驟 </a:t>
            </a:r>
            <a:r>
              <a:rPr lang="en-US" altLang="zh-TW" sz="1400" b="0" i="0">
                <a:solidFill>
                  <a:srgbClr val="242424"/>
                </a:solidFill>
                <a:effectLst/>
                <a:latin typeface="source-serif-pro"/>
              </a:rPr>
              <a:t>1 </a:t>
            </a:r>
            <a:r>
              <a:rPr lang="zh-TW" altLang="en-US" sz="1400" b="0" i="0">
                <a:solidFill>
                  <a:srgbClr val="242424"/>
                </a:solidFill>
                <a:effectLst/>
                <a:latin typeface="source-serif-pro"/>
              </a:rPr>
              <a:t>和 </a:t>
            </a:r>
            <a:r>
              <a:rPr lang="en-US" altLang="zh-TW" sz="1400" b="0" i="0">
                <a:solidFill>
                  <a:srgbClr val="242424"/>
                </a:solidFill>
                <a:effectLst/>
                <a:latin typeface="source-serif-pro"/>
              </a:rPr>
              <a:t>2</a:t>
            </a:r>
            <a:r>
              <a:rPr lang="zh-TW" altLang="en-US" sz="1400" b="0" i="0">
                <a:solidFill>
                  <a:srgbClr val="242424"/>
                </a:solidFill>
                <a:effectLst/>
                <a:latin typeface="source-serif-pro"/>
              </a:rPr>
              <a:t>：訓練 </a:t>
            </a:r>
            <a:r>
              <a:rPr lang="en-US" altLang="zh-TW" sz="1400" b="0" i="0">
                <a:solidFill>
                  <a:srgbClr val="242424"/>
                </a:solidFill>
                <a:effectLst/>
                <a:latin typeface="source-serif-pro"/>
              </a:rPr>
              <a:t>LLM</a:t>
            </a:r>
            <a:r>
              <a:rPr lang="zh-TW" altLang="en-US" sz="1400" b="0" i="0">
                <a:solidFill>
                  <a:srgbClr val="242424"/>
                </a:solidFill>
                <a:effectLst/>
                <a:latin typeface="source-serif-pro"/>
              </a:rPr>
              <a:t>（基礎模型的預訓練 </a:t>
            </a:r>
            <a:r>
              <a:rPr lang="en-US" altLang="zh-TW" sz="1400" b="0" i="0">
                <a:solidFill>
                  <a:srgbClr val="242424"/>
                </a:solidFill>
                <a:effectLst/>
                <a:latin typeface="source-serif-pro"/>
              </a:rPr>
              <a:t>+ </a:t>
            </a:r>
            <a:r>
              <a:rPr lang="zh-TW" altLang="en-US" sz="1400" b="0" i="0">
                <a:solidFill>
                  <a:srgbClr val="242424"/>
                </a:solidFill>
                <a:effectLst/>
                <a:latin typeface="source-serif-pro"/>
              </a:rPr>
              <a:t>聊天變體的監督</a:t>
            </a:r>
            <a:r>
              <a:rPr lang="en-US" altLang="zh-TW" sz="1400" b="0" i="0">
                <a:solidFill>
                  <a:srgbClr val="242424"/>
                </a:solidFill>
                <a:effectLst/>
                <a:latin typeface="source-serif-pro"/>
              </a:rPr>
              <a:t>/</a:t>
            </a:r>
            <a:r>
              <a:rPr lang="zh-TW" altLang="en-US" sz="1400" b="0" i="0">
                <a:solidFill>
                  <a:srgbClr val="242424"/>
                </a:solidFill>
                <a:effectLst/>
                <a:latin typeface="source-serif-pro"/>
              </a:rPr>
              <a:t>指示微調）</a:t>
            </a:r>
          </a:p>
          <a:p>
            <a:pPr algn="l">
              <a:buFont typeface="Arial" panose="020B0604020202020204" pitchFamily="34" charset="0"/>
              <a:buChar char="•"/>
            </a:pPr>
            <a:r>
              <a:rPr lang="zh-TW" altLang="en-US" sz="1400" b="0" i="0">
                <a:solidFill>
                  <a:srgbClr val="242424"/>
                </a:solidFill>
                <a:effectLst/>
                <a:latin typeface="source-serif-pro"/>
              </a:rPr>
              <a:t>步驟 </a:t>
            </a:r>
            <a:r>
              <a:rPr lang="en-US" altLang="zh-TW" sz="1400" b="0" i="0">
                <a:solidFill>
                  <a:srgbClr val="242424"/>
                </a:solidFill>
                <a:effectLst/>
                <a:latin typeface="source-serif-pro"/>
              </a:rPr>
              <a:t>3</a:t>
            </a:r>
            <a:r>
              <a:rPr lang="zh-TW" altLang="en-US" sz="1400" b="0" i="0">
                <a:solidFill>
                  <a:srgbClr val="242424"/>
                </a:solidFill>
                <a:effectLst/>
                <a:latin typeface="source-serif-pro"/>
              </a:rPr>
              <a:t>：</a:t>
            </a:r>
            <a:r>
              <a:rPr lang="en-US" altLang="zh-TW" sz="1400" b="0" i="0">
                <a:solidFill>
                  <a:srgbClr val="242424"/>
                </a:solidFill>
                <a:effectLst/>
                <a:latin typeface="source-serif-pro"/>
              </a:rPr>
              <a:t>RLHF </a:t>
            </a:r>
            <a:r>
              <a:rPr lang="zh-TW" altLang="en-US" sz="1400" b="0" i="0">
                <a:solidFill>
                  <a:srgbClr val="242424"/>
                </a:solidFill>
                <a:effectLst/>
                <a:latin typeface="source-serif-pro"/>
              </a:rPr>
              <a:t>使用輔助語言模型（它可能比主 </a:t>
            </a:r>
            <a:r>
              <a:rPr lang="en-US" altLang="zh-TW" sz="1400" b="0" i="0">
                <a:solidFill>
                  <a:srgbClr val="242424"/>
                </a:solidFill>
                <a:effectLst/>
                <a:latin typeface="source-serif-pro"/>
              </a:rPr>
              <a:t>LLM </a:t>
            </a:r>
            <a:r>
              <a:rPr lang="zh-TW" altLang="en-US" sz="1400" b="0" i="0">
                <a:solidFill>
                  <a:srgbClr val="242424"/>
                </a:solidFill>
                <a:effectLst/>
                <a:latin typeface="source-serif-pro"/>
              </a:rPr>
              <a:t>小得多）來學習人類偏好。這可以使用偏好資料集來完成</a:t>
            </a:r>
            <a:r>
              <a:rPr lang="en-US" altLang="zh-TW" sz="1400" b="0" i="0">
                <a:solidFill>
                  <a:srgbClr val="242424"/>
                </a:solidFill>
                <a:effectLst/>
                <a:latin typeface="source-serif-pro"/>
              </a:rPr>
              <a:t>——</a:t>
            </a:r>
            <a:r>
              <a:rPr lang="zh-TW" altLang="en-US" sz="1400" b="0" i="0">
                <a:solidFill>
                  <a:srgbClr val="242424"/>
                </a:solidFill>
                <a:effectLst/>
                <a:latin typeface="source-serif-pro"/>
              </a:rPr>
              <a:t>它包含一個提示，以及由專家人工標記員評分的回應</a:t>
            </a:r>
            <a:r>
              <a:rPr lang="en-US" altLang="zh-TW" sz="1400" b="0" i="0">
                <a:solidFill>
                  <a:srgbClr val="242424"/>
                </a:solidFill>
                <a:effectLst/>
                <a:latin typeface="source-serif-pro"/>
              </a:rPr>
              <a:t>/</a:t>
            </a:r>
            <a:r>
              <a:rPr lang="zh-TW" altLang="en-US" sz="1400" b="0" i="0">
                <a:solidFill>
                  <a:srgbClr val="242424"/>
                </a:solidFill>
                <a:effectLst/>
                <a:latin typeface="source-serif-pro"/>
              </a:rPr>
              <a:t>回應集。這被稱為「獎勵模型」。</a:t>
            </a:r>
          </a:p>
          <a:p>
            <a:pPr algn="l">
              <a:buFont typeface="Arial" panose="020B0604020202020204" pitchFamily="34" charset="0"/>
              <a:buChar char="•"/>
            </a:pPr>
            <a:r>
              <a:rPr lang="zh-TW" altLang="en-US" sz="1400" b="0" i="0">
                <a:solidFill>
                  <a:srgbClr val="242424"/>
                </a:solidFill>
                <a:effectLst/>
                <a:latin typeface="source-serif-pro"/>
              </a:rPr>
              <a:t>步驟 </a:t>
            </a:r>
            <a:r>
              <a:rPr lang="en-US" altLang="zh-TW" sz="1400" b="0" i="0">
                <a:solidFill>
                  <a:srgbClr val="242424"/>
                </a:solidFill>
                <a:effectLst/>
                <a:latin typeface="source-serif-pro"/>
              </a:rPr>
              <a:t>4</a:t>
            </a:r>
            <a:r>
              <a:rPr lang="zh-TW" altLang="en-US" sz="1400" b="0" i="0">
                <a:solidFill>
                  <a:srgbClr val="242424"/>
                </a:solidFill>
                <a:effectLst/>
                <a:latin typeface="source-serif-pro"/>
              </a:rPr>
              <a:t>：使用強化學習演算法（例如：</a:t>
            </a:r>
            <a:r>
              <a:rPr lang="en-US" altLang="zh-TW" sz="1400" b="0" i="0">
                <a:solidFill>
                  <a:srgbClr val="242424"/>
                </a:solidFill>
                <a:effectLst/>
                <a:latin typeface="source-serif-pro"/>
              </a:rPr>
              <a:t>PPO - </a:t>
            </a:r>
            <a:r>
              <a:rPr lang="zh-TW" altLang="en-US" sz="1400" b="0" i="0">
                <a:solidFill>
                  <a:srgbClr val="242424"/>
                </a:solidFill>
                <a:effectLst/>
                <a:latin typeface="source-serif-pro"/>
              </a:rPr>
              <a:t>近端策略最佳化），其中 </a:t>
            </a:r>
            <a:r>
              <a:rPr lang="en-US" altLang="zh-TW" sz="1400" b="0" i="0">
                <a:solidFill>
                  <a:srgbClr val="242424"/>
                </a:solidFill>
                <a:effectLst/>
                <a:latin typeface="source-serif-pro"/>
              </a:rPr>
              <a:t>LLM </a:t>
            </a:r>
            <a:r>
              <a:rPr lang="zh-TW" altLang="en-US" sz="1400" b="0" i="0">
                <a:solidFill>
                  <a:srgbClr val="242424"/>
                </a:solidFill>
                <a:effectLst/>
                <a:latin typeface="source-serif-pro"/>
              </a:rPr>
              <a:t>作為代理，獎勵模型根據其反應與「人類偏好反應」的匹配程度為 </a:t>
            </a:r>
            <a:r>
              <a:rPr lang="en-US" altLang="zh-TW" sz="1400" b="0" i="0">
                <a:solidFill>
                  <a:srgbClr val="242424"/>
                </a:solidFill>
                <a:effectLst/>
                <a:latin typeface="source-serif-pro"/>
              </a:rPr>
              <a:t>LLM </a:t>
            </a:r>
            <a:r>
              <a:rPr lang="zh-TW" altLang="en-US" sz="1400" b="0" i="0">
                <a:solidFill>
                  <a:srgbClr val="242424"/>
                </a:solidFill>
                <a:effectLst/>
                <a:latin typeface="source-serif-pro"/>
              </a:rPr>
              <a:t>提供正或負獎勵。</a:t>
            </a:r>
          </a:p>
          <a:p>
            <a:pPr algn="l"/>
            <a:r>
              <a:rPr lang="zh-TW" altLang="en-US" sz="1400" b="0" i="0">
                <a:solidFill>
                  <a:srgbClr val="242424"/>
                </a:solidFill>
                <a:effectLst/>
                <a:latin typeface="source-serif-pro"/>
              </a:rPr>
              <a:t>理論上就是這麼簡單。然而，實施起來並不那麼容易</a:t>
            </a:r>
            <a:r>
              <a:rPr lang="en-US" altLang="zh-TW" sz="1400" b="0" i="0">
                <a:solidFill>
                  <a:srgbClr val="242424"/>
                </a:solidFill>
                <a:effectLst/>
                <a:latin typeface="source-serif-pro"/>
              </a:rPr>
              <a:t>——</a:t>
            </a:r>
            <a:r>
              <a:rPr lang="zh-TW" altLang="en-US" sz="1400" b="0" i="0">
                <a:solidFill>
                  <a:srgbClr val="242424"/>
                </a:solidFill>
                <a:effectLst/>
                <a:latin typeface="source-serif-pro"/>
              </a:rPr>
              <a:t>需要大量的人類專家和計算資源。為了克服 </a:t>
            </a:r>
            <a:r>
              <a:rPr lang="en-US" altLang="zh-TW" sz="1400" b="0" i="0">
                <a:solidFill>
                  <a:srgbClr val="242424"/>
                </a:solidFill>
                <a:effectLst/>
                <a:latin typeface="source-serif-pro"/>
              </a:rPr>
              <a:t>RLHF </a:t>
            </a:r>
            <a:r>
              <a:rPr lang="zh-TW" altLang="en-US" sz="1400" b="0" i="0">
                <a:solidFill>
                  <a:srgbClr val="242424"/>
                </a:solidFill>
                <a:effectLst/>
                <a:latin typeface="source-serif-pro"/>
              </a:rPr>
              <a:t>的“費用”，研究人員開發了 </a:t>
            </a:r>
            <a:r>
              <a:rPr lang="en-US" altLang="zh-TW" sz="1400" b="0" i="0">
                <a:solidFill>
                  <a:srgbClr val="242424"/>
                </a:solidFill>
                <a:effectLst/>
                <a:latin typeface="source-serif-pro"/>
              </a:rPr>
              <a:t>DPO</a:t>
            </a:r>
          </a:p>
          <a:p>
            <a:pPr algn="l"/>
            <a:endParaRPr lang="en-US" altLang="zh-TW" sz="1400" b="0" i="0">
              <a:solidFill>
                <a:srgbClr val="242424"/>
              </a:solidFill>
              <a:effectLst/>
              <a:latin typeface="source-serif-pro"/>
            </a:endParaRPr>
          </a:p>
          <a:p>
            <a:pPr algn="l"/>
            <a:r>
              <a:rPr lang="en-US" altLang="zh-TW" sz="1400" b="1" i="0">
                <a:solidFill>
                  <a:srgbClr val="242424"/>
                </a:solidFill>
                <a:effectLst/>
                <a:latin typeface="source-serif-pro"/>
              </a:rPr>
              <a:t>2. DPO</a:t>
            </a:r>
            <a:r>
              <a:rPr lang="zh-TW" altLang="en-US" sz="1400" b="1" i="0">
                <a:solidFill>
                  <a:srgbClr val="242424"/>
                </a:solidFill>
                <a:effectLst/>
                <a:latin typeface="source-serif-pro"/>
              </a:rPr>
              <a:t>（直接偏好優化）：</a:t>
            </a:r>
            <a:endParaRPr lang="zh-TW" altLang="en-US" sz="1400" b="0" i="0">
              <a:solidFill>
                <a:srgbClr val="242424"/>
              </a:solidFill>
              <a:effectLst/>
              <a:latin typeface="source-serif-pro"/>
            </a:endParaRPr>
          </a:p>
          <a:p>
            <a:pPr algn="l">
              <a:buFont typeface="Arial" panose="020B0604020202020204" pitchFamily="34" charset="0"/>
              <a:buChar char="•"/>
            </a:pPr>
            <a:r>
              <a:rPr lang="zh-TW" altLang="en-US" sz="1400" b="0" i="0">
                <a:solidFill>
                  <a:srgbClr val="242424"/>
                </a:solidFill>
                <a:effectLst/>
                <a:latin typeface="source-serif-pro"/>
              </a:rPr>
              <a:t>步驟 </a:t>
            </a:r>
            <a:r>
              <a:rPr lang="en-US" altLang="zh-TW" sz="1400" b="0" i="0">
                <a:solidFill>
                  <a:srgbClr val="242424"/>
                </a:solidFill>
                <a:effectLst/>
                <a:latin typeface="source-serif-pro"/>
              </a:rPr>
              <a:t>1 </a:t>
            </a:r>
            <a:r>
              <a:rPr lang="zh-TW" altLang="en-US" sz="1400" b="0" i="0">
                <a:solidFill>
                  <a:srgbClr val="242424"/>
                </a:solidFill>
                <a:effectLst/>
                <a:latin typeface="source-serif-pro"/>
              </a:rPr>
              <a:t>和 </a:t>
            </a:r>
            <a:r>
              <a:rPr lang="en-US" altLang="zh-TW" sz="1400" b="0" i="0">
                <a:solidFill>
                  <a:srgbClr val="242424"/>
                </a:solidFill>
                <a:effectLst/>
                <a:latin typeface="source-serif-pro"/>
              </a:rPr>
              <a:t>2 </a:t>
            </a:r>
            <a:r>
              <a:rPr lang="zh-TW" altLang="en-US" sz="1400" b="0" i="0">
                <a:solidFill>
                  <a:srgbClr val="242424"/>
                </a:solidFill>
                <a:effectLst/>
                <a:latin typeface="source-serif-pro"/>
              </a:rPr>
              <a:t>保持不變</a:t>
            </a:r>
          </a:p>
          <a:p>
            <a:pPr algn="l">
              <a:buFont typeface="Arial" panose="020B0604020202020204" pitchFamily="34" charset="0"/>
              <a:buChar char="•"/>
            </a:pPr>
            <a:r>
              <a:rPr lang="zh-TW" altLang="en-US" sz="1400" b="0" i="0">
                <a:solidFill>
                  <a:srgbClr val="242424"/>
                </a:solidFill>
                <a:effectLst/>
                <a:latin typeface="source-serif-pro"/>
              </a:rPr>
              <a:t>步驟</a:t>
            </a:r>
            <a:r>
              <a:rPr lang="en-US" altLang="zh-TW" sz="1400" b="0" i="0">
                <a:solidFill>
                  <a:srgbClr val="242424"/>
                </a:solidFill>
                <a:effectLst/>
                <a:latin typeface="source-serif-pro"/>
              </a:rPr>
              <a:t>4</a:t>
            </a:r>
            <a:r>
              <a:rPr lang="zh-TW" altLang="en-US" sz="1400" b="0" i="0">
                <a:solidFill>
                  <a:srgbClr val="242424"/>
                </a:solidFill>
                <a:effectLst/>
                <a:latin typeface="source-serif-pro"/>
              </a:rPr>
              <a:t>：</a:t>
            </a:r>
            <a:r>
              <a:rPr lang="en-US" altLang="zh-TW" sz="1400" b="0" i="0">
                <a:solidFill>
                  <a:srgbClr val="242424"/>
                </a:solidFill>
                <a:effectLst/>
                <a:latin typeface="source-serif-pro"/>
              </a:rPr>
              <a:t>DPO </a:t>
            </a:r>
            <a:r>
              <a:rPr lang="zh-TW" altLang="en-US" sz="1400" b="0" i="0">
                <a:solidFill>
                  <a:srgbClr val="242424"/>
                </a:solidFill>
                <a:effectLst/>
                <a:latin typeface="source-serif-pro"/>
              </a:rPr>
              <a:t>消除了對獎勵模型的訓練（即步驟</a:t>
            </a:r>
            <a:r>
              <a:rPr lang="en-US" altLang="zh-TW" sz="1400" b="0" i="0">
                <a:solidFill>
                  <a:srgbClr val="242424"/>
                </a:solidFill>
                <a:effectLst/>
                <a:latin typeface="source-serif-pro"/>
              </a:rPr>
              <a:t>3</a:t>
            </a:r>
            <a:r>
              <a:rPr lang="zh-TW" altLang="en-US" sz="1400" b="0" i="0">
                <a:solidFill>
                  <a:srgbClr val="242424"/>
                </a:solidFill>
                <a:effectLst/>
                <a:latin typeface="source-serif-pro"/>
              </a:rPr>
              <a:t>）的需要。如何？ </a:t>
            </a:r>
            <a:r>
              <a:rPr lang="en-US" altLang="zh-TW" sz="1400" b="0" i="0">
                <a:solidFill>
                  <a:srgbClr val="242424"/>
                </a:solidFill>
                <a:effectLst/>
                <a:latin typeface="source-serif-pro"/>
              </a:rPr>
              <a:t>DPO </a:t>
            </a:r>
            <a:r>
              <a:rPr lang="zh-TW" altLang="en-US" sz="1400" b="0" i="0">
                <a:solidFill>
                  <a:srgbClr val="242424"/>
                </a:solidFill>
                <a:effectLst/>
                <a:latin typeface="source-serif-pro"/>
              </a:rPr>
              <a:t>將額外的偏好損失定義為其策略的函數，並直接使用語言模型作為獎勵模型。這個想法很簡單，如果你已經在訓練如此強大的 </a:t>
            </a:r>
            <a:r>
              <a:rPr lang="en-US" altLang="zh-TW" sz="1400" b="0" i="0">
                <a:solidFill>
                  <a:srgbClr val="242424"/>
                </a:solidFill>
                <a:effectLst/>
                <a:latin typeface="source-serif-pro"/>
              </a:rPr>
              <a:t>LLM</a:t>
            </a:r>
            <a:r>
              <a:rPr lang="zh-TW" altLang="en-US" sz="1400" b="0" i="0">
                <a:solidFill>
                  <a:srgbClr val="242424"/>
                </a:solidFill>
                <a:effectLst/>
                <a:latin typeface="source-serif-pro"/>
              </a:rPr>
              <a:t>，為什麼不訓練它自己區分好的和壞的回應，而是使用另一個模型？</a:t>
            </a:r>
          </a:p>
          <a:p>
            <a:pPr algn="l">
              <a:buFont typeface="Arial" panose="020B0604020202020204" pitchFamily="34" charset="0"/>
              <a:buChar char="•"/>
            </a:pPr>
            <a:r>
              <a:rPr lang="en-US" altLang="zh-TW" sz="1400" b="0" i="0">
                <a:solidFill>
                  <a:srgbClr val="242424"/>
                </a:solidFill>
                <a:effectLst/>
                <a:latin typeface="source-serif-pro"/>
              </a:rPr>
              <a:t>DPO </a:t>
            </a:r>
            <a:r>
              <a:rPr lang="zh-TW" altLang="en-US" sz="1400" b="0" i="0">
                <a:solidFill>
                  <a:srgbClr val="242424"/>
                </a:solidFill>
                <a:effectLst/>
                <a:latin typeface="source-serif-pro"/>
              </a:rPr>
              <a:t>已被證明具有更高的計算效率（在 </a:t>
            </a:r>
            <a:r>
              <a:rPr lang="en-US" altLang="zh-TW" sz="1400" b="0" i="0">
                <a:solidFill>
                  <a:srgbClr val="242424"/>
                </a:solidFill>
                <a:effectLst/>
                <a:latin typeface="source-serif-pro"/>
              </a:rPr>
              <a:t>RLHF </a:t>
            </a:r>
            <a:r>
              <a:rPr lang="zh-TW" altLang="en-US" sz="1400" b="0" i="0">
                <a:solidFill>
                  <a:srgbClr val="242424"/>
                </a:solidFill>
                <a:effectLst/>
                <a:latin typeface="source-serif-pro"/>
              </a:rPr>
              <a:t>的情況下，您還需要不斷監控獎勵模型的行為）並且在多種設定中比 </a:t>
            </a:r>
            <a:r>
              <a:rPr lang="en-US" altLang="zh-TW" sz="1400" b="0" i="0">
                <a:solidFill>
                  <a:srgbClr val="242424"/>
                </a:solidFill>
                <a:effectLst/>
                <a:latin typeface="source-serif-pro"/>
              </a:rPr>
              <a:t>RLHF </a:t>
            </a:r>
            <a:r>
              <a:rPr lang="zh-TW" altLang="en-US" sz="1400" b="0" i="0">
                <a:solidFill>
                  <a:srgbClr val="242424"/>
                </a:solidFill>
                <a:effectLst/>
                <a:latin typeface="source-serif-pro"/>
              </a:rPr>
              <a:t>具有更好的效能。</a:t>
            </a:r>
            <a:endParaRPr lang="en-US" altLang="zh-TW" sz="1400" b="0" i="0">
              <a:solidFill>
                <a:srgbClr val="242424"/>
              </a:solidFill>
              <a:effectLst/>
              <a:latin typeface="source-serif-pro"/>
            </a:endParaRPr>
          </a:p>
          <a:p>
            <a:pPr algn="l">
              <a:buFont typeface="Arial" panose="020B0604020202020204" pitchFamily="34" charset="0"/>
              <a:buChar char="•"/>
            </a:pPr>
            <a:endParaRPr lang="zh-TW" altLang="en-US" sz="1400" b="0" i="0">
              <a:solidFill>
                <a:srgbClr val="242424"/>
              </a:solidFill>
              <a:effectLst/>
              <a:latin typeface="source-serif-pro"/>
            </a:endParaRPr>
          </a:p>
          <a:p>
            <a:pPr algn="l"/>
            <a:r>
              <a:rPr lang="en-US" altLang="zh-TW" sz="1400" b="1" i="0">
                <a:solidFill>
                  <a:srgbClr val="242424"/>
                </a:solidFill>
                <a:effectLst/>
                <a:latin typeface="source-serif-pro"/>
              </a:rPr>
              <a:t>3. ORPO</a:t>
            </a:r>
            <a:r>
              <a:rPr lang="zh-TW" altLang="en-US" sz="1400" b="1" i="0">
                <a:solidFill>
                  <a:srgbClr val="242424"/>
                </a:solidFill>
                <a:effectLst/>
                <a:latin typeface="source-serif-pro"/>
              </a:rPr>
              <a:t>（優勢比偏好優化）：</a:t>
            </a:r>
            <a:endParaRPr lang="zh-TW" altLang="en-US" sz="1400" b="0" i="0">
              <a:solidFill>
                <a:srgbClr val="242424"/>
              </a:solidFill>
              <a:effectLst/>
              <a:latin typeface="source-serif-pro"/>
            </a:endParaRPr>
          </a:p>
          <a:p>
            <a:pPr algn="l">
              <a:buFont typeface="Arial" panose="020B0604020202020204" pitchFamily="34" charset="0"/>
              <a:buChar char="•"/>
            </a:pPr>
            <a:r>
              <a:rPr lang="zh-TW" altLang="en-US" sz="1400" b="0" i="0">
                <a:solidFill>
                  <a:srgbClr val="242424"/>
                </a:solidFill>
                <a:effectLst/>
                <a:latin typeface="source-serif-pro"/>
              </a:rPr>
              <a:t>迄今為止最新的方法 </a:t>
            </a:r>
            <a:r>
              <a:rPr lang="en-US" altLang="zh-TW" sz="1400" b="0" i="0">
                <a:solidFill>
                  <a:srgbClr val="242424"/>
                </a:solidFill>
                <a:effectLst/>
                <a:latin typeface="source-serif-pro"/>
              </a:rPr>
              <a:t>ORPO </a:t>
            </a:r>
            <a:r>
              <a:rPr lang="zh-TW" altLang="en-US" sz="1400" b="0" i="0">
                <a:solidFill>
                  <a:srgbClr val="242424"/>
                </a:solidFill>
                <a:effectLst/>
                <a:latin typeface="source-serif-pro"/>
              </a:rPr>
              <a:t>將步驟 </a:t>
            </a:r>
            <a:r>
              <a:rPr lang="en-US" altLang="zh-TW" sz="1400" b="0" i="0">
                <a:solidFill>
                  <a:srgbClr val="242424"/>
                </a:solidFill>
                <a:effectLst/>
                <a:latin typeface="source-serif-pro"/>
              </a:rPr>
              <a:t>2</a:t>
            </a:r>
            <a:r>
              <a:rPr lang="zh-TW" altLang="en-US" sz="1400" b="0" i="0">
                <a:solidFill>
                  <a:srgbClr val="242424"/>
                </a:solidFill>
                <a:effectLst/>
                <a:latin typeface="source-serif-pro"/>
              </a:rPr>
              <a:t>、</a:t>
            </a:r>
            <a:r>
              <a:rPr lang="en-US" altLang="zh-TW" sz="1400" b="0" i="0">
                <a:solidFill>
                  <a:srgbClr val="242424"/>
                </a:solidFill>
                <a:effectLst/>
                <a:latin typeface="source-serif-pro"/>
              </a:rPr>
              <a:t>3 </a:t>
            </a:r>
            <a:r>
              <a:rPr lang="zh-TW" altLang="en-US" sz="1400" b="0" i="0">
                <a:solidFill>
                  <a:srgbClr val="242424"/>
                </a:solidFill>
                <a:effectLst/>
                <a:latin typeface="source-serif-pro"/>
              </a:rPr>
              <a:t>和 </a:t>
            </a:r>
            <a:r>
              <a:rPr lang="en-US" altLang="zh-TW" sz="1400" b="0" i="0">
                <a:solidFill>
                  <a:srgbClr val="242424"/>
                </a:solidFill>
                <a:effectLst/>
                <a:latin typeface="source-serif-pro"/>
              </a:rPr>
              <a:t>4 </a:t>
            </a:r>
            <a:r>
              <a:rPr lang="zh-TW" altLang="en-US" sz="1400" b="0" i="0">
                <a:solidFill>
                  <a:srgbClr val="242424"/>
                </a:solidFill>
                <a:effectLst/>
                <a:latin typeface="source-serif-pro"/>
              </a:rPr>
              <a:t>合併為一個步驟</a:t>
            </a:r>
            <a:r>
              <a:rPr lang="en-US" altLang="zh-TW" sz="1400" b="0" i="0">
                <a:solidFill>
                  <a:srgbClr val="242424"/>
                </a:solidFill>
                <a:effectLst/>
                <a:latin typeface="source-serif-pro"/>
              </a:rPr>
              <a:t>——</a:t>
            </a:r>
            <a:r>
              <a:rPr lang="zh-TW" altLang="en-US" sz="1400" b="0" i="0">
                <a:solidFill>
                  <a:srgbClr val="242424"/>
                </a:solidFill>
                <a:effectLst/>
                <a:latin typeface="source-serif-pro"/>
              </a:rPr>
              <a:t>因此該方法所需的資料集是微調 </a:t>
            </a:r>
            <a:r>
              <a:rPr lang="en-US" altLang="zh-TW" sz="1400" b="0" i="0">
                <a:solidFill>
                  <a:srgbClr val="242424"/>
                </a:solidFill>
                <a:effectLst/>
                <a:latin typeface="source-serif-pro"/>
              </a:rPr>
              <a:t>+ </a:t>
            </a:r>
            <a:r>
              <a:rPr lang="zh-TW" altLang="en-US" sz="1400" b="0" i="0">
                <a:solidFill>
                  <a:srgbClr val="242424"/>
                </a:solidFill>
                <a:effectLst/>
                <a:latin typeface="source-serif-pro"/>
              </a:rPr>
              <a:t>偏好資料集的組合。</a:t>
            </a:r>
          </a:p>
          <a:p>
            <a:pPr algn="l">
              <a:buFont typeface="Arial" panose="020B0604020202020204" pitchFamily="34" charset="0"/>
              <a:buChar char="•"/>
            </a:pPr>
            <a:r>
              <a:rPr lang="zh-TW" altLang="en-US" sz="1400" b="0" i="0">
                <a:solidFill>
                  <a:srgbClr val="242424"/>
                </a:solidFill>
                <a:effectLst/>
                <a:latin typeface="source-serif-pro"/>
              </a:rPr>
              <a:t>監督微調和對齊</a:t>
            </a:r>
            <a:r>
              <a:rPr lang="en-US" altLang="zh-TW" sz="1400" b="0" i="0">
                <a:solidFill>
                  <a:srgbClr val="242424"/>
                </a:solidFill>
                <a:effectLst/>
                <a:latin typeface="source-serif-pro"/>
              </a:rPr>
              <a:t>/</a:t>
            </a:r>
            <a:r>
              <a:rPr lang="zh-TW" altLang="en-US" sz="1400" b="0" i="0">
                <a:solidFill>
                  <a:srgbClr val="242424"/>
                </a:solidFill>
                <a:effectLst/>
                <a:latin typeface="source-serif-pro"/>
              </a:rPr>
              <a:t>偏好優化在一個步驟中完成。這是因為微調步驟雖然允許模型專門針對任務和領域，但也會增加模型出現不良反應的機率。</a:t>
            </a:r>
          </a:p>
          <a:p>
            <a:pPr algn="l">
              <a:buFont typeface="Arial" panose="020B0604020202020204" pitchFamily="34" charset="0"/>
              <a:buChar char="•"/>
            </a:pPr>
            <a:r>
              <a:rPr lang="en-US" altLang="zh-TW" sz="1400" b="0" i="0">
                <a:solidFill>
                  <a:srgbClr val="242424"/>
                </a:solidFill>
                <a:effectLst/>
                <a:latin typeface="source-serif-pro"/>
              </a:rPr>
              <a:t>ORPO </a:t>
            </a:r>
            <a:r>
              <a:rPr lang="zh-TW" altLang="en-US" sz="1400" b="0" i="0">
                <a:solidFill>
                  <a:srgbClr val="242424"/>
                </a:solidFill>
                <a:effectLst/>
                <a:latin typeface="source-serif-pro"/>
              </a:rPr>
              <a:t>透過結合優勢比 </a:t>
            </a:r>
            <a:r>
              <a:rPr lang="en-US" altLang="zh-TW" sz="1400" b="0" i="0">
                <a:solidFill>
                  <a:srgbClr val="242424"/>
                </a:solidFill>
                <a:effectLst/>
                <a:latin typeface="source-serif-pro"/>
              </a:rPr>
              <a:t>(OR) </a:t>
            </a:r>
            <a:r>
              <a:rPr lang="zh-TW" altLang="en-US" sz="1400" b="0" i="0">
                <a:solidFill>
                  <a:srgbClr val="242424"/>
                </a:solidFill>
                <a:effectLst/>
                <a:latin typeface="source-serif-pro"/>
              </a:rPr>
              <a:t>項（獎勵優先答案和懲罰拒絕回答）將這些步驟結合使用單一目標函數。</a:t>
            </a:r>
          </a:p>
          <a:p>
            <a:endParaRPr lang="zh-TW" altLang="en-US" sz="1800"/>
          </a:p>
        </p:txBody>
      </p:sp>
    </p:spTree>
    <p:extLst>
      <p:ext uri="{BB962C8B-B14F-4D97-AF65-F5344CB8AC3E}">
        <p14:creationId xmlns:p14="http://schemas.microsoft.com/office/powerpoint/2010/main" val="39453544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5F8687-BB5C-C22F-1310-F6346B997D6E}"/>
              </a:ext>
            </a:extLst>
          </p:cNvPr>
          <p:cNvSpPr>
            <a:spLocks noGrp="1"/>
          </p:cNvSpPr>
          <p:nvPr>
            <p:ph type="title"/>
          </p:nvPr>
        </p:nvSpPr>
        <p:spPr>
          <a:xfrm>
            <a:off x="179388" y="116632"/>
            <a:ext cx="8857108" cy="720725"/>
          </a:xfrm>
        </p:spPr>
        <p:txBody>
          <a:bodyPr/>
          <a:lstStyle/>
          <a:p>
            <a:r>
              <a:rPr lang="en-US" altLang="zh-TW" sz="2800"/>
              <a:t>AI </a:t>
            </a:r>
            <a:r>
              <a:rPr lang="zh-TW" altLang="en-US" sz="2800"/>
              <a:t>系統倫理對齊的代價</a:t>
            </a:r>
            <a:r>
              <a:rPr lang="en-US" altLang="zh-TW" sz="2800"/>
              <a:t>—</a:t>
            </a:r>
            <a:r>
              <a:rPr lang="zh-TW" altLang="en-US" sz="2800" b="1">
                <a:latin typeface="+mj-ea"/>
              </a:rPr>
              <a:t>「點石成金」的困境</a:t>
            </a:r>
            <a:r>
              <a:rPr lang="zh-TW" altLang="en-US" sz="2800">
                <a:latin typeface="+mj-ea"/>
              </a:rPr>
              <a:t>。</a:t>
            </a:r>
            <a:endParaRPr lang="zh-TW" altLang="en-US" sz="2800"/>
          </a:p>
        </p:txBody>
      </p:sp>
      <p:sp>
        <p:nvSpPr>
          <p:cNvPr id="3" name="內容版面配置區 2">
            <a:extLst>
              <a:ext uri="{FF2B5EF4-FFF2-40B4-BE49-F238E27FC236}">
                <a16:creationId xmlns:a16="http://schemas.microsoft.com/office/drawing/2014/main" id="{5F7A5B63-FF54-2B9D-E69B-FFDDA56AFAC1}"/>
              </a:ext>
            </a:extLst>
          </p:cNvPr>
          <p:cNvSpPr>
            <a:spLocks noGrp="1"/>
          </p:cNvSpPr>
          <p:nvPr>
            <p:ph idx="1"/>
          </p:nvPr>
        </p:nvSpPr>
        <p:spPr>
          <a:xfrm>
            <a:off x="179388" y="908844"/>
            <a:ext cx="8713092" cy="5040312"/>
          </a:xfrm>
        </p:spPr>
        <p:txBody>
          <a:bodyPr/>
          <a:lstStyle/>
          <a:p>
            <a:r>
              <a:rPr lang="zh-TW" altLang="en-US" sz="1600" b="0" i="0">
                <a:solidFill>
                  <a:srgbClr val="202122"/>
                </a:solidFill>
                <a:effectLst/>
                <a:latin typeface="Arial" panose="020B0604020202020204" pitchFamily="34" charset="0"/>
              </a:rPr>
              <a:t>一個已對齊的人工智慧的行為會向著預期方向發展；而</a:t>
            </a:r>
            <a:r>
              <a:rPr lang="zh-TW" altLang="en-US" sz="1600" b="1" i="0">
                <a:solidFill>
                  <a:srgbClr val="202122"/>
                </a:solidFill>
                <a:effectLst/>
                <a:latin typeface="Arial" panose="020B0604020202020204" pitchFamily="34" charset="0"/>
              </a:rPr>
              <a:t>未對齊的人工智慧的行為雖然也具備特定目標，但此目標並非設計者所預期</a:t>
            </a:r>
            <a:endParaRPr lang="en-US" altLang="zh-TW" sz="1600" b="1" i="0">
              <a:solidFill>
                <a:srgbClr val="202122"/>
              </a:solidFill>
              <a:effectLst/>
              <a:latin typeface="Arial" panose="020B0604020202020204" pitchFamily="34" charset="0"/>
            </a:endParaRPr>
          </a:p>
          <a:p>
            <a:endParaRPr lang="en-US" altLang="zh-TW" sz="1600" b="1" i="0">
              <a:solidFill>
                <a:srgbClr val="202122"/>
              </a:solidFill>
              <a:effectLst/>
              <a:latin typeface="Arial" panose="020B0604020202020204" pitchFamily="34" charset="0"/>
            </a:endParaRPr>
          </a:p>
          <a:p>
            <a:r>
              <a:rPr lang="zh-TW" altLang="en-US" sz="1600">
                <a:solidFill>
                  <a:srgbClr val="202122"/>
                </a:solidFill>
                <a:latin typeface="Arial" panose="020B0604020202020204" pitchFamily="34" charset="0"/>
              </a:rPr>
              <a:t>人工智慧對齊相關的研究包括： </a:t>
            </a:r>
            <a:r>
              <a:rPr lang="zh-TW" altLang="en-US" sz="1600" b="1">
                <a:solidFill>
                  <a:srgbClr val="202122"/>
                </a:solidFill>
                <a:latin typeface="Arial" panose="020B0604020202020204" pitchFamily="34" charset="0"/>
              </a:rPr>
              <a:t>人工智慧的可解釋性、穩健性、異常檢測、不確定性量化</a:t>
            </a:r>
            <a:r>
              <a:rPr lang="en-US" altLang="zh-TW" sz="1600" b="1">
                <a:solidFill>
                  <a:srgbClr val="202122"/>
                </a:solidFill>
                <a:latin typeface="Arial" panose="020B0604020202020204" pitchFamily="34" charset="0"/>
              </a:rPr>
              <a:t>[</a:t>
            </a:r>
            <a:r>
              <a:rPr lang="zh-TW" altLang="en-US" sz="1600" b="1">
                <a:solidFill>
                  <a:srgbClr val="202122"/>
                </a:solidFill>
                <a:latin typeface="Arial" panose="020B0604020202020204" pitchFamily="34" charset="0"/>
              </a:rPr>
              <a:t>、形式驗證、偏好學習、安全攸關系統工程、博弈論、公平性，以及相關的社會科學研究</a:t>
            </a:r>
            <a:r>
              <a:rPr lang="zh-TW" altLang="en-US" sz="1600">
                <a:solidFill>
                  <a:srgbClr val="202122"/>
                </a:solidFill>
                <a:latin typeface="Arial" panose="020B0604020202020204" pitchFamily="34" charset="0"/>
              </a:rPr>
              <a:t>。</a:t>
            </a:r>
            <a:endParaRPr lang="en-US" altLang="zh-TW" sz="1600">
              <a:solidFill>
                <a:srgbClr val="202122"/>
              </a:solidFill>
              <a:latin typeface="Arial" panose="020B0604020202020204" pitchFamily="34" charset="0"/>
            </a:endParaRPr>
          </a:p>
          <a:p>
            <a:endParaRPr lang="en-US" altLang="zh-TW" sz="1600">
              <a:solidFill>
                <a:srgbClr val="202122"/>
              </a:solidFill>
              <a:latin typeface="Arial" panose="020B0604020202020204" pitchFamily="34" charset="0"/>
            </a:endParaRPr>
          </a:p>
          <a:p>
            <a:r>
              <a:rPr lang="en-US" altLang="zh-TW" sz="1600" b="0" i="0">
                <a:solidFill>
                  <a:srgbClr val="202122"/>
                </a:solidFill>
                <a:effectLst/>
                <a:latin typeface="Arial" panose="020B0604020202020204" pitchFamily="34" charset="0"/>
              </a:rPr>
              <a:t>Claude</a:t>
            </a:r>
            <a:r>
              <a:rPr lang="zh-TW" altLang="en-US" sz="1600" b="0" i="0">
                <a:solidFill>
                  <a:srgbClr val="202122"/>
                </a:solidFill>
                <a:effectLst/>
                <a:latin typeface="Arial" panose="020B0604020202020204" pitchFamily="34" charset="0"/>
              </a:rPr>
              <a:t>因其嚴格的倫理對齊標準而受到批評，這可能會降低其可用性和效能。</a:t>
            </a:r>
            <a:endParaRPr lang="en-US" altLang="zh-TW" sz="1600" b="0" i="0">
              <a:solidFill>
                <a:srgbClr val="202122"/>
              </a:solidFill>
              <a:effectLst/>
              <a:latin typeface="Arial" panose="020B0604020202020204" pitchFamily="34" charset="0"/>
            </a:endParaRPr>
          </a:p>
          <a:p>
            <a:r>
              <a:rPr lang="zh-TW" altLang="en-US" sz="1600" b="0" i="0">
                <a:solidFill>
                  <a:srgbClr val="202122"/>
                </a:solidFill>
                <a:effectLst/>
                <a:latin typeface="Arial" panose="020B0604020202020204" pitchFamily="34" charset="0"/>
              </a:rPr>
              <a:t>例如，有使用者在提出編程問題「如何在我的</a:t>
            </a:r>
            <a:r>
              <a:rPr lang="en-US" altLang="zh-TW" sz="1600" b="0" i="0" u="none" strike="noStrike">
                <a:effectLst/>
                <a:latin typeface="Arial" panose="020B0604020202020204" pitchFamily="34" charset="0"/>
                <a:hlinkClick r:id="rId2" tooltip="Ubuntu"/>
              </a:rPr>
              <a:t>Ubuntu</a:t>
            </a:r>
            <a:r>
              <a:rPr lang="zh-TW" altLang="en-US" sz="1600" b="0" i="0">
                <a:solidFill>
                  <a:srgbClr val="202122"/>
                </a:solidFill>
                <a:effectLst/>
                <a:latin typeface="Arial" panose="020B0604020202020204" pitchFamily="34" charset="0"/>
              </a:rPr>
              <a:t>伺服器上殺死所有</a:t>
            </a:r>
            <a:r>
              <a:rPr lang="en-US" altLang="zh-TW" sz="1600" b="0" i="0" u="none" strike="noStrike">
                <a:effectLst/>
                <a:latin typeface="Arial" panose="020B0604020202020204" pitchFamily="34" charset="0"/>
                <a:hlinkClick r:id="rId3" tooltip="Python (程式語言)"/>
              </a:rPr>
              <a:t>Python</a:t>
            </a:r>
            <a:r>
              <a:rPr lang="zh-TW" altLang="en-US" sz="1600" b="0" i="0">
                <a:solidFill>
                  <a:srgbClr val="202122"/>
                </a:solidFill>
                <a:effectLst/>
                <a:latin typeface="Arial" panose="020B0604020202020204" pitchFamily="34" charset="0"/>
              </a:rPr>
              <a:t>行程」時被拒絕幫助。這引發了關於 </a:t>
            </a:r>
            <a:r>
              <a:rPr lang="en-US" altLang="zh-TW" sz="1600" b="0" i="0">
                <a:solidFill>
                  <a:srgbClr val="202122"/>
                </a:solidFill>
                <a:effectLst/>
                <a:latin typeface="Arial" panose="020B0604020202020204" pitchFamily="34" charset="0"/>
              </a:rPr>
              <a:t>AI </a:t>
            </a:r>
            <a:r>
              <a:rPr lang="zh-TW" altLang="en-US" sz="1600" b="0" i="0">
                <a:solidFill>
                  <a:srgbClr val="202122"/>
                </a:solidFill>
                <a:effectLst/>
                <a:latin typeface="Arial" panose="020B0604020202020204" pitchFamily="34" charset="0"/>
              </a:rPr>
              <a:t>開發中「對齊成本」（確保 </a:t>
            </a:r>
            <a:r>
              <a:rPr lang="en-US" altLang="zh-TW" sz="1600" b="0" i="0">
                <a:solidFill>
                  <a:srgbClr val="202122"/>
                </a:solidFill>
                <a:effectLst/>
                <a:latin typeface="Arial" panose="020B0604020202020204" pitchFamily="34" charset="0"/>
              </a:rPr>
              <a:t>AI </a:t>
            </a:r>
            <a:r>
              <a:rPr lang="zh-TW" altLang="en-US" sz="1600" b="0" i="0">
                <a:solidFill>
                  <a:srgbClr val="202122"/>
                </a:solidFill>
                <a:effectLst/>
                <a:latin typeface="Arial" panose="020B0604020202020204" pitchFamily="34" charset="0"/>
              </a:rPr>
              <a:t>系統</a:t>
            </a:r>
            <a:r>
              <a:rPr lang="zh-TW" altLang="en-US" sz="1600" b="0" i="0" u="none" strike="noStrike">
                <a:effectLst/>
                <a:latin typeface="Arial" panose="020B0604020202020204" pitchFamily="34" charset="0"/>
                <a:hlinkClick r:id="rId4" tooltip="AI alignment（頁面不存在）"/>
              </a:rPr>
              <a:t>倫理對齊</a:t>
            </a:r>
            <a:r>
              <a:rPr lang="zh-TW" altLang="en-US" sz="1600" b="0" i="0">
                <a:solidFill>
                  <a:srgbClr val="202122"/>
                </a:solidFill>
                <a:effectLst/>
                <a:latin typeface="Arial" panose="020B0604020202020204" pitchFamily="34" charset="0"/>
              </a:rPr>
              <a:t>的代價）的討論，討論主要集中在如何平衡倫理考慮和實際功能之間的關係。批評者主張使用者應享有自主權並提高效率，而支持者則強調倫理 </a:t>
            </a:r>
            <a:r>
              <a:rPr lang="en-US" altLang="zh-TW" sz="1600" b="0" i="0">
                <a:solidFill>
                  <a:srgbClr val="202122"/>
                </a:solidFill>
                <a:effectLst/>
                <a:latin typeface="Arial" panose="020B0604020202020204" pitchFamily="34" charset="0"/>
              </a:rPr>
              <a:t>AI </a:t>
            </a:r>
            <a:r>
              <a:rPr lang="zh-TW" altLang="en-US" sz="1600" b="0" i="0">
                <a:solidFill>
                  <a:srgbClr val="202122"/>
                </a:solidFill>
                <a:effectLst/>
                <a:latin typeface="Arial" panose="020B0604020202020204" pitchFamily="34" charset="0"/>
              </a:rPr>
              <a:t>的重要性。</a:t>
            </a:r>
            <a:endParaRPr lang="zh-TW" altLang="en-US" sz="1600"/>
          </a:p>
        </p:txBody>
      </p:sp>
      <p:pic>
        <p:nvPicPr>
          <p:cNvPr id="4" name="圖片 3">
            <a:extLst>
              <a:ext uri="{FF2B5EF4-FFF2-40B4-BE49-F238E27FC236}">
                <a16:creationId xmlns:a16="http://schemas.microsoft.com/office/drawing/2014/main" id="{C0773AC0-A221-9E7C-D443-50B7AF78E558}"/>
              </a:ext>
            </a:extLst>
          </p:cNvPr>
          <p:cNvPicPr>
            <a:picLocks noChangeAspect="1"/>
          </p:cNvPicPr>
          <p:nvPr/>
        </p:nvPicPr>
        <p:blipFill>
          <a:blip r:embed="rId5"/>
          <a:stretch>
            <a:fillRect/>
          </a:stretch>
        </p:blipFill>
        <p:spPr>
          <a:xfrm>
            <a:off x="1691680" y="3624632"/>
            <a:ext cx="2192391" cy="3258691"/>
          </a:xfrm>
          <a:prstGeom prst="rect">
            <a:avLst/>
          </a:prstGeom>
        </p:spPr>
      </p:pic>
      <p:sp>
        <p:nvSpPr>
          <p:cNvPr id="6" name="文字方塊 5">
            <a:extLst>
              <a:ext uri="{FF2B5EF4-FFF2-40B4-BE49-F238E27FC236}">
                <a16:creationId xmlns:a16="http://schemas.microsoft.com/office/drawing/2014/main" id="{0C13502B-B19D-08E5-53D4-6EF674ACF1A5}"/>
              </a:ext>
            </a:extLst>
          </p:cNvPr>
          <p:cNvSpPr txBox="1"/>
          <p:nvPr/>
        </p:nvSpPr>
        <p:spPr>
          <a:xfrm>
            <a:off x="4211960" y="4453758"/>
            <a:ext cx="4576010" cy="1600438"/>
          </a:xfrm>
          <a:prstGeom prst="rect">
            <a:avLst/>
          </a:prstGeom>
          <a:noFill/>
        </p:spPr>
        <p:txBody>
          <a:bodyPr wrap="square">
            <a:spAutoFit/>
          </a:bodyPr>
          <a:lstStyle/>
          <a:p>
            <a:r>
              <a:rPr lang="zh-TW" altLang="en-US" sz="1400">
                <a:latin typeface="+mj-ea"/>
                <a:ea typeface="+mj-ea"/>
              </a:rPr>
              <a:t>希臘神話中的弗里吉亞國王邁達斯向神索取「點石成金」的能力，卻忘記指定例外，結果就連食物也變成了無法食用的金子，女兒也因他的觸碰成了金質雕像。</a:t>
            </a:r>
            <a:endParaRPr lang="en-US" altLang="zh-TW" sz="1400">
              <a:latin typeface="+mj-ea"/>
              <a:ea typeface="+mj-ea"/>
            </a:endParaRPr>
          </a:p>
          <a:p>
            <a:endParaRPr lang="en-US" altLang="zh-TW" sz="1400">
              <a:latin typeface="+mj-ea"/>
              <a:ea typeface="+mj-ea"/>
            </a:endParaRPr>
          </a:p>
          <a:p>
            <a:r>
              <a:rPr lang="zh-TW" altLang="en-US" sz="1400">
                <a:latin typeface="+mj-ea"/>
                <a:ea typeface="+mj-ea"/>
              </a:rPr>
              <a:t>人工智慧的開發處境也是類似，</a:t>
            </a:r>
            <a:r>
              <a:rPr lang="zh-TW" altLang="en-US" sz="1400" b="1">
                <a:latin typeface="+mj-ea"/>
                <a:ea typeface="+mj-ea"/>
              </a:rPr>
              <a:t>設計者難以找到並排除所有的例外情況</a:t>
            </a:r>
            <a:r>
              <a:rPr lang="zh-TW" altLang="en-US" sz="1400">
                <a:latin typeface="+mj-ea"/>
                <a:ea typeface="+mj-ea"/>
              </a:rPr>
              <a:t>，因此總是</a:t>
            </a:r>
            <a:r>
              <a:rPr lang="zh-TW" altLang="en-US" sz="1400" b="1">
                <a:latin typeface="+mj-ea"/>
                <a:ea typeface="+mj-ea"/>
              </a:rPr>
              <a:t>無可避免的陷入「點石成金」的困境</a:t>
            </a:r>
            <a:r>
              <a:rPr lang="zh-TW" altLang="en-US" sz="1400">
                <a:latin typeface="+mj-ea"/>
                <a:ea typeface="+mj-ea"/>
              </a:rPr>
              <a:t>。</a:t>
            </a:r>
          </a:p>
        </p:txBody>
      </p:sp>
    </p:spTree>
    <p:extLst>
      <p:ext uri="{BB962C8B-B14F-4D97-AF65-F5344CB8AC3E}">
        <p14:creationId xmlns:p14="http://schemas.microsoft.com/office/powerpoint/2010/main" val="196949098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D0759F6-F9E9-A9A5-47D7-7693AF5486FC}"/>
              </a:ext>
            </a:extLst>
          </p:cNvPr>
          <p:cNvSpPr>
            <a:spLocks noGrp="1"/>
          </p:cNvSpPr>
          <p:nvPr>
            <p:ph type="title"/>
          </p:nvPr>
        </p:nvSpPr>
        <p:spPr>
          <a:xfrm>
            <a:off x="623888" y="1709738"/>
            <a:ext cx="8484616" cy="2852737"/>
          </a:xfrm>
        </p:spPr>
        <p:txBody>
          <a:bodyPr/>
          <a:lstStyle/>
          <a:p>
            <a:r>
              <a:rPr lang="en-US" altLang="zh-TW" b="0" i="0">
                <a:solidFill>
                  <a:srgbClr val="050505"/>
                </a:solidFill>
                <a:effectLst/>
                <a:latin typeface="Segoe UI Historic" panose="020B0502040204020203" pitchFamily="34" charset="0"/>
              </a:rPr>
              <a:t>Agentic AI</a:t>
            </a:r>
            <a:br>
              <a:rPr lang="en-US" altLang="zh-TW" b="0" i="0">
                <a:solidFill>
                  <a:srgbClr val="050505"/>
                </a:solidFill>
                <a:effectLst/>
                <a:latin typeface="Segoe UI Historic" panose="020B0502040204020203" pitchFamily="34" charset="0"/>
              </a:rPr>
            </a:br>
            <a:r>
              <a:rPr lang="en-US" altLang="zh-TW" b="0" i="0">
                <a:solidFill>
                  <a:srgbClr val="050505"/>
                </a:solidFill>
                <a:effectLst/>
                <a:latin typeface="Segoe UI Historic" panose="020B0502040204020203" pitchFamily="34" charset="0"/>
              </a:rPr>
              <a:t>LLMs </a:t>
            </a:r>
            <a:r>
              <a:rPr lang="zh-TW" altLang="en-US" b="0" i="0">
                <a:solidFill>
                  <a:srgbClr val="050505"/>
                </a:solidFill>
                <a:effectLst/>
                <a:latin typeface="Segoe UI Historic" panose="020B0502040204020203" pitchFamily="34" charset="0"/>
              </a:rPr>
              <a:t>的代理人 </a:t>
            </a:r>
            <a:r>
              <a:rPr lang="en-US" altLang="zh-TW" b="0" i="0">
                <a:solidFill>
                  <a:srgbClr val="050505"/>
                </a:solidFill>
                <a:effectLst/>
                <a:latin typeface="Segoe UI Historic" panose="020B0502040204020203" pitchFamily="34" charset="0"/>
              </a:rPr>
              <a:t>Agents </a:t>
            </a:r>
            <a:endParaRPr lang="zh-TW" altLang="en-US"/>
          </a:p>
        </p:txBody>
      </p:sp>
      <p:sp>
        <p:nvSpPr>
          <p:cNvPr id="5" name="文字版面配置區 4">
            <a:extLst>
              <a:ext uri="{FF2B5EF4-FFF2-40B4-BE49-F238E27FC236}">
                <a16:creationId xmlns:a16="http://schemas.microsoft.com/office/drawing/2014/main" id="{08C5A73D-3AB1-11C0-3ABB-540771D30A5D}"/>
              </a:ext>
            </a:extLst>
          </p:cNvPr>
          <p:cNvSpPr>
            <a:spLocks noGrp="1"/>
          </p:cNvSpPr>
          <p:nvPr>
            <p:ph type="body" idx="1"/>
          </p:nvPr>
        </p:nvSpPr>
        <p:spPr/>
        <p:txBody>
          <a:bodyPr/>
          <a:lstStyle/>
          <a:p>
            <a:r>
              <a:rPr lang="en-US" altLang="zh-TW" b="1" i="0">
                <a:effectLst/>
                <a:latin typeface="ui-sans-serif"/>
              </a:rPr>
              <a:t>LLM Agents /   UI Agents</a:t>
            </a:r>
          </a:p>
          <a:p>
            <a:endParaRPr lang="zh-TW" altLang="en-US"/>
          </a:p>
        </p:txBody>
      </p:sp>
    </p:spTree>
    <p:extLst>
      <p:ext uri="{BB962C8B-B14F-4D97-AF65-F5344CB8AC3E}">
        <p14:creationId xmlns:p14="http://schemas.microsoft.com/office/powerpoint/2010/main" val="5569419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225FB62-AC36-5EF0-3477-7C94BBC9A379}"/>
              </a:ext>
            </a:extLst>
          </p:cNvPr>
          <p:cNvSpPr>
            <a:spLocks noGrp="1"/>
          </p:cNvSpPr>
          <p:nvPr>
            <p:ph type="title"/>
          </p:nvPr>
        </p:nvSpPr>
        <p:spPr/>
        <p:txBody>
          <a:bodyPr/>
          <a:lstStyle/>
          <a:p>
            <a:r>
              <a:rPr lang="en-US" altLang="zh-TW"/>
              <a:t>LLM agent</a:t>
            </a:r>
            <a:r>
              <a:rPr lang="zh-TW" altLang="en-US"/>
              <a:t>背景</a:t>
            </a:r>
          </a:p>
        </p:txBody>
      </p:sp>
      <p:sp>
        <p:nvSpPr>
          <p:cNvPr id="5" name="內容版面配置區 4">
            <a:extLst>
              <a:ext uri="{FF2B5EF4-FFF2-40B4-BE49-F238E27FC236}">
                <a16:creationId xmlns:a16="http://schemas.microsoft.com/office/drawing/2014/main" id="{B133EF2C-0B0F-EB03-D2BC-E435054A7412}"/>
              </a:ext>
            </a:extLst>
          </p:cNvPr>
          <p:cNvSpPr>
            <a:spLocks noGrp="1"/>
          </p:cNvSpPr>
          <p:nvPr>
            <p:ph idx="1"/>
          </p:nvPr>
        </p:nvSpPr>
        <p:spPr/>
        <p:txBody>
          <a:bodyPr/>
          <a:lstStyle/>
          <a:p>
            <a:r>
              <a:rPr lang="zh-TW" altLang="en-US" sz="1600">
                <a:effectLst/>
              </a:rPr>
              <a:t>雖然 </a:t>
            </a:r>
            <a:r>
              <a:rPr lang="en-US" altLang="zh-TW" sz="1600">
                <a:effectLst/>
              </a:rPr>
              <a:t>ChatGPT </a:t>
            </a:r>
            <a:r>
              <a:rPr lang="zh-TW" altLang="en-US" sz="1600">
                <a:effectLst/>
              </a:rPr>
              <a:t>等大型語言模型（</a:t>
            </a:r>
            <a:r>
              <a:rPr lang="en-US" altLang="zh-TW" sz="1600">
                <a:effectLst/>
              </a:rPr>
              <a:t>LLM</a:t>
            </a:r>
            <a:r>
              <a:rPr lang="zh-TW" altLang="en-US" sz="1600">
                <a:effectLst/>
              </a:rPr>
              <a:t>）已廣泛應用於工作中，但單純的 </a:t>
            </a:r>
            <a:r>
              <a:rPr lang="en-US" altLang="zh-TW" sz="1600">
                <a:effectLst/>
              </a:rPr>
              <a:t>LLM </a:t>
            </a:r>
            <a:r>
              <a:rPr lang="zh-TW" altLang="en-US" sz="1600">
                <a:effectLst/>
              </a:rPr>
              <a:t>技術仍有以下限制：</a:t>
            </a:r>
          </a:p>
          <a:p>
            <a:r>
              <a:rPr lang="zh-TW" altLang="en-US" sz="1600">
                <a:solidFill>
                  <a:schemeClr val="tx1"/>
                </a:solidFill>
                <a:effectLst/>
              </a:rPr>
              <a:t>● 推理能力有限：</a:t>
            </a:r>
            <a:r>
              <a:rPr lang="en-US" altLang="zh-TW" sz="1600">
                <a:solidFill>
                  <a:schemeClr val="tx1"/>
                </a:solidFill>
                <a:effectLst/>
              </a:rPr>
              <a:t>LLM </a:t>
            </a:r>
            <a:r>
              <a:rPr lang="zh-TW" altLang="en-US" sz="1600">
                <a:solidFill>
                  <a:schemeClr val="tx1"/>
                </a:solidFill>
                <a:effectLst/>
              </a:rPr>
              <a:t>雖擅長文本生成，但在複雜的數學運算及邏輯推理方面表現不佳。例如，它可能無法有效解決質因數分解等進階數學問題。</a:t>
            </a:r>
          </a:p>
          <a:p>
            <a:r>
              <a:rPr lang="zh-TW" altLang="en-US" sz="1600">
                <a:solidFill>
                  <a:schemeClr val="tx1"/>
                </a:solidFill>
                <a:effectLst/>
              </a:rPr>
              <a:t>● 知識時效性：</a:t>
            </a:r>
            <a:r>
              <a:rPr lang="en-US" altLang="zh-TW" sz="1600">
                <a:solidFill>
                  <a:schemeClr val="tx1"/>
                </a:solidFill>
                <a:effectLst/>
              </a:rPr>
              <a:t>LLM </a:t>
            </a:r>
            <a:r>
              <a:rPr lang="zh-TW" altLang="en-US" sz="1600">
                <a:solidFill>
                  <a:schemeClr val="tx1"/>
                </a:solidFill>
                <a:effectLst/>
              </a:rPr>
              <a:t>的知識來自訓練數據，無法即時更新。例如，</a:t>
            </a:r>
            <a:r>
              <a:rPr lang="en-US" altLang="zh-TW" sz="1600">
                <a:solidFill>
                  <a:schemeClr val="tx1"/>
                </a:solidFill>
                <a:effectLst/>
              </a:rPr>
              <a:t>2024</a:t>
            </a:r>
            <a:r>
              <a:rPr lang="zh-TW" altLang="en-US" sz="1600">
                <a:solidFill>
                  <a:schemeClr val="tx1"/>
                </a:solidFill>
                <a:effectLst/>
              </a:rPr>
              <a:t>年之前訓練的模型將缺乏最新的時事資訊。</a:t>
            </a:r>
          </a:p>
          <a:p>
            <a:r>
              <a:rPr lang="zh-TW" altLang="en-US" sz="1600">
                <a:solidFill>
                  <a:schemeClr val="tx1"/>
                </a:solidFill>
                <a:effectLst/>
              </a:rPr>
              <a:t>● 環境互動受限：</a:t>
            </a:r>
            <a:r>
              <a:rPr lang="en-US" altLang="zh-TW" sz="1600">
                <a:solidFill>
                  <a:schemeClr val="tx1"/>
                </a:solidFill>
                <a:effectLst/>
              </a:rPr>
              <a:t>LLM </a:t>
            </a:r>
            <a:r>
              <a:rPr lang="zh-TW" altLang="en-US" sz="1600">
                <a:solidFill>
                  <a:schemeClr val="tx1"/>
                </a:solidFill>
                <a:effectLst/>
              </a:rPr>
              <a:t>僅能處理文本，無法直接與實體或數位 </a:t>
            </a:r>
            <a:r>
              <a:rPr lang="en-US" altLang="zh-TW" sz="1600">
                <a:solidFill>
                  <a:schemeClr val="tx1"/>
                </a:solidFill>
                <a:effectLst/>
              </a:rPr>
              <a:t>(digital) </a:t>
            </a:r>
            <a:r>
              <a:rPr lang="zh-TW" altLang="en-US" sz="1600">
                <a:solidFill>
                  <a:schemeClr val="tx1"/>
                </a:solidFill>
                <a:effectLst/>
              </a:rPr>
              <a:t>環境互動、收集資訊或執行操作。</a:t>
            </a:r>
          </a:p>
          <a:p>
            <a:endParaRPr lang="zh-TW" altLang="en-US" sz="1600">
              <a:effectLst/>
            </a:endParaRPr>
          </a:p>
          <a:p>
            <a:r>
              <a:rPr lang="zh-TW" altLang="en-US" sz="1600">
                <a:effectLst/>
              </a:rPr>
              <a:t>為解決這些限制，</a:t>
            </a:r>
            <a:r>
              <a:rPr lang="en-US" altLang="zh-TW" sz="1600">
                <a:effectLst/>
              </a:rPr>
              <a:t>LLM Agent </a:t>
            </a:r>
            <a:r>
              <a:rPr lang="zh-TW" altLang="en-US" sz="1600">
                <a:effectLst/>
              </a:rPr>
              <a:t>技術因應而生。它結合了 </a:t>
            </a:r>
            <a:r>
              <a:rPr lang="zh-TW" altLang="en-US" sz="1600">
                <a:solidFill>
                  <a:schemeClr val="tx1"/>
                </a:solidFill>
                <a:effectLst/>
              </a:rPr>
              <a:t>推理（</a:t>
            </a:r>
            <a:r>
              <a:rPr lang="en-US" altLang="zh-TW" sz="1600">
                <a:solidFill>
                  <a:schemeClr val="tx1"/>
                </a:solidFill>
                <a:effectLst/>
              </a:rPr>
              <a:t>Reasoning</a:t>
            </a:r>
            <a:r>
              <a:rPr lang="zh-TW" altLang="en-US" sz="1600">
                <a:solidFill>
                  <a:schemeClr val="tx1"/>
                </a:solidFill>
                <a:effectLst/>
              </a:rPr>
              <a:t>）和行動（</a:t>
            </a:r>
            <a:r>
              <a:rPr lang="en-US" altLang="zh-TW" sz="1600">
                <a:solidFill>
                  <a:schemeClr val="tx1"/>
                </a:solidFill>
                <a:effectLst/>
              </a:rPr>
              <a:t>Acting</a:t>
            </a:r>
            <a:r>
              <a:rPr lang="zh-TW" altLang="en-US" sz="1600">
                <a:solidFill>
                  <a:schemeClr val="tx1"/>
                </a:solidFill>
                <a:effectLst/>
              </a:rPr>
              <a:t>）的 </a:t>
            </a:r>
            <a:r>
              <a:rPr lang="en-US" altLang="zh-TW" sz="1600">
                <a:solidFill>
                  <a:schemeClr val="tx1"/>
                </a:solidFill>
                <a:effectLst/>
              </a:rPr>
              <a:t>ReAct </a:t>
            </a:r>
            <a:r>
              <a:rPr lang="zh-TW" altLang="en-US" sz="1600">
                <a:solidFill>
                  <a:schemeClr val="tx1"/>
                </a:solidFill>
                <a:effectLst/>
              </a:rPr>
              <a:t>框架</a:t>
            </a:r>
            <a:r>
              <a:rPr lang="zh-TW" altLang="en-US" sz="1600">
                <a:effectLst/>
              </a:rPr>
              <a:t>，讓 </a:t>
            </a:r>
            <a:r>
              <a:rPr lang="en-US" altLang="zh-TW" sz="1600">
                <a:effectLst/>
              </a:rPr>
              <a:t>Agent </a:t>
            </a:r>
            <a:r>
              <a:rPr lang="zh-TW" altLang="en-US" sz="1600">
                <a:effectLst/>
              </a:rPr>
              <a:t>能</a:t>
            </a:r>
            <a:r>
              <a:rPr lang="zh-TW" altLang="en-US" sz="1600">
                <a:solidFill>
                  <a:schemeClr val="tx1"/>
                </a:solidFill>
                <a:effectLst/>
              </a:rPr>
              <a:t>查詢外部資源、與環境互動，並根據回饋調整行為，而能執行更複雜的任務</a:t>
            </a:r>
            <a:r>
              <a:rPr lang="zh-TW" altLang="en-US" sz="1600">
                <a:effectLst/>
              </a:rPr>
              <a:t>。</a:t>
            </a:r>
            <a:endParaRPr lang="en-US" altLang="zh-TW" sz="1600">
              <a:effectLst/>
            </a:endParaRPr>
          </a:p>
          <a:p>
            <a:endParaRPr lang="en-US" altLang="zh-TW" sz="1600">
              <a:effectLst/>
            </a:endParaRPr>
          </a:p>
          <a:p>
            <a:r>
              <a:rPr lang="en-US" altLang="zh-TW" sz="1600">
                <a:effectLst/>
              </a:rPr>
              <a:t>LLM Agent </a:t>
            </a:r>
            <a:r>
              <a:rPr lang="zh-TW" altLang="en-US" sz="1600">
                <a:effectLst/>
              </a:rPr>
              <a:t>是結合大型語言模型的智慧型 </a:t>
            </a:r>
            <a:r>
              <a:rPr lang="en-US" altLang="zh-TW" sz="1600">
                <a:effectLst/>
              </a:rPr>
              <a:t>agent </a:t>
            </a:r>
            <a:r>
              <a:rPr lang="zh-TW" altLang="en-US" sz="1600">
                <a:effectLst/>
              </a:rPr>
              <a:t>程式，能模擬人類的思考過程並執行特定任務。它的核心功能包括：</a:t>
            </a:r>
          </a:p>
          <a:p>
            <a:endParaRPr lang="zh-TW" altLang="en-US" sz="1600">
              <a:effectLst/>
            </a:endParaRPr>
          </a:p>
          <a:p>
            <a:r>
              <a:rPr lang="zh-TW" altLang="en-US" sz="1600">
                <a:solidFill>
                  <a:srgbClr val="002060"/>
                </a:solidFill>
                <a:effectLst/>
              </a:rPr>
              <a:t>● 推理和行動：透過 </a:t>
            </a:r>
            <a:r>
              <a:rPr lang="en-US" altLang="zh-TW" sz="1600">
                <a:solidFill>
                  <a:srgbClr val="002060"/>
                </a:solidFill>
                <a:effectLst/>
              </a:rPr>
              <a:t>ReAct </a:t>
            </a:r>
            <a:r>
              <a:rPr lang="zh-TW" altLang="en-US" sz="1600">
                <a:solidFill>
                  <a:srgbClr val="002060"/>
                </a:solidFill>
                <a:effectLst/>
              </a:rPr>
              <a:t>框架，</a:t>
            </a:r>
            <a:r>
              <a:rPr lang="en-US" altLang="zh-TW" sz="1600">
                <a:solidFill>
                  <a:srgbClr val="002060"/>
                </a:solidFill>
                <a:effectLst/>
              </a:rPr>
              <a:t>Agent </a:t>
            </a:r>
            <a:r>
              <a:rPr lang="zh-TW" altLang="en-US" sz="1600">
                <a:solidFill>
                  <a:srgbClr val="002060"/>
                </a:solidFill>
                <a:effectLst/>
              </a:rPr>
              <a:t>能夠思考問題、採取措施、收集資訊並根據結果調整推理方向。其運作包含思考（</a:t>
            </a:r>
            <a:r>
              <a:rPr lang="en-US" altLang="zh-TW" sz="1600">
                <a:solidFill>
                  <a:srgbClr val="002060"/>
                </a:solidFill>
                <a:effectLst/>
              </a:rPr>
              <a:t>Thought</a:t>
            </a:r>
            <a:r>
              <a:rPr lang="zh-TW" altLang="en-US" sz="1600">
                <a:solidFill>
                  <a:srgbClr val="002060"/>
                </a:solidFill>
                <a:effectLst/>
              </a:rPr>
              <a:t>）、行動（</a:t>
            </a:r>
            <a:r>
              <a:rPr lang="en-US" altLang="zh-TW" sz="1600">
                <a:solidFill>
                  <a:srgbClr val="002060"/>
                </a:solidFill>
                <a:effectLst/>
              </a:rPr>
              <a:t>Action</a:t>
            </a:r>
            <a:r>
              <a:rPr lang="zh-TW" altLang="en-US" sz="1600">
                <a:solidFill>
                  <a:srgbClr val="002060"/>
                </a:solidFill>
                <a:effectLst/>
              </a:rPr>
              <a:t>）和觀察（</a:t>
            </a:r>
            <a:r>
              <a:rPr lang="en-US" altLang="zh-TW" sz="1600">
                <a:solidFill>
                  <a:srgbClr val="002060"/>
                </a:solidFill>
                <a:effectLst/>
              </a:rPr>
              <a:t>Observation</a:t>
            </a:r>
            <a:r>
              <a:rPr lang="zh-TW" altLang="en-US" sz="1600">
                <a:solidFill>
                  <a:srgbClr val="002060"/>
                </a:solidFill>
                <a:effectLst/>
              </a:rPr>
              <a:t>）三個階段。</a:t>
            </a:r>
          </a:p>
          <a:p>
            <a:r>
              <a:rPr lang="zh-TW" altLang="en-US" sz="1600">
                <a:solidFill>
                  <a:srgbClr val="002060"/>
                </a:solidFill>
                <a:effectLst/>
              </a:rPr>
              <a:t>● 長期記憶：</a:t>
            </a:r>
            <a:r>
              <a:rPr lang="en-US" altLang="zh-TW" sz="1600">
                <a:solidFill>
                  <a:srgbClr val="002060"/>
                </a:solidFill>
                <a:effectLst/>
              </a:rPr>
              <a:t>Agent </a:t>
            </a:r>
            <a:r>
              <a:rPr lang="zh-TW" altLang="en-US" sz="1600">
                <a:solidFill>
                  <a:srgbClr val="002060"/>
                </a:solidFill>
                <a:effectLst/>
              </a:rPr>
              <a:t>具備儲存和檢索資訊的能力，突破了 </a:t>
            </a:r>
            <a:r>
              <a:rPr lang="en-US" altLang="zh-TW" sz="1600">
                <a:solidFill>
                  <a:srgbClr val="002060"/>
                </a:solidFill>
                <a:effectLst/>
              </a:rPr>
              <a:t>LLM </a:t>
            </a:r>
            <a:r>
              <a:rPr lang="zh-TW" altLang="en-US" sz="1600">
                <a:solidFill>
                  <a:srgbClr val="002060"/>
                </a:solidFill>
                <a:effectLst/>
              </a:rPr>
              <a:t>上下文窗口的限制，使其能從過去經驗中學習並持續提升效能。</a:t>
            </a:r>
          </a:p>
        </p:txBody>
      </p:sp>
    </p:spTree>
    <p:extLst>
      <p:ext uri="{BB962C8B-B14F-4D97-AF65-F5344CB8AC3E}">
        <p14:creationId xmlns:p14="http://schemas.microsoft.com/office/powerpoint/2010/main" val="419373506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A15E8F73-9B2D-251E-90E0-2E4D31FD8298}"/>
              </a:ext>
            </a:extLst>
          </p:cNvPr>
          <p:cNvSpPr>
            <a:spLocks noGrp="1"/>
          </p:cNvSpPr>
          <p:nvPr>
            <p:ph type="title"/>
          </p:nvPr>
        </p:nvSpPr>
        <p:spPr>
          <a:xfrm>
            <a:off x="170708" y="89296"/>
            <a:ext cx="8264525" cy="720725"/>
          </a:xfrm>
        </p:spPr>
        <p:txBody>
          <a:bodyPr/>
          <a:lstStyle/>
          <a:p>
            <a:r>
              <a:rPr lang="en-US" altLang="zh-TW" sz="3600"/>
              <a:t>LLM agents</a:t>
            </a:r>
            <a:endParaRPr lang="zh-TW" altLang="en-US"/>
          </a:p>
        </p:txBody>
      </p:sp>
      <p:sp>
        <p:nvSpPr>
          <p:cNvPr id="5" name="內容版面配置區 4">
            <a:extLst>
              <a:ext uri="{FF2B5EF4-FFF2-40B4-BE49-F238E27FC236}">
                <a16:creationId xmlns:a16="http://schemas.microsoft.com/office/drawing/2014/main" id="{DF035339-DE13-510E-EC9E-ADBE9841BDEC}"/>
              </a:ext>
            </a:extLst>
          </p:cNvPr>
          <p:cNvSpPr>
            <a:spLocks noGrp="1"/>
          </p:cNvSpPr>
          <p:nvPr>
            <p:ph idx="1"/>
          </p:nvPr>
        </p:nvSpPr>
        <p:spPr>
          <a:xfrm>
            <a:off x="170708" y="980728"/>
            <a:ext cx="8865788" cy="5040312"/>
          </a:xfrm>
        </p:spPr>
        <p:txBody>
          <a:bodyPr/>
          <a:lstStyle/>
          <a:p>
            <a:pPr marL="285750" indent="-285750">
              <a:buFont typeface="Arial" panose="020B0604020202020204" pitchFamily="34" charset="0"/>
              <a:buChar char="•"/>
            </a:pPr>
            <a:r>
              <a:rPr lang="zh-TW" altLang="en-US" sz="1400"/>
              <a:t>基於 </a:t>
            </a:r>
            <a:r>
              <a:rPr lang="en-US" altLang="zh-TW" sz="1400"/>
              <a:t>LLM </a:t>
            </a:r>
            <a:r>
              <a:rPr lang="zh-TW" altLang="en-US" sz="1400"/>
              <a:t>的代理程式（</a:t>
            </a:r>
            <a:r>
              <a:rPr lang="en-US" altLang="zh-TW" sz="1400"/>
              <a:t> LLM agents</a:t>
            </a:r>
            <a:r>
              <a:rPr lang="zh-TW" altLang="en-US" sz="1400"/>
              <a:t>）涉及 </a:t>
            </a:r>
            <a:r>
              <a:rPr lang="en-US" altLang="zh-TW" sz="1400"/>
              <a:t>LLM </a:t>
            </a:r>
            <a:r>
              <a:rPr lang="zh-TW" altLang="en-US" sz="1400"/>
              <a:t>應用程序，這些應用程式可以透過使用將 </a:t>
            </a:r>
            <a:r>
              <a:rPr lang="en-US" altLang="zh-TW" sz="1400"/>
              <a:t>LLM </a:t>
            </a:r>
            <a:r>
              <a:rPr lang="zh-TW" altLang="en-US" sz="1400"/>
              <a:t>與規劃和記憶體等關鍵模組相結合的架構來執行複雜任務。</a:t>
            </a:r>
            <a:endParaRPr lang="en-US" altLang="zh-TW" sz="1400"/>
          </a:p>
          <a:p>
            <a:pPr marL="285750" indent="-285750">
              <a:buFont typeface="Arial" panose="020B0604020202020204" pitchFamily="34" charset="0"/>
              <a:buChar char="•"/>
            </a:pPr>
            <a:r>
              <a:rPr lang="zh-TW" altLang="en-US" sz="1400"/>
              <a:t>在建立 </a:t>
            </a:r>
            <a:r>
              <a:rPr lang="en-US" altLang="zh-TW" sz="1400"/>
              <a:t>LLM </a:t>
            </a:r>
            <a:r>
              <a:rPr lang="zh-TW" altLang="en-US" sz="1400"/>
              <a:t>代理程式時，</a:t>
            </a:r>
            <a:r>
              <a:rPr lang="en-US" altLang="zh-TW" sz="1400"/>
              <a:t>LLM </a:t>
            </a:r>
            <a:r>
              <a:rPr lang="zh-TW" altLang="en-US" sz="1400"/>
              <a:t>作為主控制器或“大腦”，控製完成任務或使用者請求所需的操作流程。 </a:t>
            </a:r>
            <a:r>
              <a:rPr lang="en-US" altLang="zh-TW" sz="1400"/>
              <a:t>LLM </a:t>
            </a:r>
            <a:r>
              <a:rPr lang="zh-TW" altLang="en-US" sz="1400"/>
              <a:t>代理程式可能需要規劃、記憶體和工具使用等關鍵模組。</a:t>
            </a:r>
            <a:endParaRPr lang="en-US" altLang="zh-TW" sz="1400"/>
          </a:p>
          <a:p>
            <a:pPr marL="285750" indent="-285750">
              <a:buFont typeface="Arial" panose="020B0604020202020204" pitchFamily="34" charset="0"/>
              <a:buChar char="•"/>
            </a:pPr>
            <a:endParaRPr lang="en-US" altLang="zh-TW" sz="1400"/>
          </a:p>
          <a:p>
            <a:pPr marL="285750" indent="-285750">
              <a:buFont typeface="Arial" panose="020B0604020202020204" pitchFamily="34" charset="0"/>
              <a:buChar char="•"/>
            </a:pPr>
            <a:r>
              <a:rPr lang="zh-TW" altLang="en-US" sz="1400" b="0" i="0">
                <a:solidFill>
                  <a:srgbClr val="334155"/>
                </a:solidFill>
                <a:effectLst/>
                <a:latin typeface="ui-sans-serif"/>
              </a:rPr>
              <a:t>具有通用功能的大型語言模型 </a:t>
            </a:r>
            <a:r>
              <a:rPr lang="en-US" altLang="zh-TW" sz="1400" b="0" i="0">
                <a:solidFill>
                  <a:srgbClr val="334155"/>
                </a:solidFill>
                <a:effectLst/>
                <a:latin typeface="ui-sans-serif"/>
              </a:rPr>
              <a:t>(LLM) </a:t>
            </a:r>
            <a:r>
              <a:rPr lang="zh-TW" altLang="en-US" sz="1400" b="0" i="0">
                <a:solidFill>
                  <a:srgbClr val="334155"/>
                </a:solidFill>
                <a:effectLst/>
                <a:latin typeface="ui-sans-serif"/>
              </a:rPr>
              <a:t>作為系統的大腦、代理模組或協調器。該元件將使用提示模板激活，該提示模板包含有關代理如何運行以及它將可以訪問的工具（以及工具詳細資訊）的重要詳細資訊。</a:t>
            </a:r>
          </a:p>
          <a:p>
            <a:pPr marL="285750" indent="-285750" algn="l">
              <a:buFont typeface="Arial" panose="020B0604020202020204" pitchFamily="34" charset="0"/>
              <a:buChar char="•"/>
            </a:pPr>
            <a:r>
              <a:rPr lang="zh-TW" altLang="en-US" sz="1400" b="0" i="0">
                <a:solidFill>
                  <a:srgbClr val="334155"/>
                </a:solidFill>
                <a:effectLst/>
                <a:latin typeface="ui-sans-serif"/>
              </a:rPr>
              <a:t>雖然不是強制性的，但可以對代理進行分析或為其分配角色以定義其角色。這些分析資訊通常寫在提示中，其中可以包括角色細節、個性、社交資訊和其他人口統計資訊等具體細節。</a:t>
            </a:r>
          </a:p>
          <a:p>
            <a:endParaRPr lang="en-US" altLang="zh-TW" sz="1400"/>
          </a:p>
          <a:p>
            <a:r>
              <a:rPr lang="en-US" altLang="zh-TW" sz="1400"/>
              <a:t>LLM </a:t>
            </a:r>
            <a:r>
              <a:rPr lang="zh-TW" altLang="en-US" sz="1400"/>
              <a:t>代理框架</a:t>
            </a:r>
          </a:p>
        </p:txBody>
      </p:sp>
      <p:pic>
        <p:nvPicPr>
          <p:cNvPr id="6" name="圖片 5">
            <a:extLst>
              <a:ext uri="{FF2B5EF4-FFF2-40B4-BE49-F238E27FC236}">
                <a16:creationId xmlns:a16="http://schemas.microsoft.com/office/drawing/2014/main" id="{14EDD753-2EEE-36E5-0E93-C94684FAEC38}"/>
              </a:ext>
            </a:extLst>
          </p:cNvPr>
          <p:cNvPicPr>
            <a:picLocks noChangeAspect="1"/>
          </p:cNvPicPr>
          <p:nvPr/>
        </p:nvPicPr>
        <p:blipFill>
          <a:blip r:embed="rId2"/>
          <a:stretch>
            <a:fillRect/>
          </a:stretch>
        </p:blipFill>
        <p:spPr>
          <a:xfrm>
            <a:off x="107504" y="3489441"/>
            <a:ext cx="4918894" cy="3279263"/>
          </a:xfrm>
          <a:prstGeom prst="rect">
            <a:avLst/>
          </a:prstGeom>
        </p:spPr>
      </p:pic>
      <p:sp>
        <p:nvSpPr>
          <p:cNvPr id="8" name="文字方塊 7">
            <a:extLst>
              <a:ext uri="{FF2B5EF4-FFF2-40B4-BE49-F238E27FC236}">
                <a16:creationId xmlns:a16="http://schemas.microsoft.com/office/drawing/2014/main" id="{51E0A923-5BFE-054B-D8A3-E24794E99A9B}"/>
              </a:ext>
            </a:extLst>
          </p:cNvPr>
          <p:cNvSpPr txBox="1"/>
          <p:nvPr/>
        </p:nvSpPr>
        <p:spPr>
          <a:xfrm>
            <a:off x="5148064" y="4420602"/>
            <a:ext cx="3541941" cy="1600438"/>
          </a:xfrm>
          <a:prstGeom prst="rect">
            <a:avLst/>
          </a:prstGeom>
          <a:noFill/>
        </p:spPr>
        <p:txBody>
          <a:bodyPr wrap="square">
            <a:spAutoFit/>
          </a:bodyPr>
          <a:lstStyle/>
          <a:p>
            <a:r>
              <a:rPr lang="zh-TW" altLang="en-US" sz="1400">
                <a:latin typeface="+mn-ea"/>
                <a:ea typeface="+mn-ea"/>
              </a:rPr>
              <a:t>一般來說，一個</a:t>
            </a:r>
            <a:r>
              <a:rPr lang="en-US" altLang="zh-TW" sz="1400">
                <a:latin typeface="+mn-ea"/>
                <a:ea typeface="+mn-ea"/>
              </a:rPr>
              <a:t>LLM</a:t>
            </a:r>
            <a:r>
              <a:rPr lang="zh-TW" altLang="en-US" sz="1400">
                <a:latin typeface="+mn-ea"/>
                <a:ea typeface="+mn-ea"/>
              </a:rPr>
              <a:t>代理框架可以由以下核心元件組成：</a:t>
            </a:r>
          </a:p>
          <a:p>
            <a:endParaRPr lang="zh-TW" altLang="en-US" sz="1400">
              <a:latin typeface="+mn-ea"/>
              <a:ea typeface="+mn-ea"/>
            </a:endParaRPr>
          </a:p>
          <a:p>
            <a:pPr marL="285750" indent="-285750">
              <a:buFont typeface="Arial" panose="020B0604020202020204" pitchFamily="34" charset="0"/>
              <a:buChar char="•"/>
            </a:pPr>
            <a:r>
              <a:rPr lang="zh-TW" altLang="en-US" sz="1400">
                <a:latin typeface="+mn-ea"/>
                <a:ea typeface="+mn-ea"/>
              </a:rPr>
              <a:t>用戶請求</a:t>
            </a:r>
            <a:r>
              <a:rPr lang="en-US" altLang="zh-TW" sz="1400">
                <a:latin typeface="+mn-ea"/>
                <a:ea typeface="+mn-ea"/>
              </a:rPr>
              <a:t>- </a:t>
            </a:r>
            <a:r>
              <a:rPr lang="zh-TW" altLang="en-US" sz="1400">
                <a:latin typeface="+mn-ea"/>
                <a:ea typeface="+mn-ea"/>
              </a:rPr>
              <a:t>用戶問題或請求</a:t>
            </a:r>
          </a:p>
          <a:p>
            <a:pPr marL="285750" indent="-285750">
              <a:buFont typeface="Arial" panose="020B0604020202020204" pitchFamily="34" charset="0"/>
              <a:buChar char="•"/>
            </a:pPr>
            <a:r>
              <a:rPr lang="en-US" altLang="zh-TW" sz="1400">
                <a:latin typeface="+mn-ea"/>
                <a:ea typeface="+mn-ea"/>
              </a:rPr>
              <a:t>Agent/Brain</a:t>
            </a:r>
            <a:r>
              <a:rPr lang="zh-TW" altLang="en-US" sz="1400">
                <a:latin typeface="+mn-ea"/>
                <a:ea typeface="+mn-ea"/>
              </a:rPr>
              <a:t>－充當協調器的代理核心</a:t>
            </a:r>
          </a:p>
          <a:p>
            <a:pPr marL="285750" indent="-285750">
              <a:buFont typeface="Arial" panose="020B0604020202020204" pitchFamily="34" charset="0"/>
              <a:buChar char="•"/>
            </a:pPr>
            <a:r>
              <a:rPr lang="zh-TW" altLang="en-US" sz="1400">
                <a:latin typeface="+mn-ea"/>
                <a:ea typeface="+mn-ea"/>
              </a:rPr>
              <a:t>規劃－協助代理規劃未來行動</a:t>
            </a:r>
          </a:p>
          <a:p>
            <a:pPr marL="285750" indent="-285750">
              <a:buFont typeface="Arial" panose="020B0604020202020204" pitchFamily="34" charset="0"/>
              <a:buChar char="•"/>
            </a:pPr>
            <a:r>
              <a:rPr lang="zh-TW" altLang="en-US" sz="1400">
                <a:latin typeface="+mn-ea"/>
                <a:ea typeface="+mn-ea"/>
              </a:rPr>
              <a:t>記憶－管理代理人的過去行為</a:t>
            </a:r>
          </a:p>
        </p:txBody>
      </p:sp>
    </p:spTree>
    <p:extLst>
      <p:ext uri="{BB962C8B-B14F-4D97-AF65-F5344CB8AC3E}">
        <p14:creationId xmlns:p14="http://schemas.microsoft.com/office/powerpoint/2010/main" val="397133741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3FF647B-02B4-47C9-2E03-E601328A058D}"/>
              </a:ext>
            </a:extLst>
          </p:cNvPr>
          <p:cNvSpPr>
            <a:spLocks noGrp="1"/>
          </p:cNvSpPr>
          <p:nvPr>
            <p:ph idx="1"/>
          </p:nvPr>
        </p:nvSpPr>
        <p:spPr>
          <a:xfrm>
            <a:off x="179512" y="116632"/>
            <a:ext cx="8856984" cy="5040312"/>
          </a:xfrm>
        </p:spPr>
        <p:txBody>
          <a:bodyPr/>
          <a:lstStyle/>
          <a:p>
            <a:r>
              <a:rPr lang="en-US" altLang="zh-TW" sz="1600"/>
              <a:t>ReAct </a:t>
            </a:r>
            <a:r>
              <a:rPr lang="zh-TW" altLang="en-US" sz="1600"/>
              <a:t>是 </a:t>
            </a:r>
            <a:r>
              <a:rPr lang="en-US" altLang="zh-TW" sz="1600"/>
              <a:t>Reasoning and Acting </a:t>
            </a:r>
            <a:r>
              <a:rPr lang="zh-TW" altLang="en-US" sz="1600"/>
              <a:t>的縮寫，也就是「推理與行動」的意思。</a:t>
            </a:r>
            <a:r>
              <a:rPr lang="en-US" altLang="zh-TW" sz="1600"/>
              <a:t>ReAct </a:t>
            </a:r>
            <a:r>
              <a:rPr lang="zh-TW" altLang="en-US" sz="1600"/>
              <a:t>模式結合了推理（內部思考）和行動（與環境互動）兩個階段，讓模型能夠在解決問題時，先進行思考，再採取行動，並根據行動的結果（觀察）進行下一步推理，流程如下圖。</a:t>
            </a:r>
          </a:p>
        </p:txBody>
      </p:sp>
      <p:pic>
        <p:nvPicPr>
          <p:cNvPr id="4" name="圖片 3">
            <a:extLst>
              <a:ext uri="{FF2B5EF4-FFF2-40B4-BE49-F238E27FC236}">
                <a16:creationId xmlns:a16="http://schemas.microsoft.com/office/drawing/2014/main" id="{447DDCA0-473B-6720-D5F4-B6AEAF261B32}"/>
              </a:ext>
            </a:extLst>
          </p:cNvPr>
          <p:cNvPicPr>
            <a:picLocks noChangeAspect="1"/>
          </p:cNvPicPr>
          <p:nvPr/>
        </p:nvPicPr>
        <p:blipFill>
          <a:blip r:embed="rId2"/>
          <a:stretch>
            <a:fillRect/>
          </a:stretch>
        </p:blipFill>
        <p:spPr>
          <a:xfrm>
            <a:off x="1475656" y="836712"/>
            <a:ext cx="6048672" cy="3161806"/>
          </a:xfrm>
          <a:prstGeom prst="rect">
            <a:avLst/>
          </a:prstGeom>
        </p:spPr>
      </p:pic>
      <p:pic>
        <p:nvPicPr>
          <p:cNvPr id="5" name="圖片 4">
            <a:extLst>
              <a:ext uri="{FF2B5EF4-FFF2-40B4-BE49-F238E27FC236}">
                <a16:creationId xmlns:a16="http://schemas.microsoft.com/office/drawing/2014/main" id="{A5028A42-73BC-9C33-2BDD-74C22C8D8F56}"/>
              </a:ext>
            </a:extLst>
          </p:cNvPr>
          <p:cNvPicPr>
            <a:picLocks noChangeAspect="1"/>
          </p:cNvPicPr>
          <p:nvPr/>
        </p:nvPicPr>
        <p:blipFill>
          <a:blip r:embed="rId3"/>
          <a:stretch>
            <a:fillRect/>
          </a:stretch>
        </p:blipFill>
        <p:spPr>
          <a:xfrm>
            <a:off x="683568" y="4145323"/>
            <a:ext cx="3638008" cy="2582986"/>
          </a:xfrm>
          <a:prstGeom prst="rect">
            <a:avLst/>
          </a:prstGeom>
        </p:spPr>
      </p:pic>
      <p:sp>
        <p:nvSpPr>
          <p:cNvPr id="7" name="文字方塊 6">
            <a:extLst>
              <a:ext uri="{FF2B5EF4-FFF2-40B4-BE49-F238E27FC236}">
                <a16:creationId xmlns:a16="http://schemas.microsoft.com/office/drawing/2014/main" id="{7B80F0ED-BD0E-9B0A-EA96-92D69C2554C7}"/>
              </a:ext>
            </a:extLst>
          </p:cNvPr>
          <p:cNvSpPr txBox="1"/>
          <p:nvPr/>
        </p:nvSpPr>
        <p:spPr>
          <a:xfrm>
            <a:off x="4303965" y="4559653"/>
            <a:ext cx="4576414" cy="1754326"/>
          </a:xfrm>
          <a:prstGeom prst="rect">
            <a:avLst/>
          </a:prstGeom>
          <a:noFill/>
        </p:spPr>
        <p:txBody>
          <a:bodyPr wrap="square">
            <a:spAutoFit/>
          </a:bodyPr>
          <a:lstStyle/>
          <a:p>
            <a:r>
              <a:rPr lang="en-US" altLang="zh-TW" sz="1200" b="1">
                <a:solidFill>
                  <a:srgbClr val="002060"/>
                </a:solidFill>
                <a:latin typeface="微軟正黑體" panose="020B0604030504040204" pitchFamily="34" charset="-120"/>
                <a:ea typeface="微軟正黑體" panose="020B0604030504040204" pitchFamily="34" charset="-120"/>
              </a:rPr>
              <a:t>ReAct </a:t>
            </a:r>
            <a:r>
              <a:rPr lang="zh-TW" altLang="en-US" sz="1200" b="1">
                <a:solidFill>
                  <a:srgbClr val="002060"/>
                </a:solidFill>
                <a:latin typeface="微軟正黑體" panose="020B0604030504040204" pitchFamily="34" charset="-120"/>
                <a:ea typeface="微軟正黑體" panose="020B0604030504040204" pitchFamily="34" charset="-120"/>
              </a:rPr>
              <a:t>模式的流程</a:t>
            </a:r>
          </a:p>
          <a:p>
            <a:pPr marL="171450" indent="-171450">
              <a:buFont typeface="Arial" panose="020B0604020202020204" pitchFamily="34" charset="0"/>
              <a:buChar char="•"/>
            </a:pPr>
            <a:r>
              <a:rPr lang="en-US" altLang="zh-TW" sz="1200">
                <a:solidFill>
                  <a:srgbClr val="002060"/>
                </a:solidFill>
                <a:latin typeface="微軟正黑體" panose="020B0604030504040204" pitchFamily="34" charset="-120"/>
                <a:ea typeface="微軟正黑體" panose="020B0604030504040204" pitchFamily="34" charset="-120"/>
              </a:rPr>
              <a:t>Thought</a:t>
            </a:r>
            <a:r>
              <a:rPr lang="zh-TW" altLang="en-US" sz="1200">
                <a:solidFill>
                  <a:srgbClr val="002060"/>
                </a:solidFill>
                <a:latin typeface="微軟正黑體" panose="020B0604030504040204" pitchFamily="34" charset="-120"/>
                <a:ea typeface="微軟正黑體" panose="020B0604030504040204" pitchFamily="34" charset="-120"/>
              </a:rPr>
              <a:t>（思考）：模型內部的推理過程，分析問題、制定計劃。</a:t>
            </a:r>
          </a:p>
          <a:p>
            <a:pPr marL="171450" indent="-171450">
              <a:buFont typeface="Arial" panose="020B0604020202020204" pitchFamily="34" charset="0"/>
              <a:buChar char="•"/>
            </a:pPr>
            <a:r>
              <a:rPr lang="en-US" altLang="zh-TW" sz="1200">
                <a:solidFill>
                  <a:srgbClr val="002060"/>
                </a:solidFill>
                <a:latin typeface="微軟正黑體" panose="020B0604030504040204" pitchFamily="34" charset="-120"/>
                <a:ea typeface="微軟正黑體" panose="020B0604030504040204" pitchFamily="34" charset="-120"/>
              </a:rPr>
              <a:t>Action</a:t>
            </a:r>
            <a:r>
              <a:rPr lang="zh-TW" altLang="en-US" sz="1200">
                <a:solidFill>
                  <a:srgbClr val="002060"/>
                </a:solidFill>
                <a:latin typeface="微軟正黑體" panose="020B0604030504040204" pitchFamily="34" charset="-120"/>
                <a:ea typeface="微軟正黑體" panose="020B0604030504040204" pitchFamily="34" charset="-120"/>
              </a:rPr>
              <a:t>（行動）：根據思考結果，採取具體的行動，如調用工具或執行指令。</a:t>
            </a:r>
          </a:p>
          <a:p>
            <a:pPr marL="171450" indent="-171450">
              <a:buFont typeface="Arial" panose="020B0604020202020204" pitchFamily="34" charset="0"/>
              <a:buChar char="•"/>
            </a:pPr>
            <a:r>
              <a:rPr lang="en-US" altLang="zh-TW" sz="1200">
                <a:solidFill>
                  <a:srgbClr val="002060"/>
                </a:solidFill>
                <a:latin typeface="微軟正黑體" panose="020B0604030504040204" pitchFamily="34" charset="-120"/>
                <a:ea typeface="微軟正黑體" panose="020B0604030504040204" pitchFamily="34" charset="-120"/>
              </a:rPr>
              <a:t>Observation</a:t>
            </a:r>
            <a:r>
              <a:rPr lang="zh-TW" altLang="en-US" sz="1200">
                <a:solidFill>
                  <a:srgbClr val="002060"/>
                </a:solidFill>
                <a:latin typeface="微軟正黑體" panose="020B0604030504040204" pitchFamily="34" charset="-120"/>
                <a:ea typeface="微軟正黑體" panose="020B0604030504040204" pitchFamily="34" charset="-120"/>
              </a:rPr>
              <a:t>（觀察）：行動後，獲取環境的反饋或結果。</a:t>
            </a:r>
          </a:p>
          <a:p>
            <a:pPr marL="171450" indent="-171450">
              <a:buFont typeface="Arial" panose="020B0604020202020204" pitchFamily="34" charset="0"/>
              <a:buChar char="•"/>
            </a:pPr>
            <a:r>
              <a:rPr lang="en-US" altLang="zh-TW" sz="1200">
                <a:solidFill>
                  <a:srgbClr val="002060"/>
                </a:solidFill>
                <a:latin typeface="微軟正黑體" panose="020B0604030504040204" pitchFamily="34" charset="-120"/>
                <a:ea typeface="微軟正黑體" panose="020B0604030504040204" pitchFamily="34" charset="-120"/>
              </a:rPr>
              <a:t>Loop</a:t>
            </a:r>
            <a:r>
              <a:rPr lang="zh-TW" altLang="en-US" sz="1200">
                <a:solidFill>
                  <a:srgbClr val="002060"/>
                </a:solidFill>
                <a:latin typeface="微軟正黑體" panose="020B0604030504040204" pitchFamily="34" charset="-120"/>
                <a:ea typeface="微軟正黑體" panose="020B0604030504040204" pitchFamily="34" charset="-120"/>
              </a:rPr>
              <a:t>（循環）：根據觀察結果，返回思考階段，重複上述過程，直到得到最終答案。</a:t>
            </a:r>
          </a:p>
          <a:p>
            <a:pPr marL="171450" indent="-171450">
              <a:buFont typeface="Arial" panose="020B0604020202020204" pitchFamily="34" charset="0"/>
              <a:buChar char="•"/>
            </a:pPr>
            <a:r>
              <a:rPr lang="en-US" altLang="zh-TW" sz="1200">
                <a:solidFill>
                  <a:srgbClr val="002060"/>
                </a:solidFill>
                <a:latin typeface="微軟正黑體" panose="020B0604030504040204" pitchFamily="34" charset="-120"/>
                <a:ea typeface="微軟正黑體" panose="020B0604030504040204" pitchFamily="34" charset="-120"/>
              </a:rPr>
              <a:t>Answer</a:t>
            </a:r>
            <a:r>
              <a:rPr lang="zh-TW" altLang="en-US" sz="1200">
                <a:solidFill>
                  <a:srgbClr val="002060"/>
                </a:solidFill>
                <a:latin typeface="微軟正黑體" panose="020B0604030504040204" pitchFamily="34" charset="-120"/>
                <a:ea typeface="微軟正黑體" panose="020B0604030504040204" pitchFamily="34" charset="-120"/>
              </a:rPr>
              <a:t>（答案）：輸出最終的解決方案或回答</a:t>
            </a:r>
          </a:p>
        </p:txBody>
      </p:sp>
    </p:spTree>
    <p:extLst>
      <p:ext uri="{BB962C8B-B14F-4D97-AF65-F5344CB8AC3E}">
        <p14:creationId xmlns:p14="http://schemas.microsoft.com/office/powerpoint/2010/main" val="133087111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B5DB48-F856-5FA9-E329-E7B1FB260761}"/>
              </a:ext>
            </a:extLst>
          </p:cNvPr>
          <p:cNvSpPr>
            <a:spLocks noGrp="1"/>
          </p:cNvSpPr>
          <p:nvPr>
            <p:ph type="title"/>
          </p:nvPr>
        </p:nvSpPr>
        <p:spPr/>
        <p:txBody>
          <a:bodyPr/>
          <a:lstStyle/>
          <a:p>
            <a:r>
              <a:rPr lang="en-US" altLang="zh-TW"/>
              <a:t>LLM</a:t>
            </a:r>
            <a:r>
              <a:rPr lang="zh-TW" altLang="en-US"/>
              <a:t>大型語言模型的視覺化</a:t>
            </a:r>
          </a:p>
        </p:txBody>
      </p:sp>
      <p:sp>
        <p:nvSpPr>
          <p:cNvPr id="3" name="內容版面配置區 2">
            <a:extLst>
              <a:ext uri="{FF2B5EF4-FFF2-40B4-BE49-F238E27FC236}">
                <a16:creationId xmlns:a16="http://schemas.microsoft.com/office/drawing/2014/main" id="{1212CB30-A8AE-B516-90D4-542C3C361729}"/>
              </a:ext>
            </a:extLst>
          </p:cNvPr>
          <p:cNvSpPr>
            <a:spLocks noGrp="1"/>
          </p:cNvSpPr>
          <p:nvPr>
            <p:ph idx="1"/>
          </p:nvPr>
        </p:nvSpPr>
        <p:spPr/>
        <p:txBody>
          <a:bodyPr/>
          <a:lstStyle/>
          <a:p>
            <a:r>
              <a:rPr lang="en-US" altLang="zh-TW">
                <a:hlinkClick r:id="rId2"/>
              </a:rPr>
              <a:t>https://bbycroft.net/llm</a:t>
            </a:r>
            <a:r>
              <a:rPr lang="en-US" altLang="zh-TW"/>
              <a:t>  </a:t>
            </a:r>
            <a:r>
              <a:rPr lang="zh-TW" altLang="en-US"/>
              <a:t>查看</a:t>
            </a:r>
            <a:r>
              <a:rPr lang="en-US" altLang="zh-TW"/>
              <a:t>tokenizing</a:t>
            </a:r>
            <a:r>
              <a:rPr lang="zh-TW" altLang="en-US"/>
              <a:t>動畫</a:t>
            </a:r>
            <a:r>
              <a:rPr lang="en-US" altLang="zh-TW"/>
              <a:t>.</a:t>
            </a:r>
            <a:endParaRPr lang="zh-TW" altLang="en-US"/>
          </a:p>
        </p:txBody>
      </p:sp>
      <p:pic>
        <p:nvPicPr>
          <p:cNvPr id="5" name="圖片 4">
            <a:extLst>
              <a:ext uri="{FF2B5EF4-FFF2-40B4-BE49-F238E27FC236}">
                <a16:creationId xmlns:a16="http://schemas.microsoft.com/office/drawing/2014/main" id="{5F207CBD-69BA-A3C6-E522-08B0F6761D80}"/>
              </a:ext>
            </a:extLst>
          </p:cNvPr>
          <p:cNvPicPr>
            <a:picLocks noChangeAspect="1"/>
          </p:cNvPicPr>
          <p:nvPr/>
        </p:nvPicPr>
        <p:blipFill>
          <a:blip r:embed="rId3"/>
          <a:stretch>
            <a:fillRect/>
          </a:stretch>
        </p:blipFill>
        <p:spPr>
          <a:xfrm>
            <a:off x="-14668" y="1700808"/>
            <a:ext cx="9144000" cy="4496542"/>
          </a:xfrm>
          <a:prstGeom prst="rect">
            <a:avLst/>
          </a:prstGeom>
        </p:spPr>
      </p:pic>
    </p:spTree>
    <p:extLst>
      <p:ext uri="{BB962C8B-B14F-4D97-AF65-F5344CB8AC3E}">
        <p14:creationId xmlns:p14="http://schemas.microsoft.com/office/powerpoint/2010/main" val="334038801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9F1986-41FF-6828-41A0-5CDA4E996A4F}"/>
              </a:ext>
            </a:extLst>
          </p:cNvPr>
          <p:cNvSpPr>
            <a:spLocks noGrp="1"/>
          </p:cNvSpPr>
          <p:nvPr>
            <p:ph type="title"/>
          </p:nvPr>
        </p:nvSpPr>
        <p:spPr/>
        <p:txBody>
          <a:bodyPr/>
          <a:lstStyle/>
          <a:p>
            <a:r>
              <a:rPr lang="en-US" altLang="zh-TW"/>
              <a:t>LLM </a:t>
            </a:r>
            <a:r>
              <a:rPr lang="zh-TW" altLang="en-US"/>
              <a:t>代理工具</a:t>
            </a:r>
          </a:p>
        </p:txBody>
      </p:sp>
      <p:sp>
        <p:nvSpPr>
          <p:cNvPr id="3" name="內容版面配置區 2">
            <a:extLst>
              <a:ext uri="{FF2B5EF4-FFF2-40B4-BE49-F238E27FC236}">
                <a16:creationId xmlns:a16="http://schemas.microsoft.com/office/drawing/2014/main" id="{2FD2F42D-7FC4-709B-A854-549B8D83F0D3}"/>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FA7B1E9D-0AC2-5E2F-1394-5EFE63560517}"/>
              </a:ext>
            </a:extLst>
          </p:cNvPr>
          <p:cNvPicPr>
            <a:picLocks noChangeAspect="1"/>
          </p:cNvPicPr>
          <p:nvPr/>
        </p:nvPicPr>
        <p:blipFill>
          <a:blip r:embed="rId2"/>
          <a:stretch>
            <a:fillRect/>
          </a:stretch>
        </p:blipFill>
        <p:spPr>
          <a:xfrm>
            <a:off x="375280" y="1556792"/>
            <a:ext cx="8393440" cy="4026295"/>
          </a:xfrm>
          <a:prstGeom prst="rect">
            <a:avLst/>
          </a:prstGeom>
        </p:spPr>
      </p:pic>
    </p:spTree>
    <p:extLst>
      <p:ext uri="{BB962C8B-B14F-4D97-AF65-F5344CB8AC3E}">
        <p14:creationId xmlns:p14="http://schemas.microsoft.com/office/powerpoint/2010/main" val="305730996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FF42E3-E583-1458-3D9F-C64837DB5483}"/>
              </a:ext>
            </a:extLst>
          </p:cNvPr>
          <p:cNvSpPr>
            <a:spLocks noGrp="1"/>
          </p:cNvSpPr>
          <p:nvPr>
            <p:ph type="title"/>
          </p:nvPr>
        </p:nvSpPr>
        <p:spPr>
          <a:xfrm>
            <a:off x="181546" y="44449"/>
            <a:ext cx="8854950" cy="720725"/>
          </a:xfrm>
        </p:spPr>
        <p:txBody>
          <a:bodyPr/>
          <a:lstStyle/>
          <a:p>
            <a:r>
              <a:rPr lang="en-US" altLang="zh-TW" sz="3600"/>
              <a:t>UI Agent  </a:t>
            </a:r>
            <a:r>
              <a:rPr lang="zh-TW" altLang="en-US" sz="3600"/>
              <a:t>基於人類</a:t>
            </a:r>
            <a:r>
              <a:rPr lang="zh-TW" altLang="en-US"/>
              <a:t>使用者介面之</a:t>
            </a:r>
            <a:r>
              <a:rPr lang="en-US" altLang="zh-TW"/>
              <a:t>AI</a:t>
            </a:r>
            <a:r>
              <a:rPr lang="zh-TW" altLang="en-US" sz="3600"/>
              <a:t>代理人</a:t>
            </a:r>
            <a:endParaRPr lang="zh-TW" altLang="en-US"/>
          </a:p>
        </p:txBody>
      </p:sp>
      <p:sp>
        <p:nvSpPr>
          <p:cNvPr id="3" name="內容版面配置區 2">
            <a:extLst>
              <a:ext uri="{FF2B5EF4-FFF2-40B4-BE49-F238E27FC236}">
                <a16:creationId xmlns:a16="http://schemas.microsoft.com/office/drawing/2014/main" id="{D677D490-C116-6326-3553-E1E576A99706}"/>
              </a:ext>
            </a:extLst>
          </p:cNvPr>
          <p:cNvSpPr>
            <a:spLocks noGrp="1"/>
          </p:cNvSpPr>
          <p:nvPr>
            <p:ph idx="1"/>
          </p:nvPr>
        </p:nvSpPr>
        <p:spPr>
          <a:xfrm>
            <a:off x="144525" y="765173"/>
            <a:ext cx="8817929" cy="6048377"/>
          </a:xfrm>
        </p:spPr>
        <p:txBody>
          <a:bodyPr/>
          <a:lstStyle/>
          <a:p>
            <a:r>
              <a:rPr lang="zh-TW" altLang="en-US" sz="1400"/>
              <a:t>人工智慧應用程式的興起正在重塑企業與客戶和數據的互動方式。人工智慧相關產品的未來不再只是自動化，而是由 人工智慧代理 </a:t>
            </a:r>
            <a:r>
              <a:rPr lang="en-US" altLang="zh-TW" sz="1400"/>
              <a:t>(AI Agents) </a:t>
            </a:r>
            <a:r>
              <a:rPr lang="zh-TW" altLang="en-US" sz="1400"/>
              <a:t>驅動 的自適應即時決策。其中 </a:t>
            </a:r>
            <a:r>
              <a:rPr lang="en-US" altLang="zh-TW" sz="1400" b="1">
                <a:solidFill>
                  <a:srgbClr val="C00000"/>
                </a:solidFill>
              </a:rPr>
              <a:t>UI + LLM Agent</a:t>
            </a:r>
            <a:r>
              <a:rPr lang="zh-TW" altLang="en-US" sz="1400" b="1">
                <a:solidFill>
                  <a:srgbClr val="C00000"/>
                </a:solidFill>
              </a:rPr>
              <a:t> </a:t>
            </a:r>
            <a:r>
              <a:rPr lang="en-US" altLang="zh-TW" sz="1400" b="1">
                <a:solidFill>
                  <a:srgbClr val="C00000"/>
                </a:solidFill>
              </a:rPr>
              <a:t>+ </a:t>
            </a:r>
            <a:r>
              <a:rPr lang="zh-TW" altLang="en-US" sz="1400" b="1">
                <a:solidFill>
                  <a:srgbClr val="C00000"/>
                </a:solidFill>
              </a:rPr>
              <a:t>客戶資料  </a:t>
            </a:r>
            <a:r>
              <a:rPr lang="zh-TW" altLang="en-US" sz="1400"/>
              <a:t>構成了下一代應用程式的基礎。這種架構使系統 </a:t>
            </a:r>
            <a:r>
              <a:rPr lang="zh-TW" altLang="en-US" sz="1400" b="1">
                <a:solidFill>
                  <a:srgbClr val="002060"/>
                </a:solidFill>
              </a:rPr>
              <a:t>不僅能夠理解使用者請求，還能夠根據即時客戶資料進行推理、採取行動並自動化工作流程</a:t>
            </a:r>
            <a:r>
              <a:rPr lang="zh-TW" altLang="en-US" sz="1400"/>
              <a:t>。</a:t>
            </a:r>
            <a:endParaRPr lang="en-US" altLang="zh-TW" sz="1400"/>
          </a:p>
          <a:p>
            <a:r>
              <a:rPr lang="zh-TW" altLang="en-US" sz="1400" b="1">
                <a:solidFill>
                  <a:schemeClr val="tx1"/>
                </a:solidFill>
              </a:rPr>
              <a:t>基於 </a:t>
            </a:r>
            <a:r>
              <a:rPr lang="en-US" altLang="zh-TW" sz="1400" b="1">
                <a:solidFill>
                  <a:schemeClr val="tx1"/>
                </a:solidFill>
              </a:rPr>
              <a:t>UI </a:t>
            </a:r>
            <a:r>
              <a:rPr lang="zh-TW" altLang="en-US" sz="1400" b="1">
                <a:solidFill>
                  <a:schemeClr val="tx1"/>
                </a:solidFill>
              </a:rPr>
              <a:t>的 </a:t>
            </a:r>
            <a:r>
              <a:rPr lang="en-US" altLang="zh-TW" sz="1400" b="1">
                <a:solidFill>
                  <a:schemeClr val="tx1"/>
                </a:solidFill>
              </a:rPr>
              <a:t>LLM Agent</a:t>
            </a:r>
            <a:r>
              <a:rPr lang="zh-TW" altLang="en-US" sz="1400" b="1">
                <a:solidFill>
                  <a:schemeClr val="tx1"/>
                </a:solidFill>
              </a:rPr>
              <a:t> 正在蓬勃發展</a:t>
            </a:r>
            <a:r>
              <a:rPr lang="zh-TW" altLang="en-US" sz="1400">
                <a:solidFill>
                  <a:schemeClr val="tx1"/>
                </a:solidFill>
              </a:rPr>
              <a:t>，微軟和蘋果都推出了有趣的新型多模式模型，具有類似的功能：將使用者介面（</a:t>
            </a:r>
            <a:r>
              <a:rPr lang="en-US" altLang="zh-TW" sz="1400">
                <a:solidFill>
                  <a:schemeClr val="tx1"/>
                </a:solidFill>
              </a:rPr>
              <a:t>UI</a:t>
            </a:r>
            <a:r>
              <a:rPr lang="zh-TW" altLang="en-US" sz="1400">
                <a:solidFill>
                  <a:schemeClr val="tx1"/>
                </a:solidFill>
              </a:rPr>
              <a:t>）的螢幕截圖轉換為結構化資料。基於</a:t>
            </a:r>
            <a:r>
              <a:rPr lang="en-US" altLang="zh-TW" sz="1400">
                <a:solidFill>
                  <a:schemeClr val="tx1"/>
                </a:solidFill>
              </a:rPr>
              <a:t>LLM</a:t>
            </a:r>
            <a:r>
              <a:rPr lang="zh-TW" altLang="en-US" sz="1400">
                <a:solidFill>
                  <a:schemeClr val="tx1"/>
                </a:solidFill>
              </a:rPr>
              <a:t>的</a:t>
            </a:r>
            <a:r>
              <a:rPr lang="en-US" altLang="zh-TW" sz="1400">
                <a:solidFill>
                  <a:schemeClr val="tx1"/>
                </a:solidFill>
              </a:rPr>
              <a:t>UI</a:t>
            </a:r>
            <a:r>
              <a:rPr lang="zh-TW" altLang="en-US" sz="1400">
                <a:solidFill>
                  <a:schemeClr val="tx1"/>
                </a:solidFill>
              </a:rPr>
              <a:t>代理的未來變得越來越清晰。</a:t>
            </a:r>
            <a:endParaRPr lang="en-US" altLang="zh-TW" sz="1400">
              <a:solidFill>
                <a:schemeClr val="tx1"/>
              </a:solidFill>
            </a:endParaRPr>
          </a:p>
          <a:p>
            <a:endParaRPr lang="en-US" altLang="zh-TW" sz="1400"/>
          </a:p>
          <a:p>
            <a:r>
              <a:rPr lang="en-US" altLang="zh-TW" sz="1400"/>
              <a:t>UI Agents </a:t>
            </a:r>
            <a:r>
              <a:rPr lang="zh-TW" altLang="en-US" sz="1400"/>
              <a:t>技術利用大模型技術（</a:t>
            </a:r>
            <a:r>
              <a:rPr lang="en-US" altLang="zh-TW" sz="1400"/>
              <a:t>VLM / LLM</a:t>
            </a:r>
            <a:r>
              <a:rPr lang="zh-TW" altLang="en-US" sz="1400"/>
              <a:t>）實現智慧體對手機或電腦的自動操作，模擬人類行為完成指定任務，涵蓋</a:t>
            </a:r>
            <a:r>
              <a:rPr lang="en-US" altLang="zh-TW" sz="1400"/>
              <a:t>Web GUI </a:t>
            </a:r>
            <a:r>
              <a:rPr lang="zh-TW" altLang="en-US" sz="1400"/>
              <a:t>和</a:t>
            </a:r>
            <a:r>
              <a:rPr lang="en-US" altLang="zh-TW" sz="1400"/>
              <a:t>Mobile GUI </a:t>
            </a:r>
            <a:r>
              <a:rPr lang="zh-TW" altLang="en-US" sz="1400"/>
              <a:t>等多種應用場景，甚至與</a:t>
            </a:r>
            <a:r>
              <a:rPr lang="en-US" altLang="zh-TW" sz="1400"/>
              <a:t>Embodied Navigation </a:t>
            </a:r>
            <a:r>
              <a:rPr lang="zh-TW" altLang="en-US" sz="1400"/>
              <a:t>中的</a:t>
            </a:r>
            <a:r>
              <a:rPr lang="en-US" altLang="zh-TW" sz="1400"/>
              <a:t>Vision Language Navigation</a:t>
            </a:r>
            <a:r>
              <a:rPr lang="zh-TW" altLang="en-US" sz="1400"/>
              <a:t>（</a:t>
            </a:r>
            <a:r>
              <a:rPr lang="en-US" altLang="zh-TW" sz="1400"/>
              <a:t>VLN</a:t>
            </a:r>
            <a:r>
              <a:rPr lang="zh-TW" altLang="en-US" sz="1400"/>
              <a:t>）任務也有相似之處。</a:t>
            </a:r>
            <a:endParaRPr lang="en-US" altLang="zh-TW" sz="1400"/>
          </a:p>
          <a:p>
            <a:endParaRPr lang="en-US" altLang="zh-TW" sz="1400"/>
          </a:p>
          <a:p>
            <a:r>
              <a:rPr lang="en-US" altLang="zh-TW" sz="1400"/>
              <a:t>UI Agents </a:t>
            </a:r>
            <a:r>
              <a:rPr lang="zh-TW" altLang="en-US" sz="1400"/>
              <a:t>的核心在於智慧體能夠模擬人類操作，自動執行任務。智能體無法觀察到所有的狀態信息，需要根據當前可觀察到的狀態（如</a:t>
            </a:r>
            <a:r>
              <a:rPr lang="en-US" altLang="zh-TW" sz="1400"/>
              <a:t>UI</a:t>
            </a:r>
            <a:r>
              <a:rPr lang="zh-TW" altLang="en-US" sz="1400"/>
              <a:t>截圖和對應的</a:t>
            </a:r>
            <a:r>
              <a:rPr lang="en-US" altLang="zh-TW" sz="1400"/>
              <a:t>XML</a:t>
            </a:r>
            <a:r>
              <a:rPr lang="zh-TW" altLang="en-US" sz="1400"/>
              <a:t>）做出決策</a:t>
            </a:r>
            <a:endParaRPr lang="en-US" altLang="zh-TW" sz="1400"/>
          </a:p>
          <a:p>
            <a:endParaRPr lang="zh-TW" altLang="en-US" sz="1400"/>
          </a:p>
          <a:p>
            <a:r>
              <a:rPr lang="en-US" altLang="zh-TW" sz="1400"/>
              <a:t>UI/GUI Agent (Graphical/User Interface Agent</a:t>
            </a:r>
            <a:r>
              <a:rPr lang="zh-TW" altLang="en-US" sz="1400"/>
              <a:t>）是一種利用人工智慧，幫助我們用簡單的自然語言指令，自動完成複雜操作的工具！ </a:t>
            </a:r>
            <a:r>
              <a:rPr lang="en-US" altLang="zh-TW" sz="1400"/>
              <a:t>UI Agent </a:t>
            </a:r>
            <a:r>
              <a:rPr lang="zh-TW" altLang="en-US" sz="1400"/>
              <a:t>透過 大型語言模型（</a:t>
            </a:r>
            <a:r>
              <a:rPr lang="en-US" altLang="zh-TW" sz="1400"/>
              <a:t>LLM</a:t>
            </a:r>
            <a:r>
              <a:rPr lang="zh-TW" altLang="en-US" sz="1400"/>
              <a:t>）  作為核心智慧，只需像聊天一樣輸入指令，例如「把這個檔案的內容複製到</a:t>
            </a:r>
            <a:r>
              <a:rPr lang="en-US" altLang="zh-TW" sz="1400"/>
              <a:t>Excel</a:t>
            </a:r>
            <a:r>
              <a:rPr lang="zh-TW" altLang="en-US" sz="1400"/>
              <a:t>」，代理就能幫你完成，省下所有繁瑣的手動操作 </a:t>
            </a:r>
          </a:p>
          <a:p>
            <a:r>
              <a:rPr lang="zh-TW" altLang="en-US" sz="1400"/>
              <a:t>它需要的能力</a:t>
            </a:r>
            <a:r>
              <a:rPr lang="en-US" altLang="zh-TW" sz="1400"/>
              <a:t>:</a:t>
            </a:r>
            <a:endParaRPr lang="zh-TW" altLang="en-US" sz="1400"/>
          </a:p>
          <a:p>
            <a:pPr marL="285750" indent="-285750">
              <a:buFont typeface="Arial" panose="020B0604020202020204" pitchFamily="34" charset="0"/>
              <a:buChar char="•"/>
            </a:pPr>
            <a:r>
              <a:rPr lang="zh-TW" altLang="en-US" sz="1400"/>
              <a:t>自然語言理解：精準解讀你的指令。</a:t>
            </a:r>
          </a:p>
          <a:p>
            <a:pPr marL="285750" indent="-285750">
              <a:buFont typeface="Arial" panose="020B0604020202020204" pitchFamily="34" charset="0"/>
              <a:buChar char="•"/>
            </a:pPr>
            <a:r>
              <a:rPr lang="zh-TW" altLang="en-US" sz="1400"/>
              <a:t>視覺識別：看得懂畫面上的按鈕和文字框。</a:t>
            </a:r>
          </a:p>
          <a:p>
            <a:pPr marL="285750" indent="-285750">
              <a:buFont typeface="Arial" panose="020B0604020202020204" pitchFamily="34" charset="0"/>
              <a:buChar char="•"/>
            </a:pPr>
            <a:r>
              <a:rPr lang="zh-TW" altLang="en-US" sz="1400"/>
              <a:t>動作計劃與執行：能拆解任務，逐步完成操作。</a:t>
            </a:r>
          </a:p>
          <a:p>
            <a:pPr marL="285750" indent="-285750">
              <a:buFont typeface="Arial" panose="020B0604020202020204" pitchFamily="34" charset="0"/>
              <a:buChar char="•"/>
            </a:pPr>
            <a:r>
              <a:rPr lang="zh-TW" altLang="en-US" sz="1400"/>
              <a:t>代碼生成：需要程式碼？它能即時幫你生成！ </a:t>
            </a:r>
          </a:p>
          <a:p>
            <a:endParaRPr lang="en-US" altLang="zh-TW" sz="1400"/>
          </a:p>
          <a:p>
            <a:r>
              <a:rPr lang="en-US" altLang="zh-TW" sz="1400"/>
              <a:t>LLM</a:t>
            </a:r>
            <a:r>
              <a:rPr lang="zh-TW" altLang="en-US" sz="1400"/>
              <a:t>在</a:t>
            </a:r>
            <a:r>
              <a:rPr lang="en-US" altLang="zh-TW" sz="1400"/>
              <a:t>UI Agent </a:t>
            </a:r>
            <a:r>
              <a:rPr lang="zh-TW" altLang="en-US" sz="1400"/>
              <a:t>中的角色</a:t>
            </a:r>
          </a:p>
          <a:p>
            <a:r>
              <a:rPr lang="zh-TW" altLang="en-US" sz="1400"/>
              <a:t>   </a:t>
            </a:r>
            <a:r>
              <a:rPr lang="en-US" altLang="zh-TW" sz="1400"/>
              <a:t>•   </a:t>
            </a:r>
            <a:r>
              <a:rPr lang="zh-TW" altLang="en-US" sz="1400"/>
              <a:t>動作推理：幫你分析界面，決定下一步該怎麼做 </a:t>
            </a:r>
          </a:p>
          <a:p>
            <a:r>
              <a:rPr lang="zh-TW" altLang="en-US" sz="1400"/>
              <a:t>   </a:t>
            </a:r>
            <a:r>
              <a:rPr lang="en-US" altLang="zh-TW" sz="1400"/>
              <a:t>•   </a:t>
            </a:r>
            <a:r>
              <a:rPr lang="zh-TW" altLang="en-US" sz="1400"/>
              <a:t>上下文記憶：記住操作歷史，流程超順暢 </a:t>
            </a:r>
          </a:p>
          <a:p>
            <a:r>
              <a:rPr lang="zh-TW" altLang="en-US" sz="1400"/>
              <a:t>   </a:t>
            </a:r>
            <a:r>
              <a:rPr lang="en-US" altLang="zh-TW" sz="1400"/>
              <a:t>•   </a:t>
            </a:r>
            <a:r>
              <a:rPr lang="zh-TW" altLang="en-US" sz="1400"/>
              <a:t>動態適應：不管環境怎麼變，它都能搞定</a:t>
            </a:r>
            <a:r>
              <a:rPr lang="en-US" altLang="zh-TW" sz="1400"/>
              <a:t> </a:t>
            </a:r>
          </a:p>
          <a:p>
            <a:endParaRPr lang="en-US" altLang="zh-TW" sz="1400"/>
          </a:p>
          <a:p>
            <a:endParaRPr lang="en-US" altLang="zh-TW" sz="1400"/>
          </a:p>
          <a:p>
            <a:endParaRPr lang="en-US" altLang="zh-TW" sz="1400"/>
          </a:p>
          <a:p>
            <a:endParaRPr lang="en-US" altLang="zh-TW" sz="1400"/>
          </a:p>
        </p:txBody>
      </p:sp>
      <p:pic>
        <p:nvPicPr>
          <p:cNvPr id="4" name="圖片 3">
            <a:extLst>
              <a:ext uri="{FF2B5EF4-FFF2-40B4-BE49-F238E27FC236}">
                <a16:creationId xmlns:a16="http://schemas.microsoft.com/office/drawing/2014/main" id="{3C303E21-7E15-EB8C-A98A-5768CAA6110F}"/>
              </a:ext>
            </a:extLst>
          </p:cNvPr>
          <p:cNvPicPr>
            <a:picLocks noChangeAspect="1"/>
          </p:cNvPicPr>
          <p:nvPr/>
        </p:nvPicPr>
        <p:blipFill>
          <a:blip r:embed="rId2"/>
          <a:stretch>
            <a:fillRect/>
          </a:stretch>
        </p:blipFill>
        <p:spPr>
          <a:xfrm>
            <a:off x="4427984" y="4595463"/>
            <a:ext cx="4032448" cy="2200001"/>
          </a:xfrm>
          <a:prstGeom prst="rect">
            <a:avLst/>
          </a:prstGeom>
        </p:spPr>
      </p:pic>
      <p:sp>
        <p:nvSpPr>
          <p:cNvPr id="6" name="文字方塊 5">
            <a:extLst>
              <a:ext uri="{FF2B5EF4-FFF2-40B4-BE49-F238E27FC236}">
                <a16:creationId xmlns:a16="http://schemas.microsoft.com/office/drawing/2014/main" id="{AE2AB2A2-DFAA-C403-5416-F7850854CADE}"/>
              </a:ext>
            </a:extLst>
          </p:cNvPr>
          <p:cNvSpPr txBox="1"/>
          <p:nvPr/>
        </p:nvSpPr>
        <p:spPr>
          <a:xfrm>
            <a:off x="6444208" y="0"/>
            <a:ext cx="4574968" cy="215444"/>
          </a:xfrm>
          <a:prstGeom prst="rect">
            <a:avLst/>
          </a:prstGeom>
          <a:noFill/>
        </p:spPr>
        <p:txBody>
          <a:bodyPr wrap="square">
            <a:spAutoFit/>
          </a:bodyPr>
          <a:lstStyle/>
          <a:p>
            <a:r>
              <a:rPr lang="en-US" altLang="zh-TW" sz="800"/>
              <a:t>https://github.com/opendilab/awesome-ui-agents</a:t>
            </a:r>
            <a:endParaRPr lang="zh-TW" altLang="en-US" sz="800"/>
          </a:p>
        </p:txBody>
      </p:sp>
    </p:spTree>
    <p:extLst>
      <p:ext uri="{BB962C8B-B14F-4D97-AF65-F5344CB8AC3E}">
        <p14:creationId xmlns:p14="http://schemas.microsoft.com/office/powerpoint/2010/main" val="162729112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851DA3-9BF5-90A8-0F6C-2694938FB9B5}"/>
              </a:ext>
            </a:extLst>
          </p:cNvPr>
          <p:cNvSpPr>
            <a:spLocks noGrp="1"/>
          </p:cNvSpPr>
          <p:nvPr>
            <p:ph type="title"/>
          </p:nvPr>
        </p:nvSpPr>
        <p:spPr>
          <a:xfrm>
            <a:off x="179388" y="116633"/>
            <a:ext cx="8641084" cy="595760"/>
          </a:xfrm>
        </p:spPr>
        <p:txBody>
          <a:bodyPr/>
          <a:lstStyle/>
          <a:p>
            <a:r>
              <a:rPr lang="en-US" altLang="zh-TW" b="1" i="0">
                <a:solidFill>
                  <a:srgbClr val="1F2328"/>
                </a:solidFill>
                <a:effectLst/>
                <a:latin typeface="-apple-system"/>
              </a:rPr>
              <a:t>UI Agent / </a:t>
            </a:r>
            <a:r>
              <a:rPr lang="en-US" altLang="zh-TW" sz="3600"/>
              <a:t>LLM Assistant</a:t>
            </a:r>
            <a:endParaRPr lang="zh-TW" altLang="en-US"/>
          </a:p>
        </p:txBody>
      </p:sp>
      <p:sp>
        <p:nvSpPr>
          <p:cNvPr id="3" name="內容版面配置區 2">
            <a:extLst>
              <a:ext uri="{FF2B5EF4-FFF2-40B4-BE49-F238E27FC236}">
                <a16:creationId xmlns:a16="http://schemas.microsoft.com/office/drawing/2014/main" id="{1B5EEFFC-A18E-8838-15E1-C14EDB2EB4B2}"/>
              </a:ext>
            </a:extLst>
          </p:cNvPr>
          <p:cNvSpPr>
            <a:spLocks noGrp="1"/>
          </p:cNvSpPr>
          <p:nvPr>
            <p:ph idx="1"/>
          </p:nvPr>
        </p:nvSpPr>
        <p:spPr>
          <a:xfrm>
            <a:off x="179388" y="712393"/>
            <a:ext cx="8641084" cy="5040312"/>
          </a:xfrm>
        </p:spPr>
        <p:txBody>
          <a:bodyPr/>
          <a:lstStyle/>
          <a:p>
            <a:r>
              <a:rPr lang="en-US" altLang="zh-TW" sz="1400"/>
              <a:t>UI Agent </a:t>
            </a:r>
            <a:r>
              <a:rPr lang="zh-TW" altLang="en-US" sz="1400"/>
              <a:t>旨在建立一個通用代理，可以與不同環境中的各種使用者介面（</a:t>
            </a:r>
            <a:r>
              <a:rPr lang="en-US" altLang="zh-TW" sz="1400"/>
              <a:t>UI</a:t>
            </a:r>
            <a:r>
              <a:rPr lang="zh-TW" altLang="en-US" sz="1400"/>
              <a:t>）進行交互，例如行動應用程式、網頁和 </a:t>
            </a:r>
            <a:r>
              <a:rPr lang="en-US" altLang="zh-TW" sz="1400"/>
              <a:t>PC </a:t>
            </a:r>
            <a:r>
              <a:rPr lang="zh-TW" altLang="en-US" sz="1400"/>
              <a:t>應用程式。代理可以透過視覺語言模型理解</a:t>
            </a:r>
            <a:r>
              <a:rPr lang="en-US" altLang="zh-TW" sz="1400"/>
              <a:t>UI</a:t>
            </a:r>
            <a:r>
              <a:rPr lang="zh-TW" altLang="en-US" sz="1400"/>
              <a:t>並與其互動以完成任務。該代理可以應用於行動裝置操作、網頁瀏覽、遊戲等各種場景。代理可以在模擬環境中或使用真實世界資料進行訓練。可以從任務完成率、效率、泛化能力等方面對代理人進行評估。</a:t>
            </a:r>
          </a:p>
        </p:txBody>
      </p:sp>
      <p:pic>
        <p:nvPicPr>
          <p:cNvPr id="9" name="圖片 8">
            <a:extLst>
              <a:ext uri="{FF2B5EF4-FFF2-40B4-BE49-F238E27FC236}">
                <a16:creationId xmlns:a16="http://schemas.microsoft.com/office/drawing/2014/main" id="{FDCA4AA9-6CB5-C8DF-A60A-49D3FA2CD337}"/>
              </a:ext>
            </a:extLst>
          </p:cNvPr>
          <p:cNvPicPr>
            <a:picLocks noChangeAspect="1"/>
          </p:cNvPicPr>
          <p:nvPr/>
        </p:nvPicPr>
        <p:blipFill>
          <a:blip r:embed="rId2"/>
          <a:stretch>
            <a:fillRect/>
          </a:stretch>
        </p:blipFill>
        <p:spPr>
          <a:xfrm>
            <a:off x="251520" y="2060848"/>
            <a:ext cx="8237315" cy="4248472"/>
          </a:xfrm>
          <a:prstGeom prst="rect">
            <a:avLst/>
          </a:prstGeom>
        </p:spPr>
      </p:pic>
    </p:spTree>
    <p:extLst>
      <p:ext uri="{BB962C8B-B14F-4D97-AF65-F5344CB8AC3E}">
        <p14:creationId xmlns:p14="http://schemas.microsoft.com/office/powerpoint/2010/main" val="669667173"/>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49C631-CA67-0511-E2D8-3666833F409A}"/>
              </a:ext>
            </a:extLst>
          </p:cNvPr>
          <p:cNvSpPr>
            <a:spLocks noGrp="1"/>
          </p:cNvSpPr>
          <p:nvPr>
            <p:ph type="title"/>
          </p:nvPr>
        </p:nvSpPr>
        <p:spPr/>
        <p:txBody>
          <a:bodyPr/>
          <a:lstStyle/>
          <a:p>
            <a:r>
              <a:rPr lang="en-US" altLang="zh-TW"/>
              <a:t>Web LLMs </a:t>
            </a:r>
            <a:r>
              <a:rPr lang="zh-TW" altLang="en-US"/>
              <a:t>整合式</a:t>
            </a:r>
            <a:r>
              <a:rPr lang="en-US" altLang="zh-TW"/>
              <a:t>AI</a:t>
            </a:r>
            <a:r>
              <a:rPr lang="zh-TW" altLang="en-US"/>
              <a:t>介面 </a:t>
            </a:r>
            <a:r>
              <a:rPr lang="en-US" altLang="zh-TW"/>
              <a:t>(Portal)</a:t>
            </a:r>
            <a:endParaRPr lang="zh-TW" altLang="en-US"/>
          </a:p>
        </p:txBody>
      </p:sp>
      <p:sp>
        <p:nvSpPr>
          <p:cNvPr id="3" name="內容版面配置區 2">
            <a:extLst>
              <a:ext uri="{FF2B5EF4-FFF2-40B4-BE49-F238E27FC236}">
                <a16:creationId xmlns:a16="http://schemas.microsoft.com/office/drawing/2014/main" id="{C0D4DFC2-EE46-751B-FDA6-C59BA3B62623}"/>
              </a:ext>
            </a:extLst>
          </p:cNvPr>
          <p:cNvSpPr>
            <a:spLocks noGrp="1"/>
          </p:cNvSpPr>
          <p:nvPr>
            <p:ph idx="1"/>
          </p:nvPr>
        </p:nvSpPr>
        <p:spPr/>
        <p:txBody>
          <a:bodyPr/>
          <a:lstStyle/>
          <a:p>
            <a:r>
              <a:rPr lang="en-US" altLang="zh-TW" sz="1600"/>
              <a:t>konverse.ai VS MaxAI.me</a:t>
            </a:r>
          </a:p>
          <a:p>
            <a:r>
              <a:rPr lang="en-US" altLang="zh-TW" sz="800">
                <a:hlinkClick r:id="rId2"/>
              </a:rPr>
              <a:t>https://www.funfun.tools/zh-tw/%E6%AF%94%E8%BC%83/konverse-ai-vs-maxai-me</a:t>
            </a:r>
            <a:endParaRPr lang="en-US" altLang="zh-TW" sz="800"/>
          </a:p>
          <a:p>
            <a:pPr marL="742950" lvl="2" indent="-285750">
              <a:buFont typeface="Arial" panose="020B0604020202020204" pitchFamily="34" charset="0"/>
              <a:buChar char="•"/>
            </a:pPr>
            <a:r>
              <a:rPr lang="en-US" altLang="zh-TW" sz="1600" b="0" i="0">
                <a:solidFill>
                  <a:srgbClr val="32383E"/>
                </a:solidFill>
                <a:effectLst/>
                <a:latin typeface="__Inter_ea1cce"/>
              </a:rPr>
              <a:t>Konverse.ai </a:t>
            </a:r>
            <a:r>
              <a:rPr lang="zh-TW" altLang="en-US" sz="1600" b="0" i="0">
                <a:solidFill>
                  <a:srgbClr val="32383E"/>
                </a:solidFill>
                <a:effectLst/>
                <a:latin typeface="__Inter_ea1cce"/>
              </a:rPr>
              <a:t>是一個強大的無代碼多渠道 </a:t>
            </a:r>
            <a:r>
              <a:rPr lang="en-US" altLang="zh-TW" sz="1600" b="0" i="0">
                <a:solidFill>
                  <a:srgbClr val="32383E"/>
                </a:solidFill>
                <a:effectLst/>
                <a:latin typeface="__Inter_ea1cce"/>
              </a:rPr>
              <a:t>AI </a:t>
            </a:r>
            <a:r>
              <a:rPr lang="zh-TW" altLang="en-US" sz="1600" b="0" i="0">
                <a:solidFill>
                  <a:srgbClr val="32383E"/>
                </a:solidFill>
                <a:effectLst/>
                <a:latin typeface="__Inter_ea1cce"/>
              </a:rPr>
              <a:t>聊天機器人平台</a:t>
            </a:r>
            <a:r>
              <a:rPr lang="en-US" altLang="zh-TW" sz="1600" b="0" i="0">
                <a:solidFill>
                  <a:srgbClr val="32383E"/>
                </a:solidFill>
                <a:effectLst/>
                <a:latin typeface="__Inter_ea1cce"/>
              </a:rPr>
              <a:t>,</a:t>
            </a:r>
            <a:r>
              <a:rPr lang="zh-TW" altLang="en-US" sz="1600" b="0" i="0">
                <a:solidFill>
                  <a:srgbClr val="32383E"/>
                </a:solidFill>
                <a:effectLst/>
                <a:latin typeface="__Inter_ea1cce"/>
              </a:rPr>
              <a:t>可幫助企業在 </a:t>
            </a:r>
            <a:r>
              <a:rPr lang="en-US" altLang="zh-TW" sz="1600" b="0" i="0">
                <a:solidFill>
                  <a:srgbClr val="32383E"/>
                </a:solidFill>
                <a:effectLst/>
                <a:latin typeface="__Inter_ea1cce"/>
              </a:rPr>
              <a:t>WhatsApp</a:t>
            </a:r>
            <a:r>
              <a:rPr lang="zh-TW" altLang="en-US" sz="1600" b="0" i="0">
                <a:solidFill>
                  <a:srgbClr val="32383E"/>
                </a:solidFill>
                <a:effectLst/>
                <a:latin typeface="__Inter_ea1cce"/>
              </a:rPr>
              <a:t>、</a:t>
            </a:r>
            <a:r>
              <a:rPr lang="en-US" altLang="zh-TW" sz="1600" b="0" i="0">
                <a:solidFill>
                  <a:srgbClr val="32383E"/>
                </a:solidFill>
                <a:effectLst/>
                <a:latin typeface="__Inter_ea1cce"/>
              </a:rPr>
              <a:t>Instagram</a:t>
            </a:r>
            <a:r>
              <a:rPr lang="zh-TW" altLang="en-US" sz="1600" b="0" i="0">
                <a:solidFill>
                  <a:srgbClr val="32383E"/>
                </a:solidFill>
                <a:effectLst/>
                <a:latin typeface="__Inter_ea1cce"/>
              </a:rPr>
              <a:t>、</a:t>
            </a:r>
            <a:r>
              <a:rPr lang="en-US" altLang="zh-TW" sz="1600" b="0" i="0">
                <a:solidFill>
                  <a:srgbClr val="32383E"/>
                </a:solidFill>
                <a:effectLst/>
                <a:latin typeface="__Inter_ea1cce"/>
              </a:rPr>
              <a:t>Facebook </a:t>
            </a:r>
            <a:r>
              <a:rPr lang="zh-TW" altLang="en-US" sz="1600" b="0" i="0">
                <a:solidFill>
                  <a:srgbClr val="32383E"/>
                </a:solidFill>
                <a:effectLst/>
                <a:latin typeface="__Inter_ea1cce"/>
              </a:rPr>
              <a:t>等各種渠道構建、管理和部署自動化參與機器人。</a:t>
            </a:r>
            <a:endParaRPr lang="en-US" altLang="zh-TW" sz="1600" b="0" i="0">
              <a:solidFill>
                <a:srgbClr val="32383E"/>
              </a:solidFill>
              <a:effectLst/>
              <a:latin typeface="__Inter_ea1cce"/>
            </a:endParaRPr>
          </a:p>
          <a:p>
            <a:pPr marL="742950" lvl="2" indent="-285750">
              <a:buFont typeface="Arial" panose="020B0604020202020204" pitchFamily="34" charset="0"/>
              <a:buChar char="•"/>
            </a:pPr>
            <a:r>
              <a:rPr lang="en-US" altLang="zh-TW" sz="1600" b="0" i="0">
                <a:solidFill>
                  <a:srgbClr val="32383E"/>
                </a:solidFill>
                <a:effectLst/>
                <a:latin typeface="__Inter_ea1cce"/>
              </a:rPr>
              <a:t>MaxAI.me </a:t>
            </a:r>
            <a:r>
              <a:rPr lang="zh-TW" altLang="en-US" sz="1600" b="0" i="0">
                <a:solidFill>
                  <a:srgbClr val="32383E"/>
                </a:solidFill>
                <a:effectLst/>
                <a:latin typeface="__Inter_ea1cce"/>
              </a:rPr>
              <a:t>是一個 </a:t>
            </a:r>
            <a:r>
              <a:rPr lang="en-US" altLang="zh-TW" sz="1600" b="0" i="0">
                <a:solidFill>
                  <a:srgbClr val="32383E"/>
                </a:solidFill>
                <a:effectLst/>
                <a:latin typeface="__Inter_ea1cce"/>
              </a:rPr>
              <a:t>SAAS </a:t>
            </a:r>
            <a:r>
              <a:rPr lang="zh-TW" altLang="en-US" sz="1600" b="0" i="0">
                <a:solidFill>
                  <a:srgbClr val="32383E"/>
                </a:solidFill>
                <a:effectLst/>
                <a:latin typeface="__Inter_ea1cce"/>
              </a:rPr>
              <a:t>平台</a:t>
            </a:r>
            <a:r>
              <a:rPr lang="en-US" altLang="zh-TW" sz="1600" b="0" i="0">
                <a:solidFill>
                  <a:srgbClr val="32383E"/>
                </a:solidFill>
                <a:effectLst/>
                <a:latin typeface="__Inter_ea1cce"/>
              </a:rPr>
              <a:t>,</a:t>
            </a:r>
            <a:r>
              <a:rPr lang="zh-TW" altLang="en-US" sz="1600" b="0" i="0">
                <a:solidFill>
                  <a:srgbClr val="32383E"/>
                </a:solidFill>
                <a:effectLst/>
                <a:latin typeface="__Inter_ea1cce"/>
              </a:rPr>
              <a:t>提供一鍵式 </a:t>
            </a:r>
            <a:r>
              <a:rPr lang="en-US" altLang="zh-TW" sz="1600" b="0" i="0">
                <a:solidFill>
                  <a:srgbClr val="32383E"/>
                </a:solidFill>
                <a:effectLst/>
                <a:latin typeface="__Inter_ea1cce"/>
              </a:rPr>
              <a:t>AI </a:t>
            </a:r>
            <a:r>
              <a:rPr lang="zh-TW" altLang="en-US" sz="1600" b="0" i="0">
                <a:solidFill>
                  <a:srgbClr val="32383E"/>
                </a:solidFill>
                <a:effectLst/>
                <a:latin typeface="__Inter_ea1cce"/>
              </a:rPr>
              <a:t>驅動工具</a:t>
            </a:r>
            <a:r>
              <a:rPr lang="en-US" altLang="zh-TW" sz="1600" b="0" i="0">
                <a:solidFill>
                  <a:srgbClr val="32383E"/>
                </a:solidFill>
                <a:effectLst/>
                <a:latin typeface="__Inter_ea1cce"/>
              </a:rPr>
              <a:t>,</a:t>
            </a:r>
            <a:r>
              <a:rPr lang="zh-TW" altLang="en-US" sz="1600" b="0" i="0">
                <a:solidFill>
                  <a:srgbClr val="32383E"/>
                </a:solidFill>
                <a:effectLst/>
                <a:latin typeface="__Inter_ea1cce"/>
              </a:rPr>
              <a:t>包括 </a:t>
            </a:r>
            <a:r>
              <a:rPr lang="en-US" altLang="zh-TW" sz="1600" b="0" i="0">
                <a:solidFill>
                  <a:srgbClr val="32383E"/>
                </a:solidFill>
                <a:effectLst/>
                <a:latin typeface="__Inter_ea1cce"/>
              </a:rPr>
              <a:t>ChatGPT</a:t>
            </a:r>
            <a:r>
              <a:rPr lang="zh-TW" altLang="en-US" sz="1600" b="0" i="0">
                <a:solidFill>
                  <a:srgbClr val="32383E"/>
                </a:solidFill>
                <a:effectLst/>
                <a:latin typeface="__Inter_ea1cce"/>
              </a:rPr>
              <a:t>、</a:t>
            </a:r>
            <a:r>
              <a:rPr lang="en-US" altLang="zh-TW" sz="1600" b="0" i="0">
                <a:solidFill>
                  <a:srgbClr val="32383E"/>
                </a:solidFill>
                <a:effectLst/>
                <a:latin typeface="__Inter_ea1cce"/>
              </a:rPr>
              <a:t>Claude 3</a:t>
            </a:r>
            <a:r>
              <a:rPr lang="zh-TW" altLang="en-US" sz="1600" b="0" i="0">
                <a:solidFill>
                  <a:srgbClr val="32383E"/>
                </a:solidFill>
                <a:effectLst/>
                <a:latin typeface="__Inter_ea1cce"/>
              </a:rPr>
              <a:t>、</a:t>
            </a:r>
            <a:r>
              <a:rPr lang="en-US" altLang="zh-TW" sz="1600" b="0" i="0">
                <a:solidFill>
                  <a:srgbClr val="32383E"/>
                </a:solidFill>
                <a:effectLst/>
                <a:latin typeface="__Inter_ea1cce"/>
              </a:rPr>
              <a:t>Gemini 1.5 </a:t>
            </a:r>
            <a:r>
              <a:rPr lang="zh-TW" altLang="en-US" sz="1600" b="0" i="0">
                <a:solidFill>
                  <a:srgbClr val="32383E"/>
                </a:solidFill>
                <a:effectLst/>
                <a:latin typeface="__Inter_ea1cce"/>
              </a:rPr>
              <a:t>和 </a:t>
            </a:r>
            <a:r>
              <a:rPr lang="en-US" altLang="zh-TW" sz="1600" b="0" i="0">
                <a:solidFill>
                  <a:srgbClr val="32383E"/>
                </a:solidFill>
                <a:effectLst/>
                <a:latin typeface="__Inter_ea1cce"/>
              </a:rPr>
              <a:t>GPT-4,</a:t>
            </a:r>
            <a:r>
              <a:rPr lang="zh-TW" altLang="en-US" sz="1600" b="0" i="0">
                <a:solidFill>
                  <a:srgbClr val="32383E"/>
                </a:solidFill>
                <a:effectLst/>
                <a:latin typeface="__Inter_ea1cce"/>
              </a:rPr>
              <a:t>以幫助用戶提高生產力並增強在各種網頁上的寫作能力。</a:t>
            </a:r>
            <a:endParaRPr lang="zh-TW" altLang="en-US" sz="1600"/>
          </a:p>
        </p:txBody>
      </p:sp>
      <p:pic>
        <p:nvPicPr>
          <p:cNvPr id="5" name="圖片 4">
            <a:extLst>
              <a:ext uri="{FF2B5EF4-FFF2-40B4-BE49-F238E27FC236}">
                <a16:creationId xmlns:a16="http://schemas.microsoft.com/office/drawing/2014/main" id="{115306C7-D3BA-F92F-299A-639EA94AA233}"/>
              </a:ext>
            </a:extLst>
          </p:cNvPr>
          <p:cNvPicPr>
            <a:picLocks noChangeAspect="1"/>
          </p:cNvPicPr>
          <p:nvPr/>
        </p:nvPicPr>
        <p:blipFill>
          <a:blip r:embed="rId3"/>
          <a:stretch>
            <a:fillRect/>
          </a:stretch>
        </p:blipFill>
        <p:spPr>
          <a:xfrm>
            <a:off x="537353" y="2708920"/>
            <a:ext cx="8069294" cy="6480720"/>
          </a:xfrm>
          <a:prstGeom prst="rect">
            <a:avLst/>
          </a:prstGeom>
        </p:spPr>
      </p:pic>
    </p:spTree>
    <p:extLst>
      <p:ext uri="{BB962C8B-B14F-4D97-AF65-F5344CB8AC3E}">
        <p14:creationId xmlns:p14="http://schemas.microsoft.com/office/powerpoint/2010/main" val="154946185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94FBE5-7C2F-DF6A-A60B-FC128BFA812C}"/>
              </a:ext>
            </a:extLst>
          </p:cNvPr>
          <p:cNvSpPr>
            <a:spLocks noGrp="1"/>
          </p:cNvSpPr>
          <p:nvPr>
            <p:ph type="title"/>
          </p:nvPr>
        </p:nvSpPr>
        <p:spPr>
          <a:xfrm>
            <a:off x="179387" y="116632"/>
            <a:ext cx="8264525" cy="720725"/>
          </a:xfrm>
        </p:spPr>
        <p:txBody>
          <a:bodyPr/>
          <a:lstStyle/>
          <a:p>
            <a:r>
              <a:rPr lang="en-US" altLang="zh-TW" sz="2800"/>
              <a:t>Suggested Web UI LLM Agent/LLM Assistant</a:t>
            </a:r>
            <a:endParaRPr lang="zh-TW" altLang="en-US" sz="2800"/>
          </a:p>
        </p:txBody>
      </p:sp>
      <p:sp>
        <p:nvSpPr>
          <p:cNvPr id="3" name="內容版面配置區 2">
            <a:extLst>
              <a:ext uri="{FF2B5EF4-FFF2-40B4-BE49-F238E27FC236}">
                <a16:creationId xmlns:a16="http://schemas.microsoft.com/office/drawing/2014/main" id="{1C513AC3-0910-B24F-65B8-8FF83D98A947}"/>
              </a:ext>
            </a:extLst>
          </p:cNvPr>
          <p:cNvSpPr>
            <a:spLocks noGrp="1"/>
          </p:cNvSpPr>
          <p:nvPr>
            <p:ph idx="1"/>
          </p:nvPr>
        </p:nvSpPr>
        <p:spPr/>
        <p:txBody>
          <a:bodyPr/>
          <a:lstStyle/>
          <a:p>
            <a:r>
              <a:rPr lang="en-US" altLang="zh-TW" b="1" i="0">
                <a:solidFill>
                  <a:srgbClr val="0F0F0F"/>
                </a:solidFill>
                <a:effectLst/>
                <a:latin typeface="Roboto" panose="02000000000000000000" pitchFamily="2" charset="0"/>
              </a:rPr>
              <a:t>Ollama </a:t>
            </a:r>
          </a:p>
          <a:p>
            <a:endParaRPr lang="en-US" altLang="zh-TW" b="1">
              <a:solidFill>
                <a:srgbClr val="0F0F0F"/>
              </a:solidFill>
              <a:latin typeface="Roboto" panose="02000000000000000000" pitchFamily="2" charset="0"/>
            </a:endParaRPr>
          </a:p>
          <a:p>
            <a:pPr>
              <a:lnSpc>
                <a:spcPct val="115000"/>
              </a:lnSpc>
              <a:spcAft>
                <a:spcPts val="800"/>
              </a:spcAft>
              <a:buNone/>
            </a:pPr>
            <a:r>
              <a:rPr lang="en-US" altLang="zh-TW" sz="1800" b="1" kern="100">
                <a:effectLst/>
                <a:latin typeface="Aptos" panose="020B0004020202020204" pitchFamily="34" charset="0"/>
                <a:ea typeface="新細明體" panose="02020500000000000000" pitchFamily="18" charset="-120"/>
                <a:cs typeface="Times New Roman" panose="02020603050405020304" pitchFamily="18" charset="0"/>
              </a:rPr>
              <a:t>Install and Run Google's Gemma 3: Strongest AI Model for a Single GPU - Installation Instructions</a:t>
            </a:r>
            <a:endParaRPr lang="zh-TW" altLang="zh-TW" sz="1800" kern="100">
              <a:effectLst/>
              <a:latin typeface="Aptos" panose="020B0004020202020204" pitchFamily="34" charset="0"/>
              <a:ea typeface="新細明體" panose="02020500000000000000" pitchFamily="18" charset="-120"/>
              <a:cs typeface="Times New Roman" panose="02020603050405020304" pitchFamily="18" charset="0"/>
            </a:endParaRPr>
          </a:p>
          <a:p>
            <a:pPr>
              <a:lnSpc>
                <a:spcPct val="115000"/>
              </a:lnSpc>
              <a:spcAft>
                <a:spcPts val="800"/>
              </a:spcAft>
              <a:buNone/>
            </a:pPr>
            <a:r>
              <a:rPr lang="en-US" altLang="zh-TW" sz="1800" u="sng" kern="100">
                <a:solidFill>
                  <a:srgbClr val="467886"/>
                </a:solidFill>
                <a:effectLst/>
                <a:latin typeface="Aptos" panose="020B0004020202020204" pitchFamily="34" charset="0"/>
                <a:ea typeface="新細明體" panose="02020500000000000000" pitchFamily="18" charset="-120"/>
                <a:cs typeface="Times New Roman" panose="02020603050405020304" pitchFamily="18" charset="0"/>
              </a:rPr>
              <a:t>https://youtu.be/jSXTE2ApI0s</a:t>
            </a:r>
            <a:endParaRPr lang="zh-TW" altLang="zh-TW" sz="1800" kern="100">
              <a:effectLst/>
              <a:latin typeface="Aptos" panose="020B0004020202020204" pitchFamily="34" charset="0"/>
              <a:ea typeface="新細明體" panose="02020500000000000000" pitchFamily="18" charset="-120"/>
              <a:cs typeface="Times New Roman" panose="02020603050405020304" pitchFamily="18" charset="0"/>
            </a:endParaRPr>
          </a:p>
          <a:p>
            <a:pPr>
              <a:lnSpc>
                <a:spcPct val="115000"/>
              </a:lnSpc>
              <a:spcAft>
                <a:spcPts val="800"/>
              </a:spcAft>
              <a:buNone/>
            </a:pPr>
            <a:r>
              <a:rPr lang="en-US" altLang="zh-TW" sz="1800" b="1" kern="100">
                <a:effectLst/>
                <a:latin typeface="Aptos" panose="020B0004020202020204" pitchFamily="34" charset="0"/>
                <a:ea typeface="新細明體" panose="02020500000000000000" pitchFamily="18" charset="-120"/>
                <a:cs typeface="Times New Roman" panose="02020603050405020304" pitchFamily="18" charset="0"/>
              </a:rPr>
              <a:t>Google Gemma 3 Vision AI Model on Linux Ubuntu - Install and Run Locally</a:t>
            </a:r>
            <a:endParaRPr lang="zh-TW" altLang="zh-TW" sz="1800" kern="100">
              <a:effectLst/>
              <a:latin typeface="Aptos" panose="020B0004020202020204" pitchFamily="34" charset="0"/>
              <a:ea typeface="新細明體" panose="02020500000000000000" pitchFamily="18" charset="-120"/>
              <a:cs typeface="Times New Roman" panose="02020603050405020304" pitchFamily="18" charset="0"/>
            </a:endParaRPr>
          </a:p>
          <a:p>
            <a:pPr>
              <a:lnSpc>
                <a:spcPct val="115000"/>
              </a:lnSpc>
              <a:spcAft>
                <a:spcPts val="800"/>
              </a:spcAft>
              <a:buNone/>
            </a:pPr>
            <a:r>
              <a:rPr lang="en-US" altLang="zh-TW" sz="1800" u="sng" kern="100">
                <a:solidFill>
                  <a:srgbClr val="467886"/>
                </a:solidFill>
                <a:effectLst/>
                <a:latin typeface="Aptos" panose="020B0004020202020204" pitchFamily="34" charset="0"/>
                <a:ea typeface="新細明體" panose="02020500000000000000" pitchFamily="18" charset="-120"/>
                <a:cs typeface="Times New Roman" panose="02020603050405020304" pitchFamily="18" charset="0"/>
                <a:hlinkClick r:id="rId2"/>
              </a:rPr>
              <a:t>https://youtu.be/NuTAwdY2i1o</a:t>
            </a:r>
            <a:endParaRPr lang="zh-TW" altLang="zh-TW" sz="1800" kern="100">
              <a:effectLst/>
              <a:latin typeface="Aptos" panose="020B0004020202020204" pitchFamily="34" charset="0"/>
              <a:ea typeface="新細明體" panose="02020500000000000000" pitchFamily="18" charset="-120"/>
              <a:cs typeface="Times New Roman" panose="02020603050405020304" pitchFamily="18" charset="0"/>
            </a:endParaRPr>
          </a:p>
          <a:p>
            <a:pPr>
              <a:lnSpc>
                <a:spcPct val="115000"/>
              </a:lnSpc>
              <a:spcAft>
                <a:spcPts val="800"/>
              </a:spcAft>
              <a:buNone/>
            </a:pPr>
            <a:r>
              <a:rPr lang="en-US" altLang="zh-TW" sz="1800" b="1" kern="100">
                <a:effectLst/>
                <a:latin typeface="Aptos" panose="020B0004020202020204" pitchFamily="34" charset="0"/>
                <a:ea typeface="新細明體" panose="02020500000000000000" pitchFamily="18" charset="-120"/>
                <a:cs typeface="Times New Roman" panose="02020603050405020304" pitchFamily="18" charset="0"/>
              </a:rPr>
              <a:t>Ollama Deep Researcher: Amazing Web AI Research Assistant and AI Agents</a:t>
            </a:r>
            <a:endParaRPr lang="zh-TW" altLang="zh-TW" sz="1800" kern="100">
              <a:effectLst/>
              <a:latin typeface="Aptos" panose="020B0004020202020204" pitchFamily="34" charset="0"/>
              <a:ea typeface="新細明體" panose="02020500000000000000" pitchFamily="18" charset="-120"/>
              <a:cs typeface="Times New Roman" panose="02020603050405020304" pitchFamily="18" charset="0"/>
            </a:endParaRPr>
          </a:p>
          <a:p>
            <a:pPr>
              <a:lnSpc>
                <a:spcPct val="115000"/>
              </a:lnSpc>
              <a:spcAft>
                <a:spcPts val="800"/>
              </a:spcAft>
            </a:pPr>
            <a:r>
              <a:rPr lang="en-US" altLang="zh-TW" sz="1800" u="sng" kern="100">
                <a:solidFill>
                  <a:srgbClr val="467886"/>
                </a:solidFill>
                <a:effectLst/>
                <a:latin typeface="Aptos" panose="020B0004020202020204" pitchFamily="34" charset="0"/>
                <a:ea typeface="新細明體" panose="02020500000000000000" pitchFamily="18" charset="-120"/>
                <a:cs typeface="Times New Roman" panose="02020603050405020304" pitchFamily="18" charset="0"/>
                <a:hlinkClick r:id="rId3"/>
              </a:rPr>
              <a:t>https://youtu.be/IWorQSdkvik</a:t>
            </a:r>
            <a:endParaRPr lang="en-US" altLang="zh-TW" sz="1800" u="sng" kern="100">
              <a:solidFill>
                <a:srgbClr val="467886"/>
              </a:solidFill>
              <a:effectLst/>
              <a:latin typeface="Aptos" panose="020B0004020202020204" pitchFamily="34" charset="0"/>
              <a:ea typeface="新細明體" panose="02020500000000000000" pitchFamily="18" charset="-120"/>
              <a:cs typeface="Times New Roman" panose="02020603050405020304" pitchFamily="18" charset="0"/>
            </a:endParaRPr>
          </a:p>
          <a:p>
            <a:pPr>
              <a:lnSpc>
                <a:spcPct val="115000"/>
              </a:lnSpc>
              <a:spcAft>
                <a:spcPts val="800"/>
              </a:spcAft>
            </a:pPr>
            <a:endParaRPr lang="en-US" altLang="zh-TW" sz="1800" u="sng" kern="100">
              <a:solidFill>
                <a:srgbClr val="467886"/>
              </a:solidFill>
              <a:latin typeface="Aptos" panose="020B0004020202020204" pitchFamily="34" charset="0"/>
              <a:ea typeface="新細明體" panose="02020500000000000000" pitchFamily="18" charset="-120"/>
              <a:cs typeface="Times New Roman" panose="02020603050405020304" pitchFamily="18" charset="0"/>
            </a:endParaRPr>
          </a:p>
          <a:p>
            <a:pPr>
              <a:lnSpc>
                <a:spcPct val="115000"/>
              </a:lnSpc>
            </a:pPr>
            <a:r>
              <a:rPr lang="en-US" altLang="zh-TW" b="1">
                <a:solidFill>
                  <a:srgbClr val="0F0F0F"/>
                </a:solidFill>
                <a:latin typeface="Roboto" panose="02000000000000000000" pitchFamily="2" charset="0"/>
              </a:rPr>
              <a:t>GPT4ALL (Your Private and Local AI Chatbot)</a:t>
            </a:r>
          </a:p>
          <a:p>
            <a:pPr>
              <a:lnSpc>
                <a:spcPct val="115000"/>
              </a:lnSpc>
              <a:spcAft>
                <a:spcPts val="800"/>
              </a:spcAft>
            </a:pPr>
            <a:r>
              <a:rPr lang="en-US" altLang="zh-TW" sz="1800" kern="100">
                <a:effectLst/>
                <a:latin typeface="Aptos" panose="020B0004020202020204" pitchFamily="34" charset="0"/>
                <a:ea typeface="新細明體" panose="02020500000000000000" pitchFamily="18" charset="-120"/>
                <a:cs typeface="Times New Roman" panose="02020603050405020304" pitchFamily="18" charset="0"/>
              </a:rPr>
              <a:t>https://www.nomic.ai/gpt4all</a:t>
            </a:r>
            <a:endParaRPr lang="zh-TW" altLang="zh-TW" sz="1800" kern="100">
              <a:effectLst/>
              <a:latin typeface="Aptos" panose="020B0004020202020204" pitchFamily="34" charset="0"/>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93051128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29811D0D-9EE4-F3C8-662A-82676A85DD2B}"/>
              </a:ext>
            </a:extLst>
          </p:cNvPr>
          <p:cNvSpPr>
            <a:spLocks noGrp="1"/>
          </p:cNvSpPr>
          <p:nvPr>
            <p:ph type="title"/>
          </p:nvPr>
        </p:nvSpPr>
        <p:spPr>
          <a:xfrm>
            <a:off x="144525" y="152171"/>
            <a:ext cx="8854950" cy="720725"/>
          </a:xfrm>
        </p:spPr>
        <p:txBody>
          <a:bodyPr/>
          <a:lstStyle/>
          <a:p>
            <a:r>
              <a:rPr lang="en-US" altLang="zh-TW"/>
              <a:t>LLM</a:t>
            </a:r>
            <a:r>
              <a:rPr lang="zh-TW" altLang="en-US"/>
              <a:t>時代中的</a:t>
            </a:r>
            <a:r>
              <a:rPr lang="en-US" altLang="zh-TW"/>
              <a:t>AI Agent</a:t>
            </a:r>
            <a:r>
              <a:rPr lang="zh-TW" altLang="en-US"/>
              <a:t>是什麼？ </a:t>
            </a:r>
          </a:p>
        </p:txBody>
      </p:sp>
      <p:sp>
        <p:nvSpPr>
          <p:cNvPr id="6" name="內容版面配置區 5">
            <a:extLst>
              <a:ext uri="{FF2B5EF4-FFF2-40B4-BE49-F238E27FC236}">
                <a16:creationId xmlns:a16="http://schemas.microsoft.com/office/drawing/2014/main" id="{DD250180-5AF1-8F2D-460C-DA21B21E00E2}"/>
              </a:ext>
            </a:extLst>
          </p:cNvPr>
          <p:cNvSpPr>
            <a:spLocks noGrp="1"/>
          </p:cNvSpPr>
          <p:nvPr>
            <p:ph idx="1"/>
          </p:nvPr>
        </p:nvSpPr>
        <p:spPr/>
        <p:txBody>
          <a:bodyPr/>
          <a:lstStyle/>
          <a:p>
            <a:pPr marL="342900" indent="-342900">
              <a:buFont typeface="Arial" panose="020B0604020202020204" pitchFamily="34" charset="0"/>
              <a:buChar char="•"/>
            </a:pPr>
            <a:r>
              <a:rPr lang="en-US" altLang="zh-TW" sz="1800">
                <a:solidFill>
                  <a:schemeClr val="tx1"/>
                </a:solidFill>
                <a:effectLst/>
              </a:rPr>
              <a:t>AI Agent</a:t>
            </a:r>
            <a:r>
              <a:rPr lang="zh-TW" altLang="en-US" sz="1800">
                <a:solidFill>
                  <a:schemeClr val="tx1"/>
                </a:solidFill>
                <a:effectLst/>
              </a:rPr>
              <a:t>，指的是能夠自主（</a:t>
            </a:r>
            <a:r>
              <a:rPr lang="en-US" altLang="zh-TW" sz="1800">
                <a:solidFill>
                  <a:srgbClr val="0070C0"/>
                </a:solidFill>
                <a:effectLst/>
              </a:rPr>
              <a:t>autonomous</a:t>
            </a:r>
            <a:r>
              <a:rPr lang="zh-TW" altLang="en-US" sz="1800">
                <a:solidFill>
                  <a:schemeClr val="tx1"/>
                </a:solidFill>
                <a:effectLst/>
              </a:rPr>
              <a:t>）做出決策、完成行動，而且毋需人類介入的人工智慧。</a:t>
            </a:r>
            <a:endParaRPr lang="en-US" altLang="zh-TW" sz="1800">
              <a:solidFill>
                <a:schemeClr val="tx1"/>
              </a:solidFill>
              <a:effectLst/>
            </a:endParaRPr>
          </a:p>
          <a:p>
            <a:pPr marL="342900" indent="-342900">
              <a:buFont typeface="Arial" panose="020B0604020202020204" pitchFamily="34" charset="0"/>
              <a:buChar char="•"/>
            </a:pPr>
            <a:endParaRPr lang="en-US" altLang="zh-TW" sz="1800">
              <a:solidFill>
                <a:schemeClr val="tx1"/>
              </a:solidFill>
              <a:effectLst/>
            </a:endParaRPr>
          </a:p>
          <a:p>
            <a:pPr marL="342900" indent="-342900">
              <a:buFont typeface="Arial" panose="020B0604020202020204" pitchFamily="34" charset="0"/>
              <a:buChar char="•"/>
            </a:pPr>
            <a:r>
              <a:rPr lang="en-US" altLang="zh-TW" sz="1800">
                <a:solidFill>
                  <a:schemeClr val="tx1"/>
                </a:solidFill>
                <a:effectLst/>
              </a:rPr>
              <a:t>AI Agent</a:t>
            </a:r>
            <a:r>
              <a:rPr lang="zh-TW" altLang="en-US" sz="1800">
                <a:solidFill>
                  <a:schemeClr val="tx1"/>
                </a:solidFill>
                <a:effectLst/>
              </a:rPr>
              <a:t>在人類下達複雜指令（</a:t>
            </a:r>
            <a:r>
              <a:rPr lang="en-US" altLang="zh-TW" sz="1800">
                <a:solidFill>
                  <a:srgbClr val="0070C0"/>
                </a:solidFill>
                <a:effectLst/>
              </a:rPr>
              <a:t>prompt</a:t>
            </a:r>
            <a:r>
              <a:rPr lang="zh-TW" altLang="en-US" sz="1800">
                <a:solidFill>
                  <a:srgbClr val="0070C0"/>
                </a:solidFill>
                <a:effectLst/>
              </a:rPr>
              <a:t>）</a:t>
            </a:r>
            <a:r>
              <a:rPr lang="zh-TW" altLang="en-US" sz="1800">
                <a:solidFill>
                  <a:schemeClr val="tx1"/>
                </a:solidFill>
                <a:effectLst/>
              </a:rPr>
              <a:t>以後，利用感知到的環境資訊，結合指令內容，自行做出計畫，並將其分解成不同步驟，並採取相應行動；在執行任務以後，它還能夠把行動後接收到的回饋，用以改進自己的行為，轉變為下次出任務的養分。</a:t>
            </a:r>
            <a:endParaRPr lang="en-US" altLang="zh-TW" sz="1800">
              <a:solidFill>
                <a:schemeClr val="tx1"/>
              </a:solidFill>
              <a:effectLst/>
            </a:endParaRPr>
          </a:p>
          <a:p>
            <a:pPr marL="342900" indent="-342900">
              <a:buFont typeface="Arial" panose="020B0604020202020204" pitchFamily="34" charset="0"/>
              <a:buChar char="•"/>
            </a:pPr>
            <a:endParaRPr lang="en-US" altLang="zh-TW" sz="1800">
              <a:solidFill>
                <a:schemeClr val="tx1"/>
              </a:solidFill>
              <a:effectLst/>
            </a:endParaRPr>
          </a:p>
          <a:p>
            <a:pPr marL="342900" indent="-342900">
              <a:buFont typeface="Arial" panose="020B0604020202020204" pitchFamily="34" charset="0"/>
              <a:buChar char="•"/>
            </a:pPr>
            <a:r>
              <a:rPr lang="en-US" altLang="zh-TW" sz="1800">
                <a:solidFill>
                  <a:schemeClr val="tx1"/>
                </a:solidFill>
                <a:effectLst/>
              </a:rPr>
              <a:t>AI Agent</a:t>
            </a:r>
            <a:r>
              <a:rPr lang="zh-TW" altLang="en-US" sz="1800">
                <a:solidFill>
                  <a:schemeClr val="tx1"/>
                </a:solidFill>
                <a:effectLst/>
              </a:rPr>
              <a:t>的特性，既擁有智慧（</a:t>
            </a:r>
            <a:r>
              <a:rPr lang="en-US" altLang="zh-TW" sz="1800">
                <a:solidFill>
                  <a:srgbClr val="0070C0"/>
                </a:solidFill>
                <a:effectLst/>
              </a:rPr>
              <a:t>intellegence</a:t>
            </a:r>
            <a:r>
              <a:rPr lang="zh-TW" altLang="en-US" sz="1800">
                <a:solidFill>
                  <a:schemeClr val="tx1"/>
                </a:solidFill>
                <a:effectLst/>
              </a:rPr>
              <a:t>），又具備作為人類代理（</a:t>
            </a:r>
            <a:r>
              <a:rPr lang="en-US" altLang="zh-TW" sz="1800">
                <a:solidFill>
                  <a:srgbClr val="0070C0"/>
                </a:solidFill>
                <a:effectLst/>
              </a:rPr>
              <a:t>agent</a:t>
            </a:r>
            <a:r>
              <a:rPr lang="zh-TW" altLang="en-US" sz="1800">
                <a:solidFill>
                  <a:schemeClr val="tx1"/>
                </a:solidFill>
                <a:effectLst/>
              </a:rPr>
              <a:t>）的能力。</a:t>
            </a:r>
            <a:endParaRPr lang="en-US" altLang="zh-TW" sz="1800">
              <a:solidFill>
                <a:schemeClr val="tx1"/>
              </a:solidFill>
              <a:effectLst/>
            </a:endParaRPr>
          </a:p>
          <a:p>
            <a:pPr marL="342900" indent="-342900">
              <a:buFont typeface="Arial" panose="020B0604020202020204" pitchFamily="34" charset="0"/>
              <a:buChar char="•"/>
            </a:pPr>
            <a:endParaRPr lang="en-US" altLang="zh-TW" sz="1800">
              <a:solidFill>
                <a:schemeClr val="tx1"/>
              </a:solidFill>
              <a:effectLst/>
            </a:endParaRPr>
          </a:p>
          <a:p>
            <a:pPr marL="342900" indent="-342900">
              <a:buFont typeface="Arial" panose="020B0604020202020204" pitchFamily="34" charset="0"/>
              <a:buChar char="•"/>
            </a:pPr>
            <a:r>
              <a:rPr lang="en-US" altLang="zh-TW" sz="1800">
                <a:solidFill>
                  <a:schemeClr val="tx1"/>
                </a:solidFill>
                <a:effectLst/>
              </a:rPr>
              <a:t>AI Agent</a:t>
            </a:r>
            <a:r>
              <a:rPr lang="zh-TW" altLang="en-US" sz="1800">
                <a:solidFill>
                  <a:schemeClr val="tx1"/>
                </a:solidFill>
                <a:effectLst/>
              </a:rPr>
              <a:t>可以用</a:t>
            </a:r>
            <a:r>
              <a:rPr lang="en-US" altLang="zh-TW" sz="1800">
                <a:solidFill>
                  <a:schemeClr val="tx1"/>
                </a:solidFill>
                <a:effectLst/>
              </a:rPr>
              <a:t>LLM</a:t>
            </a:r>
            <a:r>
              <a:rPr lang="zh-TW" altLang="en-US" sz="1800">
                <a:solidFill>
                  <a:schemeClr val="tx1"/>
                </a:solidFill>
                <a:effectLst/>
              </a:rPr>
              <a:t>為大腦，擁有規劃技能（</a:t>
            </a:r>
            <a:r>
              <a:rPr lang="en-US" altLang="zh-TW" sz="1800">
                <a:solidFill>
                  <a:srgbClr val="0070C0"/>
                </a:solidFill>
                <a:effectLst/>
              </a:rPr>
              <a:t>planning skills</a:t>
            </a:r>
            <a:r>
              <a:rPr lang="zh-TW" altLang="en-US" sz="1800">
                <a:solidFill>
                  <a:schemeClr val="tx1"/>
                </a:solidFill>
                <a:effectLst/>
              </a:rPr>
              <a:t>），具備記憶力（</a:t>
            </a:r>
            <a:r>
              <a:rPr lang="en-US" altLang="zh-TW" sz="1800">
                <a:solidFill>
                  <a:srgbClr val="0070C0"/>
                </a:solidFill>
                <a:effectLst/>
              </a:rPr>
              <a:t>memory</a:t>
            </a:r>
            <a:r>
              <a:rPr lang="zh-TW" altLang="en-US" sz="1800">
                <a:solidFill>
                  <a:schemeClr val="tx1"/>
                </a:solidFill>
                <a:effectLst/>
              </a:rPr>
              <a:t>），同時能夠調用工具（</a:t>
            </a:r>
            <a:r>
              <a:rPr lang="en-US" altLang="zh-TW" sz="1800">
                <a:solidFill>
                  <a:srgbClr val="0070C0"/>
                </a:solidFill>
                <a:effectLst/>
              </a:rPr>
              <a:t>tool use</a:t>
            </a:r>
            <a:r>
              <a:rPr lang="zh-TW" altLang="en-US" sz="1800">
                <a:solidFill>
                  <a:schemeClr val="tx1"/>
                </a:solidFill>
                <a:effectLst/>
              </a:rPr>
              <a:t>），因此</a:t>
            </a:r>
            <a:r>
              <a:rPr lang="en-US" altLang="zh-TW" sz="1800">
                <a:solidFill>
                  <a:schemeClr val="tx1"/>
                </a:solidFill>
                <a:effectLst/>
              </a:rPr>
              <a:t>AI Agent</a:t>
            </a:r>
            <a:r>
              <a:rPr lang="zh-TW" altLang="en-US" sz="1800">
                <a:solidFill>
                  <a:schemeClr val="tx1"/>
                </a:solidFill>
                <a:effectLst/>
              </a:rPr>
              <a:t>有辦法解決通用問題（</a:t>
            </a:r>
            <a:r>
              <a:rPr lang="en-US" altLang="zh-TW" sz="1800">
                <a:solidFill>
                  <a:srgbClr val="0070C0"/>
                </a:solidFill>
                <a:effectLst/>
              </a:rPr>
              <a:t>general problem</a:t>
            </a:r>
            <a:r>
              <a:rPr lang="zh-TW" altLang="en-US" sz="1800">
                <a:solidFill>
                  <a:schemeClr val="tx1"/>
                </a:solidFill>
                <a:effectLst/>
              </a:rPr>
              <a:t>），不再是先前專用的人工智慧所能比擬。</a:t>
            </a:r>
          </a:p>
        </p:txBody>
      </p:sp>
      <p:sp>
        <p:nvSpPr>
          <p:cNvPr id="8" name="文字方塊 7">
            <a:extLst>
              <a:ext uri="{FF2B5EF4-FFF2-40B4-BE49-F238E27FC236}">
                <a16:creationId xmlns:a16="http://schemas.microsoft.com/office/drawing/2014/main" id="{6F3751E3-F013-96C9-8292-9B6F9729D97B}"/>
              </a:ext>
            </a:extLst>
          </p:cNvPr>
          <p:cNvSpPr txBox="1"/>
          <p:nvPr/>
        </p:nvSpPr>
        <p:spPr>
          <a:xfrm>
            <a:off x="6084168" y="6558935"/>
            <a:ext cx="4576232" cy="307777"/>
          </a:xfrm>
          <a:prstGeom prst="rect">
            <a:avLst/>
          </a:prstGeom>
          <a:noFill/>
        </p:spPr>
        <p:txBody>
          <a:bodyPr wrap="square">
            <a:spAutoFit/>
          </a:bodyPr>
          <a:lstStyle/>
          <a:p>
            <a:r>
              <a:rPr lang="en-US" altLang="zh-TW" sz="1400"/>
              <a:t>https://www.gvm.com.tw/article/113965</a:t>
            </a:r>
            <a:endParaRPr lang="zh-TW" altLang="en-US" sz="1400"/>
          </a:p>
        </p:txBody>
      </p:sp>
      <p:sp>
        <p:nvSpPr>
          <p:cNvPr id="3" name="文字方塊 2">
            <a:extLst>
              <a:ext uri="{FF2B5EF4-FFF2-40B4-BE49-F238E27FC236}">
                <a16:creationId xmlns:a16="http://schemas.microsoft.com/office/drawing/2014/main" id="{70A70872-6666-87F5-D6F9-2D7061832853}"/>
              </a:ext>
            </a:extLst>
          </p:cNvPr>
          <p:cNvSpPr txBox="1"/>
          <p:nvPr/>
        </p:nvSpPr>
        <p:spPr>
          <a:xfrm>
            <a:off x="5940152" y="-63273"/>
            <a:ext cx="5335200" cy="215444"/>
          </a:xfrm>
          <a:prstGeom prst="rect">
            <a:avLst/>
          </a:prstGeom>
          <a:noFill/>
        </p:spPr>
        <p:txBody>
          <a:bodyPr wrap="square">
            <a:spAutoFit/>
          </a:bodyPr>
          <a:lstStyle/>
          <a:p>
            <a:r>
              <a:rPr lang="en-US" altLang="zh-TW" sz="800"/>
              <a:t>https://hackmd.io/@YungHuiHsu/rkK52BkQp</a:t>
            </a:r>
            <a:endParaRPr lang="zh-TW" altLang="en-US" sz="800"/>
          </a:p>
        </p:txBody>
      </p:sp>
    </p:spTree>
    <p:extLst>
      <p:ext uri="{BB962C8B-B14F-4D97-AF65-F5344CB8AC3E}">
        <p14:creationId xmlns:p14="http://schemas.microsoft.com/office/powerpoint/2010/main" val="343385388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516EA328-A841-473C-C2F9-39C16298B4BF}"/>
              </a:ext>
            </a:extLst>
          </p:cNvPr>
          <p:cNvPicPr>
            <a:picLocks noGrp="1" noChangeAspect="1"/>
          </p:cNvPicPr>
          <p:nvPr>
            <p:ph idx="1"/>
          </p:nvPr>
        </p:nvPicPr>
        <p:blipFill>
          <a:blip r:embed="rId3"/>
          <a:stretch>
            <a:fillRect/>
          </a:stretch>
        </p:blipFill>
        <p:spPr>
          <a:xfrm>
            <a:off x="251520" y="3140968"/>
            <a:ext cx="8536388" cy="3384376"/>
          </a:xfrm>
          <a:prstGeom prst="rect">
            <a:avLst/>
          </a:prstGeom>
        </p:spPr>
      </p:pic>
      <p:sp>
        <p:nvSpPr>
          <p:cNvPr id="15" name="文字方塊 14">
            <a:extLst>
              <a:ext uri="{FF2B5EF4-FFF2-40B4-BE49-F238E27FC236}">
                <a16:creationId xmlns:a16="http://schemas.microsoft.com/office/drawing/2014/main" id="{CC218A9A-85CF-C471-0096-D00017E39995}"/>
              </a:ext>
            </a:extLst>
          </p:cNvPr>
          <p:cNvSpPr txBox="1"/>
          <p:nvPr/>
        </p:nvSpPr>
        <p:spPr>
          <a:xfrm>
            <a:off x="323528" y="163608"/>
            <a:ext cx="8536388" cy="2800767"/>
          </a:xfrm>
          <a:prstGeom prst="rect">
            <a:avLst/>
          </a:prstGeom>
          <a:noFill/>
        </p:spPr>
        <p:txBody>
          <a:bodyPr wrap="square">
            <a:spAutoFit/>
          </a:bodyPr>
          <a:lstStyle/>
          <a:p>
            <a:r>
              <a:rPr lang="zh-TW" altLang="en-US" sz="1600" b="1">
                <a:latin typeface="+mj-lt"/>
                <a:ea typeface="+mj-ea"/>
              </a:rPr>
              <a:t>就規劃而言</a:t>
            </a:r>
            <a:r>
              <a:rPr lang="zh-TW" altLang="en-US" sz="1600">
                <a:latin typeface="+mj-lt"/>
                <a:ea typeface="+mj-ea"/>
              </a:rPr>
              <a:t>，宛若人類在制訂計畫，</a:t>
            </a:r>
            <a:r>
              <a:rPr lang="en-US" altLang="zh-TW" sz="1600">
                <a:latin typeface="+mj-lt"/>
                <a:ea typeface="+mj-ea"/>
              </a:rPr>
              <a:t>AI Agent</a:t>
            </a:r>
            <a:r>
              <a:rPr lang="zh-TW" altLang="en-US" sz="1600">
                <a:latin typeface="+mj-lt"/>
                <a:ea typeface="+mj-ea"/>
              </a:rPr>
              <a:t>利用思維鏈（</a:t>
            </a:r>
            <a:r>
              <a:rPr lang="en-US" altLang="zh-TW" sz="1600">
                <a:latin typeface="+mj-lt"/>
                <a:ea typeface="+mj-ea"/>
              </a:rPr>
              <a:t>CoT: chain of thoughts</a:t>
            </a:r>
            <a:r>
              <a:rPr lang="zh-TW" altLang="en-US" sz="1600">
                <a:latin typeface="+mj-lt"/>
                <a:ea typeface="+mj-ea"/>
              </a:rPr>
              <a:t>）、思維樹（</a:t>
            </a:r>
            <a:r>
              <a:rPr lang="en-US" altLang="zh-TW" sz="1600">
                <a:latin typeface="+mj-lt"/>
                <a:ea typeface="+mj-ea"/>
              </a:rPr>
              <a:t>ToT: tree of thoughts</a:t>
            </a:r>
            <a:r>
              <a:rPr lang="zh-TW" altLang="en-US" sz="1600">
                <a:latin typeface="+mj-lt"/>
                <a:ea typeface="+mj-ea"/>
              </a:rPr>
              <a:t>）等技術，讓</a:t>
            </a:r>
            <a:r>
              <a:rPr lang="en-US" altLang="zh-TW" sz="1600">
                <a:latin typeface="+mj-lt"/>
                <a:ea typeface="+mj-ea"/>
              </a:rPr>
              <a:t>LLM</a:t>
            </a:r>
            <a:r>
              <a:rPr lang="zh-TW" altLang="en-US" sz="1600">
                <a:latin typeface="+mj-lt"/>
                <a:ea typeface="+mj-ea"/>
              </a:rPr>
              <a:t>把收到的指令與任務細分為不同步驟，如此便可以把終極目標拆解成子目標（</a:t>
            </a:r>
            <a:r>
              <a:rPr lang="en-US" altLang="zh-TW" sz="1600">
                <a:latin typeface="+mj-lt"/>
                <a:ea typeface="+mj-ea"/>
              </a:rPr>
              <a:t>subgoals</a:t>
            </a:r>
            <a:r>
              <a:rPr lang="zh-TW" altLang="en-US" sz="1600">
                <a:latin typeface="+mj-lt"/>
                <a:ea typeface="+mj-ea"/>
              </a:rPr>
              <a:t>），方便管理也易於檢核。</a:t>
            </a:r>
          </a:p>
          <a:p>
            <a:endParaRPr lang="zh-TW" altLang="en-US" sz="1600">
              <a:latin typeface="+mj-lt"/>
              <a:ea typeface="+mj-ea"/>
            </a:endParaRPr>
          </a:p>
          <a:p>
            <a:r>
              <a:rPr lang="zh-TW" altLang="en-US" sz="1600">
                <a:latin typeface="+mj-lt"/>
                <a:ea typeface="+mj-ea"/>
              </a:rPr>
              <a:t>另外，在完成任務後，透過</a:t>
            </a:r>
            <a:r>
              <a:rPr lang="en-US" altLang="zh-TW" sz="1600">
                <a:latin typeface="+mj-lt"/>
                <a:ea typeface="+mj-ea"/>
              </a:rPr>
              <a:t>ReAct</a:t>
            </a:r>
            <a:r>
              <a:rPr lang="zh-TW" altLang="en-US" sz="1600">
                <a:latin typeface="+mj-lt"/>
                <a:ea typeface="+mj-ea"/>
              </a:rPr>
              <a:t>、</a:t>
            </a:r>
            <a:r>
              <a:rPr lang="en-US" altLang="zh-TW" sz="1600">
                <a:latin typeface="+mj-lt"/>
                <a:ea typeface="+mj-ea"/>
              </a:rPr>
              <a:t>Reflexion</a:t>
            </a:r>
            <a:r>
              <a:rPr lang="zh-TW" altLang="en-US" sz="1600">
                <a:latin typeface="+mj-lt"/>
                <a:ea typeface="+mj-ea"/>
              </a:rPr>
              <a:t>等反思框架以及事後反思鏈（</a:t>
            </a:r>
            <a:r>
              <a:rPr lang="en-US" altLang="zh-TW" sz="1600">
                <a:latin typeface="+mj-lt"/>
                <a:ea typeface="+mj-ea"/>
              </a:rPr>
              <a:t>CoH: Chain of Hindsight</a:t>
            </a:r>
            <a:r>
              <a:rPr lang="zh-TW" altLang="en-US" sz="1600">
                <a:latin typeface="+mj-lt"/>
                <a:ea typeface="+mj-ea"/>
              </a:rPr>
              <a:t>），讓</a:t>
            </a:r>
            <a:r>
              <a:rPr lang="en-US" altLang="zh-TW" sz="1600">
                <a:latin typeface="+mj-lt"/>
                <a:ea typeface="+mj-ea"/>
              </a:rPr>
              <a:t>AI Agent</a:t>
            </a:r>
            <a:r>
              <a:rPr lang="zh-TW" altLang="en-US" sz="1600">
                <a:latin typeface="+mj-lt"/>
                <a:ea typeface="+mj-ea"/>
              </a:rPr>
              <a:t>不再只是憑空推理，因為針對每次行動給出評價，因此能夠從過去行為中學習，藉此精進未來行動，產出表現更佳的結果。</a:t>
            </a:r>
            <a:endParaRPr lang="en-US" altLang="zh-TW" sz="1600">
              <a:latin typeface="+mj-lt"/>
              <a:ea typeface="+mj-ea"/>
            </a:endParaRPr>
          </a:p>
          <a:p>
            <a:endParaRPr lang="en-US" altLang="zh-TW" sz="1600">
              <a:latin typeface="+mj-lt"/>
              <a:ea typeface="+mj-ea"/>
            </a:endParaRPr>
          </a:p>
          <a:p>
            <a:r>
              <a:rPr lang="zh-TW" altLang="en-US" sz="1600">
                <a:latin typeface="+mj-lt"/>
                <a:ea typeface="+mj-ea"/>
              </a:rPr>
              <a:t>感知能力、思考能力和行動能力是</a:t>
            </a:r>
            <a:r>
              <a:rPr lang="en-US" altLang="zh-TW" sz="1600">
                <a:latin typeface="+mj-lt"/>
                <a:ea typeface="+mj-ea"/>
              </a:rPr>
              <a:t>AI Agent</a:t>
            </a:r>
            <a:r>
              <a:rPr lang="zh-TW" altLang="en-US" sz="1600">
                <a:latin typeface="+mj-lt"/>
                <a:ea typeface="+mj-ea"/>
              </a:rPr>
              <a:t>的必需。</a:t>
            </a:r>
            <a:r>
              <a:rPr lang="en-US" altLang="zh-TW" sz="1600">
                <a:latin typeface="+mj-lt"/>
                <a:ea typeface="+mj-ea"/>
              </a:rPr>
              <a:t>AI agent</a:t>
            </a:r>
            <a:r>
              <a:rPr lang="zh-TW" altLang="en-US" sz="1600">
                <a:latin typeface="+mj-lt"/>
                <a:ea typeface="+mj-ea"/>
              </a:rPr>
              <a:t>能夠感知世界，因此掌握對環境的認知，知道自己所處的位置；擁有做計畫和決策的能力，並利用感知到的資訊輔助決策品質；有了計畫後採取行動，讓其落地，由此構成</a:t>
            </a:r>
            <a:r>
              <a:rPr lang="en-US" altLang="zh-TW" sz="1600">
                <a:latin typeface="+mj-lt"/>
                <a:ea typeface="+mj-ea"/>
              </a:rPr>
              <a:t>AI Agent</a:t>
            </a:r>
            <a:r>
              <a:rPr lang="zh-TW" altLang="en-US" sz="1600">
                <a:latin typeface="+mj-lt"/>
                <a:ea typeface="+mj-ea"/>
              </a:rPr>
              <a:t>。</a:t>
            </a:r>
          </a:p>
        </p:txBody>
      </p:sp>
      <p:sp>
        <p:nvSpPr>
          <p:cNvPr id="2" name="文字方塊 1">
            <a:extLst>
              <a:ext uri="{FF2B5EF4-FFF2-40B4-BE49-F238E27FC236}">
                <a16:creationId xmlns:a16="http://schemas.microsoft.com/office/drawing/2014/main" id="{51168006-DA19-5D84-3995-88522773EC93}"/>
              </a:ext>
            </a:extLst>
          </p:cNvPr>
          <p:cNvSpPr txBox="1"/>
          <p:nvPr/>
        </p:nvSpPr>
        <p:spPr>
          <a:xfrm>
            <a:off x="6084168" y="6558935"/>
            <a:ext cx="4576232" cy="307777"/>
          </a:xfrm>
          <a:prstGeom prst="rect">
            <a:avLst/>
          </a:prstGeom>
          <a:noFill/>
        </p:spPr>
        <p:txBody>
          <a:bodyPr wrap="square">
            <a:spAutoFit/>
          </a:bodyPr>
          <a:lstStyle/>
          <a:p>
            <a:r>
              <a:rPr lang="en-US" altLang="zh-TW" sz="1400"/>
              <a:t>https://www.gvm.com.tw/article/113965</a:t>
            </a:r>
            <a:endParaRPr lang="zh-TW" altLang="en-US" sz="1400"/>
          </a:p>
        </p:txBody>
      </p:sp>
      <p:sp>
        <p:nvSpPr>
          <p:cNvPr id="3" name="文字方塊 2">
            <a:extLst>
              <a:ext uri="{FF2B5EF4-FFF2-40B4-BE49-F238E27FC236}">
                <a16:creationId xmlns:a16="http://schemas.microsoft.com/office/drawing/2014/main" id="{B349C65D-E956-9C5F-DECF-359EA53D1311}"/>
              </a:ext>
            </a:extLst>
          </p:cNvPr>
          <p:cNvSpPr txBox="1"/>
          <p:nvPr/>
        </p:nvSpPr>
        <p:spPr>
          <a:xfrm>
            <a:off x="5508104" y="5373216"/>
            <a:ext cx="720080" cy="307777"/>
          </a:xfrm>
          <a:prstGeom prst="rect">
            <a:avLst/>
          </a:prstGeom>
          <a:noFill/>
        </p:spPr>
        <p:txBody>
          <a:bodyPr wrap="square" rtlCol="0">
            <a:spAutoFit/>
          </a:bodyPr>
          <a:lstStyle/>
          <a:p>
            <a:r>
              <a:rPr lang="zh-TW" altLang="en-US" sz="1400" b="1">
                <a:ln w="9525">
                  <a:solidFill>
                    <a:srgbClr val="FFC000"/>
                  </a:solidFill>
                  <a:prstDash val="solid"/>
                </a:ln>
                <a:solidFill>
                  <a:srgbClr val="C00000"/>
                </a:solidFill>
                <a:latin typeface="微軟正黑體" panose="020B0604030504040204" pitchFamily="34" charset="-120"/>
                <a:ea typeface="微軟正黑體" panose="020B0604030504040204" pitchFamily="34" charset="-120"/>
              </a:rPr>
              <a:t>規劃</a:t>
            </a:r>
          </a:p>
        </p:txBody>
      </p:sp>
      <p:sp>
        <p:nvSpPr>
          <p:cNvPr id="4" name="文字方塊 3">
            <a:extLst>
              <a:ext uri="{FF2B5EF4-FFF2-40B4-BE49-F238E27FC236}">
                <a16:creationId xmlns:a16="http://schemas.microsoft.com/office/drawing/2014/main" id="{4A5B0B64-19C1-57E0-B1BB-46E55FB48C4F}"/>
              </a:ext>
            </a:extLst>
          </p:cNvPr>
          <p:cNvSpPr txBox="1"/>
          <p:nvPr/>
        </p:nvSpPr>
        <p:spPr>
          <a:xfrm>
            <a:off x="3635896" y="4077072"/>
            <a:ext cx="720080" cy="307777"/>
          </a:xfrm>
          <a:prstGeom prst="rect">
            <a:avLst/>
          </a:prstGeom>
          <a:noFill/>
        </p:spPr>
        <p:txBody>
          <a:bodyPr wrap="square" rtlCol="0">
            <a:spAutoFit/>
          </a:bodyPr>
          <a:lstStyle/>
          <a:p>
            <a:r>
              <a:rPr lang="zh-TW" altLang="en-US" sz="1400" b="1">
                <a:ln w="9525">
                  <a:solidFill>
                    <a:srgbClr val="FFC000"/>
                  </a:solidFill>
                  <a:prstDash val="solid"/>
                </a:ln>
                <a:solidFill>
                  <a:srgbClr val="C00000"/>
                </a:solidFill>
                <a:latin typeface="微軟正黑體" panose="020B0604030504040204" pitchFamily="34" charset="-120"/>
                <a:ea typeface="微軟正黑體" panose="020B0604030504040204" pitchFamily="34" charset="-120"/>
              </a:rPr>
              <a:t>記憶</a:t>
            </a:r>
          </a:p>
        </p:txBody>
      </p:sp>
      <p:sp>
        <p:nvSpPr>
          <p:cNvPr id="5" name="文字方塊 4">
            <a:extLst>
              <a:ext uri="{FF2B5EF4-FFF2-40B4-BE49-F238E27FC236}">
                <a16:creationId xmlns:a16="http://schemas.microsoft.com/office/drawing/2014/main" id="{B1EF9113-4CAD-B8FB-A2C7-177C41EA0FB6}"/>
              </a:ext>
            </a:extLst>
          </p:cNvPr>
          <p:cNvSpPr txBox="1"/>
          <p:nvPr/>
        </p:nvSpPr>
        <p:spPr>
          <a:xfrm>
            <a:off x="3347864" y="5373215"/>
            <a:ext cx="720080" cy="307777"/>
          </a:xfrm>
          <a:prstGeom prst="rect">
            <a:avLst/>
          </a:prstGeom>
          <a:noFill/>
        </p:spPr>
        <p:txBody>
          <a:bodyPr wrap="square" rtlCol="0">
            <a:spAutoFit/>
          </a:bodyPr>
          <a:lstStyle/>
          <a:p>
            <a:r>
              <a:rPr lang="zh-TW" altLang="en-US" sz="1400" b="1">
                <a:ln w="9525">
                  <a:solidFill>
                    <a:srgbClr val="FFC000"/>
                  </a:solidFill>
                  <a:prstDash val="solid"/>
                </a:ln>
                <a:solidFill>
                  <a:srgbClr val="C00000"/>
                </a:solidFill>
                <a:latin typeface="微軟正黑體" panose="020B0604030504040204" pitchFamily="34" charset="-120"/>
                <a:ea typeface="微軟正黑體" panose="020B0604030504040204" pitchFamily="34" charset="-120"/>
              </a:rPr>
              <a:t>工具</a:t>
            </a:r>
          </a:p>
        </p:txBody>
      </p:sp>
      <p:sp>
        <p:nvSpPr>
          <p:cNvPr id="6" name="文字方塊 5">
            <a:extLst>
              <a:ext uri="{FF2B5EF4-FFF2-40B4-BE49-F238E27FC236}">
                <a16:creationId xmlns:a16="http://schemas.microsoft.com/office/drawing/2014/main" id="{147C7DF6-ECFD-FBED-0249-5A1F6609685C}"/>
              </a:ext>
            </a:extLst>
          </p:cNvPr>
          <p:cNvSpPr txBox="1"/>
          <p:nvPr/>
        </p:nvSpPr>
        <p:spPr>
          <a:xfrm>
            <a:off x="5004048" y="6021288"/>
            <a:ext cx="720080" cy="307777"/>
          </a:xfrm>
          <a:prstGeom prst="rect">
            <a:avLst/>
          </a:prstGeom>
          <a:noFill/>
        </p:spPr>
        <p:txBody>
          <a:bodyPr wrap="square" rtlCol="0">
            <a:spAutoFit/>
          </a:bodyPr>
          <a:lstStyle/>
          <a:p>
            <a:r>
              <a:rPr lang="zh-TW" altLang="en-US" sz="1400" b="1">
                <a:ln w="9525">
                  <a:solidFill>
                    <a:srgbClr val="FFC000"/>
                  </a:solidFill>
                  <a:prstDash val="solid"/>
                </a:ln>
                <a:solidFill>
                  <a:srgbClr val="C00000"/>
                </a:solidFill>
                <a:latin typeface="微軟正黑體" panose="020B0604030504040204" pitchFamily="34" charset="-120"/>
                <a:ea typeface="微軟正黑體" panose="020B0604030504040204" pitchFamily="34" charset="-120"/>
              </a:rPr>
              <a:t>行動</a:t>
            </a:r>
          </a:p>
        </p:txBody>
      </p:sp>
      <p:sp>
        <p:nvSpPr>
          <p:cNvPr id="9" name="文字方塊 8">
            <a:extLst>
              <a:ext uri="{FF2B5EF4-FFF2-40B4-BE49-F238E27FC236}">
                <a16:creationId xmlns:a16="http://schemas.microsoft.com/office/drawing/2014/main" id="{7460CCF0-F681-BBB0-FA51-10A904B6C1F6}"/>
              </a:ext>
            </a:extLst>
          </p:cNvPr>
          <p:cNvSpPr txBox="1"/>
          <p:nvPr/>
        </p:nvSpPr>
        <p:spPr>
          <a:xfrm>
            <a:off x="294832" y="6372325"/>
            <a:ext cx="5331600" cy="215444"/>
          </a:xfrm>
          <a:prstGeom prst="rect">
            <a:avLst/>
          </a:prstGeom>
          <a:noFill/>
        </p:spPr>
        <p:txBody>
          <a:bodyPr wrap="square">
            <a:spAutoFit/>
          </a:bodyPr>
          <a:lstStyle/>
          <a:p>
            <a:r>
              <a:rPr lang="en-US" altLang="zh-TW" sz="800"/>
              <a:t>https://lilianweng.github.io/posts/2023-06-23-agent/</a:t>
            </a:r>
            <a:endParaRPr lang="zh-TW" altLang="en-US" sz="800"/>
          </a:p>
        </p:txBody>
      </p:sp>
    </p:spTree>
    <p:extLst>
      <p:ext uri="{BB962C8B-B14F-4D97-AF65-F5344CB8AC3E}">
        <p14:creationId xmlns:p14="http://schemas.microsoft.com/office/powerpoint/2010/main" val="21555640"/>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2A283F9-E802-BDFC-E677-CDF289F2C1E4}"/>
              </a:ext>
            </a:extLst>
          </p:cNvPr>
          <p:cNvSpPr>
            <a:spLocks noGrp="1"/>
          </p:cNvSpPr>
          <p:nvPr>
            <p:ph type="title"/>
          </p:nvPr>
        </p:nvSpPr>
        <p:spPr>
          <a:xfrm>
            <a:off x="181546" y="44449"/>
            <a:ext cx="8854950" cy="432223"/>
          </a:xfrm>
        </p:spPr>
        <p:txBody>
          <a:bodyPr/>
          <a:lstStyle/>
          <a:p>
            <a:r>
              <a:rPr lang="zh-TW" altLang="en-US" sz="2800"/>
              <a:t>大型語言模型的代理如何進行任務規劃</a:t>
            </a:r>
          </a:p>
        </p:txBody>
      </p:sp>
      <p:sp>
        <p:nvSpPr>
          <p:cNvPr id="3" name="內容版面配置區 2">
            <a:extLst>
              <a:ext uri="{FF2B5EF4-FFF2-40B4-BE49-F238E27FC236}">
                <a16:creationId xmlns:a16="http://schemas.microsoft.com/office/drawing/2014/main" id="{247F0635-DCAA-58A4-59CD-1732BAF63C34}"/>
              </a:ext>
            </a:extLst>
          </p:cNvPr>
          <p:cNvSpPr>
            <a:spLocks noGrp="1"/>
          </p:cNvSpPr>
          <p:nvPr>
            <p:ph idx="1"/>
          </p:nvPr>
        </p:nvSpPr>
        <p:spPr>
          <a:xfrm>
            <a:off x="71500" y="474464"/>
            <a:ext cx="9001000" cy="5400452"/>
          </a:xfrm>
        </p:spPr>
        <p:txBody>
          <a:bodyPr/>
          <a:lstStyle/>
          <a:p>
            <a:pPr marL="285750" indent="-285750">
              <a:buFont typeface="Arial" panose="020B0604020202020204" pitchFamily="34" charset="0"/>
              <a:buChar char="•"/>
            </a:pPr>
            <a:r>
              <a:rPr lang="zh-TW" altLang="en-US" sz="1200">
                <a:effectLst/>
              </a:rPr>
              <a:t>任務分解 </a:t>
            </a:r>
            <a:r>
              <a:rPr lang="en-US" altLang="zh-TW" sz="1200">
                <a:effectLst/>
              </a:rPr>
              <a:t>(Task Decomposition)</a:t>
            </a:r>
            <a:r>
              <a:rPr lang="zh-TW" altLang="en-US" sz="1200">
                <a:effectLst/>
              </a:rPr>
              <a:t>　探討如何利用大型語言模型（</a:t>
            </a:r>
            <a:r>
              <a:rPr lang="en-US" altLang="zh-TW" sz="1200">
                <a:effectLst/>
              </a:rPr>
              <a:t>LLM</a:t>
            </a:r>
            <a:r>
              <a:rPr lang="zh-TW" altLang="en-US" sz="1200">
                <a:effectLst/>
              </a:rPr>
              <a:t>）來分解複雜任務。包括「思緒鏈」（</a:t>
            </a:r>
            <a:r>
              <a:rPr lang="en-US" altLang="zh-TW" sz="1200">
                <a:effectLst/>
              </a:rPr>
              <a:t>Chain of Thought, CoT</a:t>
            </a:r>
            <a:r>
              <a:rPr lang="zh-TW" altLang="en-US" sz="1200">
                <a:effectLst/>
              </a:rPr>
              <a:t>）和「思緒樹」（</a:t>
            </a:r>
            <a:r>
              <a:rPr lang="en-US" altLang="zh-TW" sz="1200">
                <a:effectLst/>
              </a:rPr>
              <a:t>Tree of Thoughts</a:t>
            </a:r>
            <a:r>
              <a:rPr lang="zh-TW" altLang="en-US" sz="1200">
                <a:effectLst/>
              </a:rPr>
              <a:t>）等技術，這些技術能夠將大任務分解為更小、更簡單的步驟。此外，　利用外部的經典規劃工具（如 </a:t>
            </a:r>
            <a:r>
              <a:rPr lang="en-US" altLang="zh-TW" sz="1200">
                <a:effectLst/>
              </a:rPr>
              <a:t>PDDL</a:t>
            </a:r>
            <a:r>
              <a:rPr lang="zh-TW" altLang="en-US" sz="1200">
                <a:effectLst/>
              </a:rPr>
              <a:t>）來進行長期規劃，在某些機器人設置中常見。</a:t>
            </a:r>
            <a:endParaRPr lang="en-US" altLang="zh-TW" sz="1200">
              <a:effectLst/>
            </a:endParaRPr>
          </a:p>
          <a:p>
            <a:pPr marL="285750" indent="-285750">
              <a:buFont typeface="Arial" panose="020B0604020202020204" pitchFamily="34" charset="0"/>
              <a:buChar char="•"/>
            </a:pPr>
            <a:endParaRPr lang="en-US" altLang="zh-TW" sz="1200">
              <a:effectLst/>
            </a:endParaRPr>
          </a:p>
          <a:p>
            <a:pPr marL="285750" indent="-285750">
              <a:buFont typeface="Arial" panose="020B0604020202020204" pitchFamily="34" charset="0"/>
              <a:buChar char="•"/>
            </a:pPr>
            <a:r>
              <a:rPr lang="zh-TW" altLang="en-US" sz="1200">
                <a:effectLst/>
              </a:rPr>
              <a:t>自我反思 </a:t>
            </a:r>
            <a:r>
              <a:rPr lang="en-US" altLang="zh-TW" sz="1200">
                <a:effectLst/>
              </a:rPr>
              <a:t>(Self-Reflection)</a:t>
            </a:r>
            <a:r>
              <a:rPr lang="zh-TW" altLang="en-US" sz="1200">
                <a:effectLst/>
              </a:rPr>
              <a:t>自我反思是自主代理的重要部分，它通過改進過去的行動決策和糾正錯誤來實現迭代改進。 如 </a:t>
            </a:r>
            <a:r>
              <a:rPr lang="en-US" altLang="zh-TW" sz="1200">
                <a:effectLst/>
              </a:rPr>
              <a:t>ReAct </a:t>
            </a:r>
            <a:r>
              <a:rPr lang="zh-TW" altLang="en-US" sz="1200">
                <a:effectLst/>
              </a:rPr>
              <a:t>和 </a:t>
            </a:r>
            <a:r>
              <a:rPr lang="en-US" altLang="zh-TW" sz="1200">
                <a:effectLst/>
              </a:rPr>
              <a:t>Reflexion</a:t>
            </a:r>
            <a:r>
              <a:rPr lang="zh-TW" altLang="en-US" sz="1200">
                <a:effectLst/>
              </a:rPr>
              <a:t>，這些方法結合了推理和行動，並通過語言空間來進行複雜的推理步驟。這些方法使代理能夠在執行任務時進行自我反思，從而提高其解決問題的能力。 </a:t>
            </a:r>
            <a:endParaRPr lang="en-US" altLang="zh-TW" sz="1200">
              <a:effectLst/>
            </a:endParaRPr>
          </a:p>
          <a:p>
            <a:pPr marL="285750" indent="-285750">
              <a:buFont typeface="Arial" panose="020B0604020202020204" pitchFamily="34" charset="0"/>
              <a:buChar char="•"/>
            </a:pPr>
            <a:endParaRPr lang="en-US" altLang="zh-TW" sz="1200">
              <a:effectLst/>
            </a:endParaRPr>
          </a:p>
          <a:p>
            <a:pPr marL="285750" indent="-285750">
              <a:buFont typeface="Arial" panose="020B0604020202020204" pitchFamily="34" charset="0"/>
              <a:buChar char="•"/>
            </a:pPr>
            <a:r>
              <a:rPr lang="zh-TW" altLang="en-US" sz="1200">
                <a:effectLst/>
              </a:rPr>
              <a:t>回溯鏈 </a:t>
            </a:r>
            <a:r>
              <a:rPr lang="en-US" altLang="zh-TW" sz="1200">
                <a:effectLst/>
              </a:rPr>
              <a:t>Chain of Hindsight</a:t>
            </a:r>
            <a:r>
              <a:rPr lang="zh-TW" altLang="en-US" sz="1200">
                <a:effectLst/>
              </a:rPr>
              <a:t>　</a:t>
            </a:r>
            <a:r>
              <a:rPr lang="en-US" altLang="zh-TW" sz="1200">
                <a:effectLst/>
                <a:hlinkClick r:id="rId2">
                  <a:extLst>
                    <a:ext uri="{A12FA001-AC4F-418D-AE19-62706E023703}">
                      <ahyp:hlinkClr xmlns:ahyp="http://schemas.microsoft.com/office/drawing/2018/hyperlinkcolor" val="tx"/>
                    </a:ext>
                  </a:extLst>
                </a:hlinkClick>
              </a:rPr>
              <a:t>(CoH; Liu et al. 2023)</a:t>
            </a:r>
            <a:r>
              <a:rPr lang="zh-TW" altLang="en-US" sz="1200">
                <a:effectLst/>
              </a:rPr>
              <a:t>：</a:t>
            </a:r>
            <a:r>
              <a:rPr lang="en-US" altLang="zh-TW" sz="1200">
                <a:effectLst/>
              </a:rPr>
              <a:t>CoH</a:t>
            </a:r>
            <a:r>
              <a:rPr lang="zh-TW" altLang="en-US" sz="1200">
                <a:effectLst/>
              </a:rPr>
              <a:t>是一種鼓勵模型改進其自身輸出的方法，它通過明確地向模型展示一系列過去的輸出序列和反饋來實現。</a:t>
            </a:r>
            <a:endParaRPr lang="en-US" altLang="zh-TW" sz="1200">
              <a:effectLst/>
            </a:endParaRPr>
          </a:p>
          <a:p>
            <a:pPr marL="285750" indent="-285750">
              <a:buFont typeface="Arial" panose="020B0604020202020204" pitchFamily="34" charset="0"/>
              <a:buChar char="•"/>
            </a:pPr>
            <a:endParaRPr lang="zh-TW" altLang="en-US" sz="1200">
              <a:effectLst/>
            </a:endParaRPr>
          </a:p>
          <a:p>
            <a:pPr marL="285750" indent="-285750">
              <a:buFont typeface="Arial" panose="020B0604020202020204" pitchFamily="34" charset="0"/>
              <a:buChar char="•"/>
            </a:pPr>
            <a:r>
              <a:rPr lang="zh-TW" altLang="en-US" sz="1200">
                <a:effectLst/>
              </a:rPr>
              <a:t>演算法提取 （</a:t>
            </a:r>
            <a:r>
              <a:rPr lang="en-US" altLang="zh-TW" sz="1200">
                <a:effectLst/>
              </a:rPr>
              <a:t>Algorithm Distillation(AD) or Self critics?</a:t>
            </a:r>
            <a:r>
              <a:rPr lang="zh-TW" altLang="en-US" sz="1200">
                <a:effectLst/>
              </a:rPr>
              <a:t>：學習如何「學習」，而不僅僅是學習完成一個特定的任務。</a:t>
            </a:r>
            <a:r>
              <a:rPr lang="en-US" altLang="zh-TW" sz="1200">
                <a:effectLst/>
              </a:rPr>
              <a:t>CoH</a:t>
            </a:r>
            <a:r>
              <a:rPr lang="zh-TW" altLang="en-US" sz="1200">
                <a:effectLst/>
              </a:rPr>
              <a:t>的想法就像是向模型展示一系列不斷進步的答案，然後訓練模型學習這種進步的趨勢，從而得到更好的答案。　</a:t>
            </a:r>
          </a:p>
        </p:txBody>
      </p:sp>
      <p:pic>
        <p:nvPicPr>
          <p:cNvPr id="5" name="圖片 4">
            <a:extLst>
              <a:ext uri="{FF2B5EF4-FFF2-40B4-BE49-F238E27FC236}">
                <a16:creationId xmlns:a16="http://schemas.microsoft.com/office/drawing/2014/main" id="{A0146151-AE40-F33C-6D3F-605BCD10B695}"/>
              </a:ext>
            </a:extLst>
          </p:cNvPr>
          <p:cNvPicPr>
            <a:picLocks noChangeAspect="1"/>
          </p:cNvPicPr>
          <p:nvPr/>
        </p:nvPicPr>
        <p:blipFill>
          <a:blip r:embed="rId3"/>
          <a:stretch>
            <a:fillRect/>
          </a:stretch>
        </p:blipFill>
        <p:spPr>
          <a:xfrm>
            <a:off x="1727684" y="3016557"/>
            <a:ext cx="5688632" cy="3841443"/>
          </a:xfrm>
          <a:prstGeom prst="rect">
            <a:avLst/>
          </a:prstGeom>
        </p:spPr>
      </p:pic>
    </p:spTree>
    <p:extLst>
      <p:ext uri="{BB962C8B-B14F-4D97-AF65-F5344CB8AC3E}">
        <p14:creationId xmlns:p14="http://schemas.microsoft.com/office/powerpoint/2010/main" val="207512542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4E7CD2EF-D1FD-8F9A-FFA6-7E7CD98DC89C}"/>
              </a:ext>
            </a:extLst>
          </p:cNvPr>
          <p:cNvSpPr>
            <a:spLocks noGrp="1"/>
          </p:cNvSpPr>
          <p:nvPr>
            <p:ph idx="1"/>
          </p:nvPr>
        </p:nvSpPr>
        <p:spPr>
          <a:xfrm>
            <a:off x="144525" y="260648"/>
            <a:ext cx="8854950" cy="6408712"/>
          </a:xfrm>
        </p:spPr>
        <p:txBody>
          <a:bodyPr/>
          <a:lstStyle/>
          <a:p>
            <a:r>
              <a:rPr lang="en-US" altLang="zh-TW" sz="1600"/>
              <a:t>DeepLearning.AI</a:t>
            </a:r>
            <a:r>
              <a:rPr lang="zh-TW" altLang="en-US" sz="1600"/>
              <a:t>工程經理陳奎翰認為，</a:t>
            </a:r>
            <a:r>
              <a:rPr lang="zh-TW" altLang="en-US" sz="1600">
                <a:solidFill>
                  <a:schemeClr val="tx1"/>
                </a:solidFill>
              </a:rPr>
              <a:t>記憶力提升是</a:t>
            </a:r>
            <a:r>
              <a:rPr lang="en-US" altLang="zh-TW" sz="1600">
                <a:solidFill>
                  <a:schemeClr val="tx1"/>
                </a:solidFill>
              </a:rPr>
              <a:t>LLM</a:t>
            </a:r>
            <a:r>
              <a:rPr lang="zh-TW" altLang="en-US" sz="1600">
                <a:solidFill>
                  <a:schemeClr val="tx1"/>
                </a:solidFill>
              </a:rPr>
              <a:t>從對話進化到</a:t>
            </a:r>
            <a:r>
              <a:rPr lang="en-US" altLang="zh-TW" sz="1600">
                <a:solidFill>
                  <a:schemeClr val="tx1"/>
                </a:solidFill>
              </a:rPr>
              <a:t>AI Agent</a:t>
            </a:r>
            <a:r>
              <a:rPr lang="zh-TW" altLang="en-US" sz="1600">
                <a:solidFill>
                  <a:schemeClr val="tx1"/>
                </a:solidFill>
              </a:rPr>
              <a:t>的因素之一</a:t>
            </a:r>
            <a:r>
              <a:rPr lang="zh-TW" altLang="en-US" sz="1600"/>
              <a:t>。在</a:t>
            </a:r>
            <a:r>
              <a:rPr lang="en-US" altLang="zh-TW" sz="1600"/>
              <a:t>GPT-3.5</a:t>
            </a:r>
            <a:r>
              <a:rPr lang="zh-TW" altLang="en-US" sz="1600"/>
              <a:t>時代，</a:t>
            </a:r>
            <a:r>
              <a:rPr lang="en-US" altLang="zh-TW" sz="1600"/>
              <a:t>LLM</a:t>
            </a:r>
            <a:r>
              <a:rPr lang="zh-TW" altLang="en-US" sz="1600"/>
              <a:t>能夠吸收的上下文長度（</a:t>
            </a:r>
            <a:r>
              <a:rPr lang="en-US" altLang="zh-TW" sz="1600"/>
              <a:t>context window</a:t>
            </a:r>
            <a:r>
              <a:rPr lang="zh-TW" altLang="en-US" sz="1600"/>
              <a:t>）大約還在數千（</a:t>
            </a:r>
            <a:r>
              <a:rPr lang="en-US" altLang="zh-TW" sz="1600"/>
              <a:t>k</a:t>
            </a:r>
            <a:r>
              <a:rPr lang="zh-TW" altLang="en-US" sz="1600"/>
              <a:t>）等級，</a:t>
            </a:r>
            <a:r>
              <a:rPr lang="en-US" altLang="zh-TW" sz="1600"/>
              <a:t>GPT-4</a:t>
            </a:r>
            <a:r>
              <a:rPr lang="zh-TW" altLang="en-US" sz="1600"/>
              <a:t>提升到以萬（</a:t>
            </a:r>
            <a:r>
              <a:rPr lang="en-US" altLang="zh-TW" sz="1600"/>
              <a:t>10k</a:t>
            </a:r>
            <a:r>
              <a:rPr lang="zh-TW" altLang="en-US" sz="1600"/>
              <a:t>）計算，近期出的</a:t>
            </a:r>
            <a:r>
              <a:rPr lang="en-US" altLang="zh-TW" sz="1600"/>
              <a:t>Claude 3</a:t>
            </a:r>
            <a:r>
              <a:rPr lang="zh-TW" altLang="en-US" sz="1600"/>
              <a:t>、</a:t>
            </a:r>
            <a:r>
              <a:rPr lang="en-US" altLang="zh-TW" sz="1600"/>
              <a:t>Gemini 1.5 Pro</a:t>
            </a:r>
            <a:r>
              <a:rPr lang="zh-TW" altLang="en-US" sz="1600"/>
              <a:t>則暴漲至百萬（</a:t>
            </a:r>
            <a:r>
              <a:rPr lang="en-US" altLang="zh-TW" sz="1600"/>
              <a:t>M</a:t>
            </a:r>
            <a:r>
              <a:rPr lang="zh-TW" altLang="en-US" sz="1600"/>
              <a:t>），同時有研究論文以千萬（</a:t>
            </a:r>
            <a:r>
              <a:rPr lang="en-US" altLang="zh-TW" sz="1600"/>
              <a:t>10M</a:t>
            </a:r>
            <a:r>
              <a:rPr lang="zh-TW" altLang="en-US" sz="1600"/>
              <a:t>）計算。</a:t>
            </a:r>
          </a:p>
          <a:p>
            <a:endParaRPr lang="zh-TW" altLang="en-US" sz="1600"/>
          </a:p>
          <a:p>
            <a:r>
              <a:rPr lang="zh-TW" altLang="en-US" sz="1600"/>
              <a:t>「先列出一些範例，告訴它（</a:t>
            </a:r>
            <a:r>
              <a:rPr lang="en-US" altLang="zh-TW" sz="1600"/>
              <a:t>LLM</a:t>
            </a:r>
            <a:r>
              <a:rPr lang="zh-TW" altLang="en-US" sz="1600"/>
              <a:t>）你的任務如果是這樣，可以把它拆解。」陳奎翰的說法，其實和過往</a:t>
            </a:r>
            <a:r>
              <a:rPr lang="zh-TW" altLang="en-US" sz="1600">
                <a:solidFill>
                  <a:srgbClr val="FF0000"/>
                </a:solidFill>
              </a:rPr>
              <a:t>指令工程（</a:t>
            </a:r>
            <a:r>
              <a:rPr lang="en-US" altLang="zh-TW" sz="1600">
                <a:solidFill>
                  <a:srgbClr val="FF0000"/>
                </a:solidFill>
              </a:rPr>
              <a:t>prompt engineering</a:t>
            </a:r>
            <a:r>
              <a:rPr lang="zh-TW" altLang="en-US" sz="1600">
                <a:solidFill>
                  <a:srgbClr val="FF0000"/>
                </a:solidFill>
              </a:rPr>
              <a:t>）中，建議使用者多提供幾個範例（</a:t>
            </a:r>
            <a:r>
              <a:rPr lang="en-US" altLang="zh-TW" sz="1600">
                <a:solidFill>
                  <a:srgbClr val="7030A0"/>
                </a:solidFill>
              </a:rPr>
              <a:t>few-shot </a:t>
            </a:r>
            <a:r>
              <a:rPr lang="en-US" altLang="zh-TW" sz="1600">
                <a:solidFill>
                  <a:srgbClr val="FF0000"/>
                </a:solidFill>
              </a:rPr>
              <a:t>example</a:t>
            </a:r>
            <a:r>
              <a:rPr lang="zh-TW" altLang="en-US" sz="1600">
                <a:solidFill>
                  <a:srgbClr val="FF0000"/>
                </a:solidFill>
              </a:rPr>
              <a:t>）的做法相似。</a:t>
            </a:r>
          </a:p>
          <a:p>
            <a:endParaRPr lang="zh-TW" altLang="en-US" sz="1600"/>
          </a:p>
          <a:p>
            <a:r>
              <a:rPr lang="zh-TW" altLang="en-US" sz="1600"/>
              <a:t>然而，</a:t>
            </a:r>
            <a:r>
              <a:rPr lang="zh-TW" altLang="en-US" sz="1600">
                <a:solidFill>
                  <a:srgbClr val="C00000"/>
                </a:solidFill>
              </a:rPr>
              <a:t>量變帶來質變</a:t>
            </a:r>
            <a:r>
              <a:rPr lang="zh-TW" altLang="en-US" sz="1600"/>
              <a:t>，隨著</a:t>
            </a:r>
            <a:r>
              <a:rPr lang="en-US" altLang="zh-TW" sz="1600"/>
              <a:t>LLM</a:t>
            </a:r>
            <a:r>
              <a:rPr lang="zh-TW" altLang="en-US" sz="1600"/>
              <a:t>能夠記起的內容變得更多，</a:t>
            </a:r>
            <a:r>
              <a:rPr lang="en-US" altLang="zh-TW" sz="1600"/>
              <a:t>AI Agent</a:t>
            </a:r>
            <a:r>
              <a:rPr lang="zh-TW" altLang="en-US" sz="1600"/>
              <a:t>的開發者便可以準備</a:t>
            </a:r>
            <a:r>
              <a:rPr lang="zh-TW" altLang="en-US" sz="1600">
                <a:solidFill>
                  <a:srgbClr val="C00000"/>
                </a:solidFill>
              </a:rPr>
              <a:t>更加詳盡的例子</a:t>
            </a:r>
            <a:r>
              <a:rPr lang="zh-TW" altLang="en-US" sz="1600"/>
              <a:t>讓</a:t>
            </a:r>
            <a:r>
              <a:rPr lang="en-US" altLang="zh-TW" sz="1600"/>
              <a:t>LLM</a:t>
            </a:r>
            <a:r>
              <a:rPr lang="zh-TW" altLang="en-US" sz="1600"/>
              <a:t>參照。有記憶力加持，面對陌生情況有足夠的範例可以看，「它會有樣學樣，把收到的任務做拆解，」這也是</a:t>
            </a:r>
            <a:r>
              <a:rPr lang="en-US" altLang="zh-TW" sz="1600"/>
              <a:t>AI Agent</a:t>
            </a:r>
            <a:r>
              <a:rPr lang="zh-TW" altLang="en-US" sz="1600"/>
              <a:t>規劃技巧進步的原因之一。</a:t>
            </a:r>
          </a:p>
          <a:p>
            <a:endParaRPr lang="zh-TW" altLang="en-US" sz="1600"/>
          </a:p>
          <a:p>
            <a:r>
              <a:rPr lang="zh-TW" altLang="en-US" sz="1600"/>
              <a:t>另外，</a:t>
            </a:r>
            <a:r>
              <a:rPr lang="en-US" altLang="zh-TW" sz="1600"/>
              <a:t>AI Agent</a:t>
            </a:r>
            <a:r>
              <a:rPr lang="zh-TW" altLang="en-US" sz="1600"/>
              <a:t>具備</a:t>
            </a:r>
            <a:r>
              <a:rPr lang="zh-TW" altLang="en-US" sz="1600">
                <a:solidFill>
                  <a:srgbClr val="C00000"/>
                </a:solidFill>
              </a:rPr>
              <a:t>反思能力，能夠「從做中學」</a:t>
            </a:r>
            <a:r>
              <a:rPr lang="zh-TW" altLang="en-US" sz="1600"/>
              <a:t>，一般做法是在原先行動的</a:t>
            </a:r>
            <a:r>
              <a:rPr lang="en-US" altLang="zh-TW" sz="1600"/>
              <a:t>LLM</a:t>
            </a:r>
            <a:r>
              <a:rPr lang="zh-TW" altLang="en-US" sz="1600"/>
              <a:t>角色以外，增加負責觀察並提供回饋的</a:t>
            </a:r>
            <a:r>
              <a:rPr lang="en-US" altLang="zh-TW" sz="1600"/>
              <a:t>LLM</a:t>
            </a:r>
            <a:r>
              <a:rPr lang="zh-TW" altLang="en-US" sz="1600"/>
              <a:t>角色，或者直接評估，又或者引入外部資訊檢查，讓它能夠審視</a:t>
            </a:r>
            <a:r>
              <a:rPr lang="en-US" altLang="zh-TW" sz="1600"/>
              <a:t>LLM</a:t>
            </a:r>
            <a:r>
              <a:rPr lang="zh-TW" altLang="en-US" sz="1600"/>
              <a:t>採取的行動，藉此改進。</a:t>
            </a:r>
          </a:p>
          <a:p>
            <a:endParaRPr lang="zh-TW" altLang="en-US" sz="1600"/>
          </a:p>
          <a:p>
            <a:r>
              <a:rPr lang="zh-TW" altLang="en-US" sz="1600"/>
              <a:t>陳奎翰補充，</a:t>
            </a:r>
            <a:r>
              <a:rPr lang="zh-TW" altLang="en-US" sz="1600">
                <a:solidFill>
                  <a:srgbClr val="FF0000"/>
                </a:solidFill>
              </a:rPr>
              <a:t>除了讓</a:t>
            </a:r>
            <a:r>
              <a:rPr lang="en-US" altLang="zh-TW" sz="1600">
                <a:solidFill>
                  <a:srgbClr val="FF0000"/>
                </a:solidFill>
              </a:rPr>
              <a:t>LLM</a:t>
            </a:r>
            <a:r>
              <a:rPr lang="zh-TW" altLang="en-US" sz="1600">
                <a:solidFill>
                  <a:srgbClr val="FF0000"/>
                </a:solidFill>
              </a:rPr>
              <a:t>自評行為以外，人類也能夠在</a:t>
            </a:r>
            <a:r>
              <a:rPr lang="en-US" altLang="zh-TW" sz="1600">
                <a:solidFill>
                  <a:srgbClr val="FF0000"/>
                </a:solidFill>
              </a:rPr>
              <a:t>LLM</a:t>
            </a:r>
            <a:r>
              <a:rPr lang="zh-TW" altLang="en-US" sz="1600">
                <a:solidFill>
                  <a:srgbClr val="FF0000"/>
                </a:solidFill>
              </a:rPr>
              <a:t>行動中間介入</a:t>
            </a:r>
            <a:r>
              <a:rPr lang="zh-TW" altLang="en-US" sz="1600"/>
              <a:t>。例如在搜尋網站時，</a:t>
            </a:r>
            <a:r>
              <a:rPr lang="en-US" altLang="zh-TW" sz="1600"/>
              <a:t>LLM</a:t>
            </a:r>
            <a:r>
              <a:rPr lang="zh-TW" altLang="en-US" sz="1600"/>
              <a:t>研究員列出</a:t>
            </a:r>
            <a:r>
              <a:rPr lang="en-US" altLang="zh-TW" sz="1600"/>
              <a:t>A</a:t>
            </a:r>
            <a:r>
              <a:rPr lang="zh-TW" altLang="en-US" sz="1600"/>
              <a:t>、</a:t>
            </a:r>
            <a:r>
              <a:rPr lang="en-US" altLang="zh-TW" sz="1600"/>
              <a:t>B</a:t>
            </a:r>
            <a:r>
              <a:rPr lang="zh-TW" altLang="en-US" sz="1600"/>
              <a:t>、</a:t>
            </a:r>
            <a:r>
              <a:rPr lang="en-US" altLang="zh-TW" sz="1600"/>
              <a:t>C</a:t>
            </a:r>
            <a:r>
              <a:rPr lang="zh-TW" altLang="en-US" sz="1600"/>
              <a:t>和</a:t>
            </a:r>
            <a:r>
              <a:rPr lang="en-US" altLang="zh-TW" sz="1600"/>
              <a:t>D</a:t>
            </a:r>
            <a:r>
              <a:rPr lang="zh-TW" altLang="en-US" sz="1600"/>
              <a:t>四個連結，人類可以在檢查後，告訴</a:t>
            </a:r>
            <a:r>
              <a:rPr lang="en-US" altLang="zh-TW" sz="1600"/>
              <a:t>LLM</a:t>
            </a:r>
            <a:r>
              <a:rPr lang="zh-TW" altLang="en-US" sz="1600"/>
              <a:t>應該排除</a:t>
            </a:r>
            <a:r>
              <a:rPr lang="en-US" altLang="zh-TW" sz="1600"/>
              <a:t>D</a:t>
            </a:r>
            <a:r>
              <a:rPr lang="zh-TW" altLang="en-US" sz="1600"/>
              <a:t>連結，它便能藉此改進行為，這就是</a:t>
            </a:r>
            <a:r>
              <a:rPr lang="zh-TW" altLang="en-US" sz="1600">
                <a:solidFill>
                  <a:srgbClr val="7030A0"/>
                </a:solidFill>
              </a:rPr>
              <a:t>「人類在迴路當中」（</a:t>
            </a:r>
            <a:r>
              <a:rPr lang="en-US" altLang="zh-TW" sz="1600">
                <a:solidFill>
                  <a:srgbClr val="7030A0"/>
                </a:solidFill>
              </a:rPr>
              <a:t>human-in-the-loop</a:t>
            </a:r>
            <a:r>
              <a:rPr lang="zh-TW" altLang="en-US" sz="1600">
                <a:solidFill>
                  <a:srgbClr val="7030A0"/>
                </a:solidFill>
              </a:rPr>
              <a:t>）</a:t>
            </a:r>
            <a:r>
              <a:rPr lang="zh-TW" altLang="en-US" sz="1600"/>
              <a:t>的展現。</a:t>
            </a:r>
          </a:p>
          <a:p>
            <a:endParaRPr lang="zh-TW" altLang="en-US" sz="1600"/>
          </a:p>
          <a:p>
            <a:r>
              <a:rPr lang="zh-TW" altLang="en-US" sz="1600"/>
              <a:t>至於使用工具，則是讓</a:t>
            </a:r>
            <a:r>
              <a:rPr lang="en-US" altLang="zh-TW" sz="1600"/>
              <a:t>LLM</a:t>
            </a:r>
            <a:r>
              <a:rPr lang="zh-TW" altLang="en-US" sz="1600"/>
              <a:t>從二維的對話，上升到三維採取行動的關鍵。</a:t>
            </a:r>
            <a:endParaRPr lang="en-US" altLang="zh-TW" sz="1600"/>
          </a:p>
          <a:p>
            <a:r>
              <a:rPr lang="zh-TW" altLang="en-US" sz="1600"/>
              <a:t>陳奎翰解釋，當</a:t>
            </a:r>
            <a:r>
              <a:rPr lang="en-US" altLang="zh-TW" sz="1600"/>
              <a:t>LLM</a:t>
            </a:r>
            <a:r>
              <a:rPr lang="zh-TW" altLang="en-US" sz="1600"/>
              <a:t>接上網頁搜尋或者其他</a:t>
            </a:r>
            <a:r>
              <a:rPr lang="en-US" altLang="zh-TW" sz="1600"/>
              <a:t>API</a:t>
            </a:r>
            <a:r>
              <a:rPr lang="zh-TW" altLang="en-US" sz="1600"/>
              <a:t>等工具，將產生兩大變化，</a:t>
            </a:r>
            <a:endParaRPr lang="en-US" altLang="zh-TW" sz="1600"/>
          </a:p>
          <a:p>
            <a:pPr lvl="2">
              <a:buFont typeface="Arial" panose="020B0604020202020204" pitchFamily="34" charset="0"/>
              <a:buChar char="•"/>
            </a:pPr>
            <a:r>
              <a:rPr lang="zh-TW" altLang="en-US" sz="1600">
                <a:solidFill>
                  <a:srgbClr val="C00000"/>
                </a:solidFill>
              </a:rPr>
              <a:t>第一是讓</a:t>
            </a:r>
            <a:r>
              <a:rPr lang="en-US" altLang="zh-TW" sz="1600">
                <a:solidFill>
                  <a:srgbClr val="C00000"/>
                </a:solidFill>
              </a:rPr>
              <a:t>LLM</a:t>
            </a:r>
            <a:r>
              <a:rPr lang="zh-TW" altLang="en-US" sz="1600">
                <a:solidFill>
                  <a:srgbClr val="C00000"/>
                </a:solidFill>
              </a:rPr>
              <a:t>補充知識截止點（</a:t>
            </a:r>
            <a:r>
              <a:rPr lang="en-US" altLang="zh-TW" sz="1600">
                <a:solidFill>
                  <a:srgbClr val="C00000"/>
                </a:solidFill>
              </a:rPr>
              <a:t>cutoff</a:t>
            </a:r>
            <a:r>
              <a:rPr lang="zh-TW" altLang="en-US" sz="1600">
                <a:solidFill>
                  <a:srgbClr val="C00000"/>
                </a:solidFill>
              </a:rPr>
              <a:t>）以後的新資訊，</a:t>
            </a:r>
            <a:endParaRPr lang="en-US" altLang="zh-TW" sz="1600">
              <a:solidFill>
                <a:srgbClr val="C00000"/>
              </a:solidFill>
            </a:endParaRPr>
          </a:p>
          <a:p>
            <a:pPr lvl="2">
              <a:buFont typeface="Arial" panose="020B0604020202020204" pitchFamily="34" charset="0"/>
              <a:buChar char="•"/>
            </a:pPr>
            <a:r>
              <a:rPr lang="zh-TW" altLang="en-US" sz="1600">
                <a:solidFill>
                  <a:srgbClr val="C00000"/>
                </a:solidFill>
              </a:rPr>
              <a:t>第二則是讓它有辦法利用特別格式的文字信號連結外界</a:t>
            </a:r>
            <a:r>
              <a:rPr lang="zh-TW" altLang="en-US" sz="1600"/>
              <a:t>。</a:t>
            </a:r>
          </a:p>
        </p:txBody>
      </p:sp>
      <p:sp>
        <p:nvSpPr>
          <p:cNvPr id="2" name="文字方塊 1">
            <a:extLst>
              <a:ext uri="{FF2B5EF4-FFF2-40B4-BE49-F238E27FC236}">
                <a16:creationId xmlns:a16="http://schemas.microsoft.com/office/drawing/2014/main" id="{22472364-8175-FA7A-9656-3B3043DD5673}"/>
              </a:ext>
            </a:extLst>
          </p:cNvPr>
          <p:cNvSpPr txBox="1"/>
          <p:nvPr/>
        </p:nvSpPr>
        <p:spPr>
          <a:xfrm>
            <a:off x="6084168" y="6558935"/>
            <a:ext cx="4576232" cy="307777"/>
          </a:xfrm>
          <a:prstGeom prst="rect">
            <a:avLst/>
          </a:prstGeom>
          <a:noFill/>
        </p:spPr>
        <p:txBody>
          <a:bodyPr wrap="square">
            <a:spAutoFit/>
          </a:bodyPr>
          <a:lstStyle/>
          <a:p>
            <a:r>
              <a:rPr lang="en-US" altLang="zh-TW" sz="1400"/>
              <a:t>https://www.gvm.com.tw/article/113965</a:t>
            </a:r>
            <a:endParaRPr lang="zh-TW" altLang="en-US" sz="1400"/>
          </a:p>
        </p:txBody>
      </p:sp>
    </p:spTree>
    <p:extLst>
      <p:ext uri="{BB962C8B-B14F-4D97-AF65-F5344CB8AC3E}">
        <p14:creationId xmlns:p14="http://schemas.microsoft.com/office/powerpoint/2010/main" val="269909831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23B2EF-8A36-B40B-48CF-1BDEFC44188C}"/>
              </a:ext>
            </a:extLst>
          </p:cNvPr>
          <p:cNvSpPr>
            <a:spLocks noGrp="1"/>
          </p:cNvSpPr>
          <p:nvPr>
            <p:ph type="title"/>
          </p:nvPr>
        </p:nvSpPr>
        <p:spPr>
          <a:xfrm>
            <a:off x="144525" y="116632"/>
            <a:ext cx="8854950" cy="720725"/>
          </a:xfrm>
        </p:spPr>
        <p:txBody>
          <a:bodyPr/>
          <a:lstStyle/>
          <a:p>
            <a:r>
              <a:rPr lang="en-US" altLang="zh-TW" sz="3200"/>
              <a:t>Agent </a:t>
            </a:r>
            <a:r>
              <a:rPr lang="zh-TW" altLang="en-US" sz="3200"/>
              <a:t>記憶類型 </a:t>
            </a:r>
            <a:r>
              <a:rPr lang="en-US" altLang="zh-TW" sz="3200"/>
              <a:t>(Types of Memory)</a:t>
            </a:r>
            <a:endParaRPr lang="zh-TW" altLang="en-US" sz="3200"/>
          </a:p>
        </p:txBody>
      </p:sp>
      <p:sp>
        <p:nvSpPr>
          <p:cNvPr id="3" name="內容版面配置區 2">
            <a:extLst>
              <a:ext uri="{FF2B5EF4-FFF2-40B4-BE49-F238E27FC236}">
                <a16:creationId xmlns:a16="http://schemas.microsoft.com/office/drawing/2014/main" id="{5C3355F9-2C73-4A43-D965-C87CF65A8084}"/>
              </a:ext>
            </a:extLst>
          </p:cNvPr>
          <p:cNvSpPr>
            <a:spLocks noGrp="1"/>
          </p:cNvSpPr>
          <p:nvPr>
            <p:ph idx="1"/>
          </p:nvPr>
        </p:nvSpPr>
        <p:spPr>
          <a:xfrm>
            <a:off x="165932" y="980728"/>
            <a:ext cx="8870563" cy="5877272"/>
          </a:xfrm>
        </p:spPr>
        <p:txBody>
          <a:bodyPr/>
          <a:lstStyle/>
          <a:p>
            <a:pPr algn="l"/>
            <a:r>
              <a:rPr lang="zh-TW" altLang="en-US" sz="1800">
                <a:solidFill>
                  <a:srgbClr val="0070C0"/>
                </a:solidFill>
                <a:effectLst/>
              </a:rPr>
              <a:t>人類大腦中的幾種記憶類型，包括感官記憶、短期記憶（或工作記憶）和長期記憶。這些記憶類型在大型語言模型中的對應物分別是學習嵌入表示、上下文學習和外部向量存儲。</a:t>
            </a:r>
            <a:endParaRPr lang="en-US" altLang="zh-TW" sz="1800">
              <a:solidFill>
                <a:srgbClr val="0070C0"/>
              </a:solidFill>
              <a:effectLst/>
            </a:endParaRPr>
          </a:p>
          <a:p>
            <a:endParaRPr lang="en-US" altLang="zh-TW" sz="1800">
              <a:effectLst/>
            </a:endParaRPr>
          </a:p>
          <a:p>
            <a:endParaRPr lang="en-US" altLang="zh-TW" sz="1800">
              <a:effectLst/>
            </a:endParaRPr>
          </a:p>
          <a:p>
            <a:endParaRPr lang="en-US" altLang="zh-TW" sz="1800">
              <a:effectLst/>
            </a:endParaRPr>
          </a:p>
          <a:p>
            <a:endParaRPr lang="en-US" altLang="zh-TW" sz="1800">
              <a:effectLst/>
            </a:endParaRPr>
          </a:p>
          <a:p>
            <a:endParaRPr lang="en-US" altLang="zh-TW" sz="1800">
              <a:effectLst/>
            </a:endParaRPr>
          </a:p>
          <a:p>
            <a:endParaRPr lang="en-US" altLang="zh-TW" sz="1800">
              <a:effectLst/>
            </a:endParaRPr>
          </a:p>
          <a:p>
            <a:endParaRPr lang="en-US" altLang="zh-TW" sz="1800">
              <a:effectLst/>
            </a:endParaRPr>
          </a:p>
          <a:p>
            <a:endParaRPr lang="en-US" altLang="zh-TW" sz="1800">
              <a:effectLst/>
            </a:endParaRPr>
          </a:p>
          <a:p>
            <a:endParaRPr lang="en-US" altLang="zh-TW" sz="1800">
              <a:effectLst/>
            </a:endParaRPr>
          </a:p>
          <a:p>
            <a:endParaRPr lang="en-US" altLang="zh-TW" sz="1800">
              <a:effectLst/>
            </a:endParaRPr>
          </a:p>
          <a:p>
            <a:pPr algn="l">
              <a:buNone/>
            </a:pPr>
            <a:r>
              <a:rPr lang="zh-TW" altLang="en-US" sz="1800">
                <a:solidFill>
                  <a:srgbClr val="0070C0"/>
                </a:solidFill>
                <a:effectLst/>
              </a:rPr>
              <a:t>我們可以粗略地考慮以下映射：</a:t>
            </a:r>
          </a:p>
          <a:p>
            <a:pPr marL="285750" indent="-285750" algn="l">
              <a:buFont typeface="Wingdings" panose="05000000000000000000" pitchFamily="2" charset="2"/>
              <a:buChar char="l"/>
            </a:pPr>
            <a:r>
              <a:rPr lang="zh-TW" altLang="en-US" sz="1800">
                <a:solidFill>
                  <a:srgbClr val="0070C0"/>
                </a:solidFill>
                <a:effectLst/>
              </a:rPr>
              <a:t> 感知記憶</a:t>
            </a:r>
            <a:r>
              <a:rPr lang="en-US" altLang="zh-TW" sz="1800">
                <a:solidFill>
                  <a:srgbClr val="0070C0"/>
                </a:solidFill>
                <a:effectLst/>
              </a:rPr>
              <a:t>(</a:t>
            </a:r>
            <a:r>
              <a:rPr lang="en-US" altLang="zh-TW" sz="1600" b="0" i="0">
                <a:solidFill>
                  <a:srgbClr val="1F1F1F"/>
                </a:solidFill>
                <a:effectLst/>
                <a:latin typeface="-apple-system"/>
              </a:rPr>
              <a:t>Sensory memory</a:t>
            </a:r>
            <a:r>
              <a:rPr lang="en-US" altLang="zh-TW" sz="1800">
                <a:solidFill>
                  <a:srgbClr val="0070C0"/>
                </a:solidFill>
                <a:effectLst/>
              </a:rPr>
              <a:t>)</a:t>
            </a:r>
            <a:r>
              <a:rPr lang="zh-TW" altLang="en-US" sz="1800">
                <a:solidFill>
                  <a:srgbClr val="0070C0"/>
                </a:solidFill>
                <a:effectLst/>
              </a:rPr>
              <a:t>  作為原始輸入的</a:t>
            </a:r>
            <a:r>
              <a:rPr lang="zh-TW" altLang="en-US" sz="1800">
                <a:solidFill>
                  <a:srgbClr val="002060"/>
                </a:solidFill>
                <a:effectLst/>
              </a:rPr>
              <a:t>學習嵌入表示</a:t>
            </a:r>
            <a:r>
              <a:rPr lang="zh-TW" altLang="en-US" sz="1800">
                <a:solidFill>
                  <a:srgbClr val="0070C0"/>
                </a:solidFill>
                <a:effectLst/>
              </a:rPr>
              <a:t>，包括文字、圖像或其他模態；</a:t>
            </a:r>
          </a:p>
          <a:p>
            <a:pPr marL="285750" indent="-285750" algn="l">
              <a:buFont typeface="Wingdings" panose="05000000000000000000" pitchFamily="2" charset="2"/>
              <a:buChar char="l"/>
            </a:pPr>
            <a:r>
              <a:rPr lang="zh-TW" altLang="en-US" sz="1800">
                <a:solidFill>
                  <a:srgbClr val="0070C0"/>
                </a:solidFill>
                <a:effectLst/>
              </a:rPr>
              <a:t> 短期記憶</a:t>
            </a:r>
            <a:r>
              <a:rPr lang="en-US" altLang="zh-TW" sz="1800">
                <a:solidFill>
                  <a:srgbClr val="0070C0"/>
                </a:solidFill>
                <a:effectLst/>
              </a:rPr>
              <a:t>(</a:t>
            </a:r>
            <a:r>
              <a:rPr lang="en-US" altLang="zh-TW" sz="1600" b="0" i="0">
                <a:solidFill>
                  <a:srgbClr val="1F1F1F"/>
                </a:solidFill>
                <a:effectLst/>
                <a:latin typeface="-apple-system"/>
              </a:rPr>
              <a:t>Short-term memory</a:t>
            </a:r>
            <a:r>
              <a:rPr lang="en-US" altLang="zh-TW" sz="1800">
                <a:solidFill>
                  <a:srgbClr val="0070C0"/>
                </a:solidFill>
                <a:effectLst/>
              </a:rPr>
              <a:t>)</a:t>
            </a:r>
            <a:r>
              <a:rPr lang="zh-TW" altLang="en-US" sz="1800">
                <a:solidFill>
                  <a:srgbClr val="0070C0"/>
                </a:solidFill>
                <a:effectLst/>
              </a:rPr>
              <a:t>  作為</a:t>
            </a:r>
            <a:r>
              <a:rPr lang="zh-TW" altLang="en-US" sz="1800">
                <a:solidFill>
                  <a:srgbClr val="002060"/>
                </a:solidFill>
                <a:effectLst/>
              </a:rPr>
              <a:t>情境學習</a:t>
            </a:r>
            <a:r>
              <a:rPr lang="zh-TW" altLang="en-US" sz="1800">
                <a:solidFill>
                  <a:srgbClr val="0070C0"/>
                </a:solidFill>
                <a:effectLst/>
              </a:rPr>
              <a:t>。它很短而且有限，因為它受到 </a:t>
            </a:r>
            <a:r>
              <a:rPr lang="en-US" altLang="zh-TW" sz="1800">
                <a:solidFill>
                  <a:srgbClr val="0070C0"/>
                </a:solidFill>
                <a:effectLst/>
              </a:rPr>
              <a:t>Transformer </a:t>
            </a:r>
            <a:r>
              <a:rPr lang="zh-TW" altLang="en-US" sz="1800">
                <a:solidFill>
                  <a:srgbClr val="0070C0"/>
                </a:solidFill>
                <a:effectLst/>
              </a:rPr>
              <a:t>有限</a:t>
            </a:r>
            <a:r>
              <a:rPr lang="zh-TW" altLang="en-US" sz="1800">
                <a:solidFill>
                  <a:srgbClr val="002060"/>
                </a:solidFill>
                <a:effectLst/>
              </a:rPr>
              <a:t>上下文視窗</a:t>
            </a:r>
            <a:r>
              <a:rPr lang="zh-TW" altLang="en-US" sz="1800">
                <a:solidFill>
                  <a:srgbClr val="0070C0"/>
                </a:solidFill>
                <a:effectLst/>
              </a:rPr>
              <a:t>長度的限制。</a:t>
            </a:r>
          </a:p>
          <a:p>
            <a:pPr marL="285750" indent="-285750" algn="l">
              <a:buFont typeface="Wingdings" panose="05000000000000000000" pitchFamily="2" charset="2"/>
              <a:buChar char="l"/>
            </a:pPr>
            <a:r>
              <a:rPr lang="zh-TW" altLang="en-US" sz="1800">
                <a:solidFill>
                  <a:srgbClr val="0070C0"/>
                </a:solidFill>
                <a:effectLst/>
              </a:rPr>
              <a:t> 長期記憶</a:t>
            </a:r>
            <a:r>
              <a:rPr lang="en-US" altLang="zh-TW" sz="1800">
                <a:solidFill>
                  <a:srgbClr val="0070C0"/>
                </a:solidFill>
                <a:effectLst/>
              </a:rPr>
              <a:t>(</a:t>
            </a:r>
            <a:r>
              <a:rPr lang="en-US" altLang="zh-TW" sz="1600" b="0" i="0">
                <a:solidFill>
                  <a:srgbClr val="1F1F1F"/>
                </a:solidFill>
                <a:effectLst/>
                <a:latin typeface="-apple-system"/>
              </a:rPr>
              <a:t>Long-term memory</a:t>
            </a:r>
            <a:r>
              <a:rPr lang="en-US" altLang="zh-TW" sz="1800">
                <a:solidFill>
                  <a:srgbClr val="0070C0"/>
                </a:solidFill>
                <a:effectLst/>
              </a:rPr>
              <a:t>)</a:t>
            </a:r>
            <a:r>
              <a:rPr lang="zh-TW" altLang="en-US" sz="1800">
                <a:solidFill>
                  <a:srgbClr val="0070C0"/>
                </a:solidFill>
                <a:effectLst/>
              </a:rPr>
              <a:t>  作為代理在查詢時可以關注的外部向量存儲，可透過快速</a:t>
            </a:r>
            <a:r>
              <a:rPr lang="zh-TW" altLang="en-US" sz="1800">
                <a:solidFill>
                  <a:srgbClr val="002060"/>
                </a:solidFill>
                <a:effectLst/>
              </a:rPr>
              <a:t>檢索</a:t>
            </a:r>
            <a:r>
              <a:rPr lang="zh-TW" altLang="en-US" sz="1800">
                <a:solidFill>
                  <a:srgbClr val="0070C0"/>
                </a:solidFill>
                <a:effectLst/>
              </a:rPr>
              <a:t>存取。</a:t>
            </a:r>
          </a:p>
          <a:p>
            <a:endParaRPr lang="zh-TW" altLang="en-US" sz="1800">
              <a:effectLst/>
            </a:endParaRPr>
          </a:p>
        </p:txBody>
      </p:sp>
      <p:pic>
        <p:nvPicPr>
          <p:cNvPr id="4" name="圖片 3">
            <a:extLst>
              <a:ext uri="{FF2B5EF4-FFF2-40B4-BE49-F238E27FC236}">
                <a16:creationId xmlns:a16="http://schemas.microsoft.com/office/drawing/2014/main" id="{13993F1B-9FF1-EC09-AD34-32DA3D428537}"/>
              </a:ext>
            </a:extLst>
          </p:cNvPr>
          <p:cNvPicPr>
            <a:picLocks noChangeAspect="1"/>
          </p:cNvPicPr>
          <p:nvPr/>
        </p:nvPicPr>
        <p:blipFill>
          <a:blip r:embed="rId2"/>
          <a:stretch>
            <a:fillRect/>
          </a:stretch>
        </p:blipFill>
        <p:spPr>
          <a:xfrm>
            <a:off x="1331640" y="1700808"/>
            <a:ext cx="6912216" cy="2650922"/>
          </a:xfrm>
          <a:prstGeom prst="rect">
            <a:avLst/>
          </a:prstGeom>
        </p:spPr>
      </p:pic>
    </p:spTree>
    <p:extLst>
      <p:ext uri="{BB962C8B-B14F-4D97-AF65-F5344CB8AC3E}">
        <p14:creationId xmlns:p14="http://schemas.microsoft.com/office/powerpoint/2010/main" val="140058311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895C5785-60FF-D425-28B1-E5FD76EA2B37}"/>
              </a:ext>
            </a:extLst>
          </p:cNvPr>
          <p:cNvSpPr>
            <a:spLocks noGrp="1"/>
          </p:cNvSpPr>
          <p:nvPr>
            <p:ph type="title"/>
          </p:nvPr>
        </p:nvSpPr>
        <p:spPr>
          <a:xfrm>
            <a:off x="144524" y="44624"/>
            <a:ext cx="8854950" cy="720725"/>
          </a:xfrm>
        </p:spPr>
        <p:txBody>
          <a:bodyPr/>
          <a:lstStyle/>
          <a:p>
            <a:r>
              <a:rPr lang="zh-TW" altLang="en-US"/>
              <a:t>如何從頭開始建立大型語言模型</a:t>
            </a:r>
            <a:r>
              <a:rPr lang="en-US" altLang="zh-TW"/>
              <a:t>?</a:t>
            </a:r>
            <a:endParaRPr lang="zh-TW" altLang="en-US"/>
          </a:p>
        </p:txBody>
      </p:sp>
      <p:sp>
        <p:nvSpPr>
          <p:cNvPr id="6" name="內容版面配置區 5">
            <a:extLst>
              <a:ext uri="{FF2B5EF4-FFF2-40B4-BE49-F238E27FC236}">
                <a16:creationId xmlns:a16="http://schemas.microsoft.com/office/drawing/2014/main" id="{935B34D0-660E-5FFF-81D8-85826CA3CB23}"/>
              </a:ext>
            </a:extLst>
          </p:cNvPr>
          <p:cNvSpPr>
            <a:spLocks noGrp="1"/>
          </p:cNvSpPr>
          <p:nvPr>
            <p:ph idx="1"/>
          </p:nvPr>
        </p:nvSpPr>
        <p:spPr>
          <a:xfrm>
            <a:off x="135014" y="836712"/>
            <a:ext cx="8891971" cy="5400452"/>
          </a:xfrm>
        </p:spPr>
        <p:txBody>
          <a:bodyPr/>
          <a:lstStyle/>
          <a:p>
            <a:r>
              <a:rPr lang="zh-TW" altLang="en-US" sz="1800"/>
              <a:t>從頭開始建立大型語言模型（</a:t>
            </a:r>
            <a:r>
              <a:rPr lang="en-US" altLang="zh-TW" sz="1800"/>
              <a:t>LLM</a:t>
            </a:r>
            <a:r>
              <a:rPr lang="zh-TW" altLang="en-US" sz="1800"/>
              <a:t>）是一項具有挑戰性但有益的事業。</a:t>
            </a:r>
            <a:endParaRPr lang="en-US" altLang="zh-TW" sz="1800"/>
          </a:p>
          <a:p>
            <a:pPr>
              <a:spcBef>
                <a:spcPts val="200"/>
              </a:spcBef>
            </a:pPr>
            <a:r>
              <a:rPr lang="zh-TW" altLang="en-US" sz="1800" b="1" i="0">
                <a:solidFill>
                  <a:srgbClr val="242424"/>
                </a:solidFill>
                <a:effectLst/>
                <a:latin typeface="sohne"/>
              </a:rPr>
              <a:t>步驟 </a:t>
            </a:r>
            <a:r>
              <a:rPr lang="en-US" altLang="zh-TW" sz="1800" b="1" i="0">
                <a:solidFill>
                  <a:srgbClr val="242424"/>
                </a:solidFill>
                <a:effectLst/>
                <a:latin typeface="sohne"/>
              </a:rPr>
              <a:t>1, </a:t>
            </a:r>
            <a:r>
              <a:rPr lang="zh-TW" altLang="en-US" sz="1800" b="1" i="0">
                <a:solidFill>
                  <a:srgbClr val="242424"/>
                </a:solidFill>
                <a:effectLst/>
                <a:latin typeface="sohne"/>
              </a:rPr>
              <a:t>定義用例 </a:t>
            </a:r>
            <a:r>
              <a:rPr lang="en-US" altLang="zh-TW" sz="1800" b="1" i="0">
                <a:solidFill>
                  <a:srgbClr val="242424"/>
                </a:solidFill>
                <a:effectLst/>
                <a:latin typeface="sohne"/>
              </a:rPr>
              <a:t>(</a:t>
            </a:r>
            <a:r>
              <a:rPr lang="en-US" altLang="zh-TW" sz="1600" b="1" i="0">
                <a:solidFill>
                  <a:srgbClr val="242424"/>
                </a:solidFill>
                <a:effectLst/>
                <a:latin typeface="sohne"/>
              </a:rPr>
              <a:t> Use Case</a:t>
            </a:r>
            <a:r>
              <a:rPr lang="en-US" altLang="zh-TW" sz="1800" b="1" i="0">
                <a:solidFill>
                  <a:srgbClr val="242424"/>
                </a:solidFill>
                <a:effectLst/>
                <a:latin typeface="sohne"/>
              </a:rPr>
              <a:t>)</a:t>
            </a:r>
            <a:endParaRPr lang="zh-TW" altLang="en-US" sz="1800" b="1" i="0">
              <a:solidFill>
                <a:srgbClr val="242424"/>
              </a:solidFill>
              <a:effectLst/>
              <a:latin typeface="sohne"/>
            </a:endParaRPr>
          </a:p>
          <a:p>
            <a:pPr>
              <a:spcBef>
                <a:spcPts val="200"/>
              </a:spcBef>
            </a:pPr>
            <a:r>
              <a:rPr lang="zh-TW" altLang="en-US" sz="1800" b="1" i="0">
                <a:solidFill>
                  <a:srgbClr val="242424"/>
                </a:solidFill>
                <a:effectLst/>
                <a:latin typeface="sohne"/>
              </a:rPr>
              <a:t>步驟 </a:t>
            </a:r>
            <a:r>
              <a:rPr lang="en-US" altLang="zh-TW" sz="1800" b="1" i="0">
                <a:solidFill>
                  <a:srgbClr val="242424"/>
                </a:solidFill>
                <a:effectLst/>
                <a:latin typeface="sohne"/>
              </a:rPr>
              <a:t>2 , </a:t>
            </a:r>
            <a:r>
              <a:rPr lang="zh-TW" altLang="en-US" sz="1800" b="1" i="0">
                <a:solidFill>
                  <a:srgbClr val="242424"/>
                </a:solidFill>
                <a:effectLst/>
                <a:latin typeface="sohne"/>
              </a:rPr>
              <a:t>收集並準備數據</a:t>
            </a:r>
          </a:p>
          <a:p>
            <a:pPr>
              <a:spcBef>
                <a:spcPts val="200"/>
              </a:spcBef>
            </a:pPr>
            <a:r>
              <a:rPr lang="zh-TW" altLang="en-US" sz="1800" b="1" i="0">
                <a:solidFill>
                  <a:srgbClr val="242424"/>
                </a:solidFill>
                <a:effectLst/>
                <a:latin typeface="sohne"/>
              </a:rPr>
              <a:t>步驟 </a:t>
            </a:r>
            <a:r>
              <a:rPr lang="en-US" altLang="zh-TW" sz="1800" b="1" i="0">
                <a:solidFill>
                  <a:srgbClr val="242424"/>
                </a:solidFill>
                <a:effectLst/>
                <a:latin typeface="sohne"/>
              </a:rPr>
              <a:t>3 , </a:t>
            </a:r>
            <a:r>
              <a:rPr lang="zh-TW" altLang="en-US" sz="1800" b="1" i="0">
                <a:solidFill>
                  <a:srgbClr val="242424"/>
                </a:solidFill>
                <a:effectLst/>
                <a:latin typeface="sohne"/>
              </a:rPr>
              <a:t>建置標記器 </a:t>
            </a:r>
            <a:r>
              <a:rPr lang="en-US" altLang="zh-TW" sz="1800" b="1" i="0">
                <a:solidFill>
                  <a:srgbClr val="242424"/>
                </a:solidFill>
                <a:effectLst/>
                <a:latin typeface="sohne"/>
              </a:rPr>
              <a:t>(</a:t>
            </a:r>
            <a:r>
              <a:rPr lang="en-US" altLang="zh-TW" sz="1600" b="1" i="0">
                <a:solidFill>
                  <a:srgbClr val="242424"/>
                </a:solidFill>
                <a:effectLst/>
                <a:latin typeface="sohne"/>
              </a:rPr>
              <a:t>Tokenizer</a:t>
            </a:r>
            <a:r>
              <a:rPr lang="en-US" altLang="zh-TW" sz="1800" b="1" i="0">
                <a:solidFill>
                  <a:srgbClr val="242424"/>
                </a:solidFill>
                <a:effectLst/>
                <a:latin typeface="sohne"/>
              </a:rPr>
              <a:t>):  </a:t>
            </a:r>
            <a:r>
              <a:rPr lang="zh-TW" altLang="en-US" sz="1800" b="1" i="0">
                <a:solidFill>
                  <a:srgbClr val="242424"/>
                </a:solidFill>
                <a:effectLst/>
                <a:latin typeface="sohne"/>
              </a:rPr>
              <a:t>文本標記化</a:t>
            </a:r>
            <a:r>
              <a:rPr lang="en-US" altLang="zh-TW" sz="1600" b="0" i="0">
                <a:solidFill>
                  <a:srgbClr val="383838"/>
                </a:solidFill>
                <a:effectLst/>
                <a:latin typeface="Inter"/>
              </a:rPr>
              <a:t> Tokenizing Text</a:t>
            </a:r>
            <a:endParaRPr lang="en-US" altLang="zh-TW" sz="1800" b="1" i="0">
              <a:solidFill>
                <a:srgbClr val="242424"/>
              </a:solidFill>
              <a:effectLst/>
              <a:latin typeface="sohne"/>
            </a:endParaRPr>
          </a:p>
          <a:p>
            <a:pPr lvl="3" algn="l">
              <a:lnSpc>
                <a:spcPts val="1200"/>
              </a:lnSpc>
              <a:spcBef>
                <a:spcPts val="200"/>
              </a:spcBef>
              <a:buFont typeface="+mj-lt"/>
              <a:buAutoNum type="arabicPeriod"/>
            </a:pPr>
            <a:r>
              <a:rPr lang="en-US" altLang="zh-TW" sz="1100">
                <a:solidFill>
                  <a:srgbClr val="242424"/>
                </a:solidFill>
                <a:latin typeface="sohne"/>
              </a:rPr>
              <a:t>Word Tokenization: Splits text by spaces.</a:t>
            </a:r>
          </a:p>
          <a:p>
            <a:pPr lvl="3" algn="l">
              <a:lnSpc>
                <a:spcPts val="1200"/>
              </a:lnSpc>
              <a:spcBef>
                <a:spcPts val="200"/>
              </a:spcBef>
              <a:buFont typeface="+mj-lt"/>
              <a:buAutoNum type="arabicPeriod"/>
            </a:pPr>
            <a:r>
              <a:rPr lang="en-US" altLang="zh-TW" sz="1100">
                <a:solidFill>
                  <a:srgbClr val="242424"/>
                </a:solidFill>
                <a:latin typeface="sohne"/>
              </a:rPr>
              <a:t>Subword Tokenization: Breaks rare words into subwords (e.g., “unbelievable” → “un”, “believable”).</a:t>
            </a:r>
          </a:p>
          <a:p>
            <a:pPr lvl="3" algn="l">
              <a:lnSpc>
                <a:spcPts val="1200"/>
              </a:lnSpc>
              <a:spcBef>
                <a:spcPts val="200"/>
              </a:spcBef>
              <a:buFont typeface="+mj-lt"/>
              <a:buAutoNum type="arabicPeriod"/>
            </a:pPr>
            <a:r>
              <a:rPr lang="en-US" altLang="zh-TW" sz="1100">
                <a:solidFill>
                  <a:srgbClr val="242424"/>
                </a:solidFill>
                <a:latin typeface="sohne"/>
              </a:rPr>
              <a:t>Character Tokenization: Uses individual characters as tokens.</a:t>
            </a:r>
            <a:endParaRPr lang="zh-TW" altLang="en-US" sz="1200" i="0">
              <a:solidFill>
                <a:srgbClr val="242424"/>
              </a:solidFill>
              <a:effectLst/>
              <a:latin typeface="sohne"/>
            </a:endParaRPr>
          </a:p>
          <a:p>
            <a:pPr algn="l">
              <a:lnSpc>
                <a:spcPts val="2250"/>
              </a:lnSpc>
              <a:spcBef>
                <a:spcPts val="200"/>
              </a:spcBef>
              <a:buNone/>
            </a:pPr>
            <a:r>
              <a:rPr lang="zh-TW" altLang="en-US" sz="1800" b="1" i="0">
                <a:solidFill>
                  <a:srgbClr val="242424"/>
                </a:solidFill>
                <a:effectLst/>
                <a:latin typeface="sohne"/>
              </a:rPr>
              <a:t>步驟 </a:t>
            </a:r>
            <a:r>
              <a:rPr lang="en-US" altLang="zh-TW" sz="1800" b="1" i="0">
                <a:solidFill>
                  <a:srgbClr val="242424"/>
                </a:solidFill>
                <a:effectLst/>
                <a:latin typeface="sohne"/>
              </a:rPr>
              <a:t>4 , </a:t>
            </a:r>
            <a:r>
              <a:rPr lang="zh-TW" altLang="en-US" sz="1800" b="1" i="0">
                <a:solidFill>
                  <a:srgbClr val="242424"/>
                </a:solidFill>
                <a:effectLst/>
                <a:latin typeface="sohne"/>
              </a:rPr>
              <a:t>建構模型 </a:t>
            </a:r>
            <a:r>
              <a:rPr lang="en-US" altLang="zh-TW" sz="1800" b="1" i="0">
                <a:solidFill>
                  <a:srgbClr val="242424"/>
                </a:solidFill>
                <a:effectLst/>
                <a:latin typeface="sohne"/>
              </a:rPr>
              <a:t>: </a:t>
            </a:r>
            <a:r>
              <a:rPr lang="en-US" altLang="zh-TW" sz="1800" b="0" i="0">
                <a:solidFill>
                  <a:srgbClr val="242424"/>
                </a:solidFill>
                <a:effectLst/>
                <a:latin typeface="source-serif-pro"/>
              </a:rPr>
              <a:t>Transformer </a:t>
            </a:r>
            <a:r>
              <a:rPr lang="zh-TW" altLang="en-US" sz="1800" b="0" i="0">
                <a:solidFill>
                  <a:srgbClr val="242424"/>
                </a:solidFill>
                <a:effectLst/>
                <a:latin typeface="source-serif-pro"/>
              </a:rPr>
              <a:t>架構是 </a:t>
            </a:r>
            <a:r>
              <a:rPr lang="en-US" altLang="zh-TW" sz="1800" b="0" i="0">
                <a:solidFill>
                  <a:srgbClr val="242424"/>
                </a:solidFill>
                <a:effectLst/>
                <a:latin typeface="source-serif-pro"/>
              </a:rPr>
              <a:t>LLM </a:t>
            </a:r>
            <a:r>
              <a:rPr lang="zh-TW" altLang="en-US" sz="1800" b="0" i="0">
                <a:solidFill>
                  <a:srgbClr val="242424"/>
                </a:solidFill>
                <a:effectLst/>
                <a:latin typeface="source-serif-pro"/>
              </a:rPr>
              <a:t>的基礎。</a:t>
            </a:r>
            <a:endParaRPr lang="en-US" altLang="zh-TW" sz="1800" b="0" i="0">
              <a:solidFill>
                <a:srgbClr val="242424"/>
              </a:solidFill>
              <a:effectLst/>
              <a:latin typeface="source-serif-pro"/>
            </a:endParaRPr>
          </a:p>
          <a:p>
            <a:pPr algn="l">
              <a:lnSpc>
                <a:spcPts val="2250"/>
              </a:lnSpc>
              <a:spcBef>
                <a:spcPts val="200"/>
              </a:spcBef>
              <a:buNone/>
            </a:pPr>
            <a:r>
              <a:rPr lang="zh-TW" altLang="en-US" sz="1800" b="1" i="0">
                <a:solidFill>
                  <a:srgbClr val="242424"/>
                </a:solidFill>
                <a:effectLst/>
                <a:latin typeface="sohne"/>
              </a:rPr>
              <a:t>步驟 </a:t>
            </a:r>
            <a:r>
              <a:rPr lang="en-US" altLang="zh-TW" sz="1800" b="1" i="0">
                <a:solidFill>
                  <a:srgbClr val="242424"/>
                </a:solidFill>
                <a:effectLst/>
                <a:latin typeface="sohne"/>
              </a:rPr>
              <a:t>5</a:t>
            </a:r>
            <a:r>
              <a:rPr lang="zh-TW" altLang="en-US" sz="1800" b="1" i="0">
                <a:solidFill>
                  <a:srgbClr val="242424"/>
                </a:solidFill>
                <a:effectLst/>
                <a:latin typeface="sohne"/>
              </a:rPr>
              <a:t> </a:t>
            </a:r>
            <a:r>
              <a:rPr lang="en-US" altLang="zh-TW" sz="1800" b="1" i="0">
                <a:solidFill>
                  <a:srgbClr val="242424"/>
                </a:solidFill>
                <a:effectLst/>
                <a:latin typeface="sohne"/>
              </a:rPr>
              <a:t>, </a:t>
            </a:r>
            <a:r>
              <a:rPr lang="zh-TW" altLang="en-US" sz="1800" b="1" i="0">
                <a:solidFill>
                  <a:srgbClr val="242424"/>
                </a:solidFill>
                <a:effectLst/>
                <a:latin typeface="sohne"/>
              </a:rPr>
              <a:t>選擇培訓框架</a:t>
            </a:r>
            <a:r>
              <a:rPr lang="en-US" altLang="zh-TW" sz="1800" b="1" i="0">
                <a:solidFill>
                  <a:srgbClr val="242424"/>
                </a:solidFill>
                <a:effectLst/>
                <a:latin typeface="sohne"/>
              </a:rPr>
              <a:t>:</a:t>
            </a:r>
            <a:r>
              <a:rPr lang="zh-TW" altLang="en-US" sz="1800" b="1" i="0">
                <a:solidFill>
                  <a:srgbClr val="242424"/>
                </a:solidFill>
                <a:effectLst/>
                <a:latin typeface="sohne"/>
              </a:rPr>
              <a:t> </a:t>
            </a:r>
            <a:r>
              <a:rPr lang="zh-TW" altLang="en-US" sz="1800" b="0" i="0">
                <a:solidFill>
                  <a:srgbClr val="242424"/>
                </a:solidFill>
                <a:effectLst/>
                <a:latin typeface="source-serif-pro"/>
              </a:rPr>
              <a:t>利用機器學習框架來實現模型。</a:t>
            </a:r>
            <a:endParaRPr lang="en-US" altLang="zh-TW" sz="1800" b="0" i="0">
              <a:solidFill>
                <a:srgbClr val="242424"/>
              </a:solidFill>
              <a:effectLst/>
              <a:latin typeface="source-serif-pro"/>
            </a:endParaRPr>
          </a:p>
          <a:p>
            <a:pPr algn="l">
              <a:lnSpc>
                <a:spcPts val="2250"/>
              </a:lnSpc>
              <a:spcBef>
                <a:spcPts val="200"/>
              </a:spcBef>
              <a:buNone/>
            </a:pPr>
            <a:r>
              <a:rPr lang="zh-TW" altLang="en-US" sz="1800" b="1" i="0">
                <a:solidFill>
                  <a:srgbClr val="242424"/>
                </a:solidFill>
                <a:effectLst/>
                <a:latin typeface="sohne"/>
              </a:rPr>
              <a:t>步驟 </a:t>
            </a:r>
            <a:r>
              <a:rPr lang="en-US" altLang="zh-TW" sz="1800" b="1" i="0">
                <a:solidFill>
                  <a:srgbClr val="242424"/>
                </a:solidFill>
                <a:effectLst/>
                <a:latin typeface="sohne"/>
              </a:rPr>
              <a:t>6, </a:t>
            </a:r>
            <a:r>
              <a:rPr lang="zh-TW" altLang="en-US" sz="1800" b="1" i="0">
                <a:solidFill>
                  <a:srgbClr val="242424"/>
                </a:solidFill>
                <a:effectLst/>
                <a:latin typeface="sohne"/>
              </a:rPr>
              <a:t>訓練模型 </a:t>
            </a:r>
            <a:r>
              <a:rPr lang="en-US" altLang="zh-TW" sz="1800" b="1" i="0">
                <a:solidFill>
                  <a:srgbClr val="242424"/>
                </a:solidFill>
                <a:effectLst/>
                <a:latin typeface="sohne"/>
              </a:rPr>
              <a:t>:</a:t>
            </a:r>
            <a:r>
              <a:rPr lang="zh-TW" altLang="en-US" sz="1800" b="0" i="0">
                <a:solidFill>
                  <a:srgbClr val="242424"/>
                </a:solidFill>
                <a:effectLst/>
                <a:latin typeface="source-serif-pro"/>
              </a:rPr>
              <a:t> 需要大量資源，並且需要仔細規劃。</a:t>
            </a:r>
          </a:p>
          <a:p>
            <a:pPr lvl="3" algn="l">
              <a:lnSpc>
                <a:spcPts val="2250"/>
              </a:lnSpc>
              <a:spcBef>
                <a:spcPts val="200"/>
              </a:spcBef>
            </a:pPr>
            <a:r>
              <a:rPr lang="zh-TW" altLang="en-US" sz="1600" b="1" i="0">
                <a:solidFill>
                  <a:srgbClr val="242424"/>
                </a:solidFill>
                <a:effectLst/>
                <a:latin typeface="sohne"/>
              </a:rPr>
              <a:t>預訓練與微調</a:t>
            </a:r>
          </a:p>
          <a:p>
            <a:pPr lvl="3" algn="l">
              <a:lnSpc>
                <a:spcPts val="2400"/>
              </a:lnSpc>
              <a:spcBef>
                <a:spcPts val="200"/>
              </a:spcBef>
              <a:buFont typeface="+mj-lt"/>
              <a:buAutoNum type="arabicPeriod"/>
            </a:pPr>
            <a:r>
              <a:rPr lang="zh-TW" altLang="en-US" sz="1600" b="1" i="0">
                <a:solidFill>
                  <a:srgbClr val="0070C0"/>
                </a:solidFill>
                <a:effectLst/>
                <a:latin typeface="source-serif-pro"/>
              </a:rPr>
              <a:t> 預訓練：在</a:t>
            </a:r>
            <a:r>
              <a:rPr lang="zh-TW" altLang="en-US" sz="1600" b="1" i="0">
                <a:effectLst/>
                <a:latin typeface="source-serif-pro"/>
              </a:rPr>
              <a:t>大型未標記的資料集</a:t>
            </a:r>
            <a:r>
              <a:rPr lang="zh-TW" altLang="en-US" sz="1600" b="1" i="0">
                <a:solidFill>
                  <a:srgbClr val="0070C0"/>
                </a:solidFill>
                <a:effectLst/>
                <a:latin typeface="source-serif-pro"/>
              </a:rPr>
              <a:t>上訓練模型</a:t>
            </a:r>
            <a:r>
              <a:rPr lang="en-US" altLang="zh-TW" sz="1600" b="1">
                <a:solidFill>
                  <a:srgbClr val="0070C0"/>
                </a:solidFill>
                <a:latin typeface="source-serif-pro"/>
              </a:rPr>
              <a:t>(Auto-supervised)</a:t>
            </a:r>
            <a:r>
              <a:rPr lang="zh-TW" altLang="en-US" sz="1600" b="1" i="0">
                <a:solidFill>
                  <a:srgbClr val="0070C0"/>
                </a:solidFill>
                <a:effectLst/>
                <a:latin typeface="source-serif-pro"/>
              </a:rPr>
              <a:t>，以實現一般的語言理解。</a:t>
            </a:r>
            <a:endParaRPr lang="en-US" altLang="zh-TW" sz="1600" b="1" i="0">
              <a:solidFill>
                <a:srgbClr val="0070C0"/>
              </a:solidFill>
              <a:effectLst/>
              <a:latin typeface="source-serif-pro"/>
            </a:endParaRPr>
          </a:p>
          <a:p>
            <a:pPr lvl="3" algn="l">
              <a:lnSpc>
                <a:spcPts val="2400"/>
              </a:lnSpc>
              <a:spcBef>
                <a:spcPts val="200"/>
              </a:spcBef>
              <a:buFont typeface="+mj-lt"/>
              <a:buAutoNum type="arabicPeriod"/>
            </a:pPr>
            <a:r>
              <a:rPr lang="zh-TW" altLang="en-US" sz="1600" b="1" i="0">
                <a:solidFill>
                  <a:srgbClr val="0070C0"/>
                </a:solidFill>
                <a:effectLst/>
                <a:latin typeface="source-serif-pro"/>
              </a:rPr>
              <a:t> 微調</a:t>
            </a:r>
            <a:r>
              <a:rPr lang="zh-TW" altLang="en-US" sz="1600" b="0" i="0">
                <a:solidFill>
                  <a:srgbClr val="0070C0"/>
                </a:solidFill>
                <a:effectLst/>
                <a:latin typeface="source-serif-pro"/>
              </a:rPr>
              <a:t>：使用</a:t>
            </a:r>
            <a:r>
              <a:rPr lang="zh-TW" altLang="en-US" sz="1600" b="1" i="0">
                <a:effectLst/>
                <a:latin typeface="source-serif-pro"/>
              </a:rPr>
              <a:t>標記資料</a:t>
            </a:r>
            <a:r>
              <a:rPr lang="zh-TW" altLang="en-US" sz="1600" b="0" i="0">
                <a:solidFill>
                  <a:srgbClr val="0070C0"/>
                </a:solidFill>
                <a:effectLst/>
                <a:latin typeface="source-serif-pro"/>
              </a:rPr>
              <a:t>使預訓練模型適應</a:t>
            </a:r>
            <a:r>
              <a:rPr lang="zh-TW" altLang="en-US" sz="1600" b="1" i="0">
                <a:solidFill>
                  <a:srgbClr val="0070C0"/>
                </a:solidFill>
                <a:effectLst/>
                <a:latin typeface="source-serif-pro"/>
              </a:rPr>
              <a:t>特定任務</a:t>
            </a:r>
            <a:r>
              <a:rPr lang="en-US" altLang="zh-TW" sz="1600" b="1" i="0">
                <a:solidFill>
                  <a:srgbClr val="0070C0"/>
                </a:solidFill>
                <a:effectLst/>
                <a:latin typeface="source-serif-pro"/>
              </a:rPr>
              <a:t>(downstream task)</a:t>
            </a:r>
            <a:r>
              <a:rPr lang="zh-TW" altLang="en-US" sz="1600" b="0" i="0">
                <a:solidFill>
                  <a:srgbClr val="0070C0"/>
                </a:solidFill>
                <a:effectLst/>
                <a:latin typeface="source-serif-pro"/>
              </a:rPr>
              <a:t>。</a:t>
            </a:r>
          </a:p>
          <a:p>
            <a:pPr algn="l">
              <a:lnSpc>
                <a:spcPts val="2250"/>
              </a:lnSpc>
              <a:spcBef>
                <a:spcPts val="200"/>
              </a:spcBef>
            </a:pPr>
            <a:r>
              <a:rPr lang="zh-TW" altLang="en-US" sz="1800" b="1" i="0">
                <a:solidFill>
                  <a:srgbClr val="242424"/>
                </a:solidFill>
                <a:effectLst/>
                <a:latin typeface="sohne"/>
              </a:rPr>
              <a:t>步驟 </a:t>
            </a:r>
            <a:r>
              <a:rPr lang="en-US" altLang="zh-TW" sz="1800" b="1" i="0">
                <a:solidFill>
                  <a:srgbClr val="242424"/>
                </a:solidFill>
                <a:effectLst/>
                <a:latin typeface="sohne"/>
              </a:rPr>
              <a:t>7, </a:t>
            </a:r>
            <a:r>
              <a:rPr lang="zh-TW" altLang="en-US" sz="1800" b="1" i="0">
                <a:solidFill>
                  <a:srgbClr val="242424"/>
                </a:solidFill>
                <a:effectLst/>
                <a:latin typeface="sohne"/>
              </a:rPr>
              <a:t>評估模型</a:t>
            </a:r>
            <a:endParaRPr lang="en-US" altLang="zh-TW" sz="1800" b="1" i="0">
              <a:solidFill>
                <a:srgbClr val="242424"/>
              </a:solidFill>
              <a:effectLst/>
              <a:latin typeface="sohne"/>
            </a:endParaRPr>
          </a:p>
          <a:p>
            <a:pPr lvl="3" algn="l">
              <a:lnSpc>
                <a:spcPts val="2400"/>
              </a:lnSpc>
              <a:spcBef>
                <a:spcPts val="200"/>
              </a:spcBef>
              <a:buFont typeface="Arial" panose="020B0604020202020204" pitchFamily="34" charset="0"/>
              <a:buChar char="•"/>
            </a:pPr>
            <a:r>
              <a:rPr lang="zh-TW" altLang="en-US" sz="1600" b="1">
                <a:solidFill>
                  <a:srgbClr val="0070C0"/>
                </a:solidFill>
                <a:latin typeface="sohne"/>
              </a:rPr>
              <a:t>困惑度 </a:t>
            </a:r>
            <a:r>
              <a:rPr lang="en-US" altLang="zh-TW" sz="1400" b="1" i="0">
                <a:solidFill>
                  <a:srgbClr val="242424"/>
                </a:solidFill>
                <a:effectLst/>
                <a:latin typeface="source-serif-pro"/>
              </a:rPr>
              <a:t>Perplexity </a:t>
            </a:r>
            <a:r>
              <a:rPr lang="zh-TW" altLang="en-US" sz="1600" b="1">
                <a:solidFill>
                  <a:srgbClr val="0070C0"/>
                </a:solidFill>
                <a:latin typeface="sohne"/>
              </a:rPr>
              <a:t>：衡量模型預測序列的準確度。</a:t>
            </a:r>
          </a:p>
          <a:p>
            <a:pPr lvl="3" algn="l">
              <a:lnSpc>
                <a:spcPts val="2400"/>
              </a:lnSpc>
              <a:spcBef>
                <a:spcPts val="200"/>
              </a:spcBef>
              <a:buFont typeface="Arial" panose="020B0604020202020204" pitchFamily="34" charset="0"/>
              <a:buChar char="•"/>
            </a:pPr>
            <a:r>
              <a:rPr lang="en-US" altLang="zh-TW" sz="1600" b="1">
                <a:solidFill>
                  <a:srgbClr val="0070C0"/>
                </a:solidFill>
                <a:latin typeface="sohne"/>
              </a:rPr>
              <a:t>BLEU/ROUGE</a:t>
            </a:r>
            <a:r>
              <a:rPr lang="zh-TW" altLang="en-US" sz="1600" b="1">
                <a:solidFill>
                  <a:srgbClr val="0070C0"/>
                </a:solidFill>
                <a:latin typeface="sohne"/>
              </a:rPr>
              <a:t>：評估文字產生品質。</a:t>
            </a:r>
          </a:p>
          <a:p>
            <a:pPr lvl="3" algn="l">
              <a:lnSpc>
                <a:spcPts val="2400"/>
              </a:lnSpc>
              <a:spcBef>
                <a:spcPts val="200"/>
              </a:spcBef>
              <a:buFont typeface="Arial" panose="020B0604020202020204" pitchFamily="34" charset="0"/>
              <a:buChar char="•"/>
            </a:pPr>
            <a:r>
              <a:rPr lang="zh-TW" altLang="en-US" sz="1600" b="1">
                <a:solidFill>
                  <a:srgbClr val="0070C0"/>
                </a:solidFill>
                <a:latin typeface="sohne"/>
              </a:rPr>
              <a:t>準確度</a:t>
            </a:r>
            <a:r>
              <a:rPr lang="en-US" altLang="zh-TW" sz="1600" b="1">
                <a:solidFill>
                  <a:srgbClr val="0070C0"/>
                </a:solidFill>
                <a:latin typeface="sohne"/>
              </a:rPr>
              <a:t>/F1 </a:t>
            </a:r>
            <a:r>
              <a:rPr lang="zh-TW" altLang="en-US" sz="1600" b="1">
                <a:solidFill>
                  <a:srgbClr val="0070C0"/>
                </a:solidFill>
                <a:latin typeface="sohne"/>
              </a:rPr>
              <a:t>分數：衡量分類任務的表現。</a:t>
            </a:r>
          </a:p>
          <a:p>
            <a:pPr algn="l">
              <a:lnSpc>
                <a:spcPts val="2250"/>
              </a:lnSpc>
              <a:spcBef>
                <a:spcPts val="200"/>
              </a:spcBef>
              <a:buNone/>
            </a:pPr>
            <a:r>
              <a:rPr lang="zh-TW" altLang="en-US" sz="1800" b="1" i="0">
                <a:solidFill>
                  <a:srgbClr val="242424"/>
                </a:solidFill>
                <a:effectLst/>
                <a:latin typeface="sohne"/>
              </a:rPr>
              <a:t>步驟 </a:t>
            </a:r>
            <a:r>
              <a:rPr lang="en-US" altLang="zh-TW" sz="1800" b="1" i="0">
                <a:solidFill>
                  <a:srgbClr val="242424"/>
                </a:solidFill>
                <a:effectLst/>
                <a:latin typeface="sohne"/>
              </a:rPr>
              <a:t>8, </a:t>
            </a:r>
            <a:r>
              <a:rPr lang="zh-TW" altLang="en-US" sz="1800" b="1" i="0">
                <a:solidFill>
                  <a:srgbClr val="242424"/>
                </a:solidFill>
                <a:effectLst/>
                <a:latin typeface="sohne"/>
              </a:rPr>
              <a:t>最佳化模型</a:t>
            </a:r>
            <a:r>
              <a:rPr lang="en-US" altLang="zh-TW" sz="1800" b="1" i="0">
                <a:solidFill>
                  <a:srgbClr val="242424"/>
                </a:solidFill>
                <a:effectLst/>
                <a:latin typeface="sohne"/>
              </a:rPr>
              <a:t>:</a:t>
            </a:r>
            <a:r>
              <a:rPr lang="zh-TW" altLang="en-US" sz="1800" b="1" i="0">
                <a:solidFill>
                  <a:srgbClr val="242424"/>
                </a:solidFill>
                <a:effectLst/>
                <a:latin typeface="sohne"/>
              </a:rPr>
              <a:t>  </a:t>
            </a:r>
            <a:r>
              <a:rPr lang="zh-TW" altLang="en-US" sz="1800" b="0" i="0">
                <a:solidFill>
                  <a:srgbClr val="242424"/>
                </a:solidFill>
                <a:effectLst/>
                <a:latin typeface="source-serif-pro"/>
              </a:rPr>
              <a:t>大型模型經常需要優化來提高效率。</a:t>
            </a:r>
            <a:endParaRPr lang="en-US" altLang="zh-TW" sz="1800" b="0" i="0">
              <a:solidFill>
                <a:srgbClr val="242424"/>
              </a:solidFill>
              <a:effectLst/>
              <a:latin typeface="source-serif-pro"/>
            </a:endParaRPr>
          </a:p>
          <a:p>
            <a:pPr algn="l">
              <a:lnSpc>
                <a:spcPts val="2250"/>
              </a:lnSpc>
              <a:spcBef>
                <a:spcPts val="200"/>
              </a:spcBef>
              <a:buNone/>
            </a:pPr>
            <a:r>
              <a:rPr lang="zh-TW" altLang="en-US" sz="1800" b="1" i="0">
                <a:solidFill>
                  <a:srgbClr val="242424"/>
                </a:solidFill>
                <a:effectLst/>
                <a:latin typeface="sohne"/>
              </a:rPr>
              <a:t>步驟 </a:t>
            </a:r>
            <a:r>
              <a:rPr lang="en-US" altLang="zh-TW" sz="1800" b="1" i="0">
                <a:solidFill>
                  <a:srgbClr val="242424"/>
                </a:solidFill>
                <a:effectLst/>
                <a:latin typeface="sohne"/>
              </a:rPr>
              <a:t>9, </a:t>
            </a:r>
            <a:r>
              <a:rPr lang="zh-TW" altLang="en-US" sz="1800" b="1" i="0">
                <a:solidFill>
                  <a:srgbClr val="242424"/>
                </a:solidFill>
                <a:effectLst/>
                <a:latin typeface="sohne"/>
              </a:rPr>
              <a:t>部署模型 </a:t>
            </a:r>
            <a:r>
              <a:rPr lang="en-US" altLang="zh-TW" sz="1800" b="1" i="0">
                <a:solidFill>
                  <a:srgbClr val="242424"/>
                </a:solidFill>
                <a:effectLst/>
                <a:latin typeface="sohne"/>
              </a:rPr>
              <a:t>:</a:t>
            </a:r>
            <a:r>
              <a:rPr lang="zh-TW" altLang="en-US" sz="1800" b="1" i="0">
                <a:solidFill>
                  <a:srgbClr val="242424"/>
                </a:solidFill>
                <a:effectLst/>
                <a:latin typeface="sohne"/>
              </a:rPr>
              <a:t> </a:t>
            </a:r>
            <a:r>
              <a:rPr lang="en-US" altLang="zh-TW" sz="1800" b="0" i="0">
                <a:solidFill>
                  <a:srgbClr val="242424"/>
                </a:solidFill>
                <a:effectLst/>
                <a:latin typeface="source-serif-pro"/>
              </a:rPr>
              <a:t>LLM </a:t>
            </a:r>
            <a:r>
              <a:rPr lang="zh-TW" altLang="en-US" sz="1800" b="0" i="0">
                <a:solidFill>
                  <a:srgbClr val="242424"/>
                </a:solidFill>
                <a:effectLst/>
                <a:latin typeface="source-serif-pro"/>
              </a:rPr>
              <a:t>的價值在於它服務於現實世界的應用的能力。</a:t>
            </a:r>
            <a:endParaRPr lang="en-US" altLang="zh-TW" sz="1800" b="0" i="0">
              <a:solidFill>
                <a:srgbClr val="242424"/>
              </a:solidFill>
              <a:effectLst/>
              <a:latin typeface="source-serif-pro"/>
            </a:endParaRPr>
          </a:p>
          <a:p>
            <a:pPr algn="l">
              <a:lnSpc>
                <a:spcPts val="2250"/>
              </a:lnSpc>
              <a:spcBef>
                <a:spcPts val="200"/>
              </a:spcBef>
              <a:buNone/>
            </a:pPr>
            <a:r>
              <a:rPr lang="zh-TW" altLang="en-US" sz="1800" b="1" i="0">
                <a:solidFill>
                  <a:srgbClr val="242424"/>
                </a:solidFill>
                <a:effectLst/>
                <a:latin typeface="sohne"/>
              </a:rPr>
              <a:t>步驟 </a:t>
            </a:r>
            <a:r>
              <a:rPr lang="en-US" altLang="zh-TW" sz="1800" b="1" i="0">
                <a:solidFill>
                  <a:srgbClr val="242424"/>
                </a:solidFill>
                <a:effectLst/>
                <a:latin typeface="sohne"/>
              </a:rPr>
              <a:t>10, </a:t>
            </a:r>
            <a:r>
              <a:rPr lang="zh-TW" altLang="en-US" sz="1800" b="1" i="0">
                <a:solidFill>
                  <a:srgbClr val="242424"/>
                </a:solidFill>
                <a:effectLst/>
                <a:latin typeface="sohne"/>
              </a:rPr>
              <a:t>維護與更新</a:t>
            </a:r>
            <a:r>
              <a:rPr lang="en-US" altLang="zh-TW" sz="1800" b="1" i="0">
                <a:solidFill>
                  <a:srgbClr val="242424"/>
                </a:solidFill>
                <a:effectLst/>
                <a:latin typeface="sohne"/>
              </a:rPr>
              <a:t>:</a:t>
            </a:r>
            <a:r>
              <a:rPr lang="zh-TW" altLang="en-US" sz="1800" b="1" i="0">
                <a:solidFill>
                  <a:srgbClr val="242424"/>
                </a:solidFill>
                <a:effectLst/>
                <a:latin typeface="sohne"/>
              </a:rPr>
              <a:t>  </a:t>
            </a:r>
            <a:r>
              <a:rPr lang="zh-TW" altLang="en-US" sz="1800" b="0" i="0">
                <a:solidFill>
                  <a:srgbClr val="242424"/>
                </a:solidFill>
                <a:effectLst/>
                <a:latin typeface="source-serif-pro"/>
              </a:rPr>
              <a:t>監控模型的效能並定期使用新資料重新訓練它。</a:t>
            </a:r>
          </a:p>
          <a:p>
            <a:pPr algn="l">
              <a:lnSpc>
                <a:spcPts val="2400"/>
              </a:lnSpc>
            </a:pPr>
            <a:endParaRPr lang="zh-TW" altLang="en-US" sz="1800" b="0" i="0">
              <a:solidFill>
                <a:srgbClr val="242424"/>
              </a:solidFill>
              <a:effectLst/>
              <a:latin typeface="source-serif-pro"/>
            </a:endParaRPr>
          </a:p>
          <a:p>
            <a:pPr algn="l">
              <a:lnSpc>
                <a:spcPts val="2400"/>
              </a:lnSpc>
            </a:pPr>
            <a:endParaRPr lang="zh-TW" altLang="en-US" sz="1800" b="0" i="0">
              <a:solidFill>
                <a:srgbClr val="242424"/>
              </a:solidFill>
              <a:effectLst/>
              <a:latin typeface="source-serif-pro"/>
            </a:endParaRPr>
          </a:p>
          <a:p>
            <a:pPr algn="l">
              <a:lnSpc>
                <a:spcPts val="2250"/>
              </a:lnSpc>
              <a:buNone/>
            </a:pPr>
            <a:endParaRPr lang="zh-TW" altLang="en-US" sz="1800" b="0" i="0">
              <a:solidFill>
                <a:srgbClr val="242424"/>
              </a:solidFill>
              <a:effectLst/>
              <a:latin typeface="source-serif-pro"/>
            </a:endParaRPr>
          </a:p>
          <a:p>
            <a:endParaRPr lang="zh-TW" altLang="en-US" sz="1800"/>
          </a:p>
        </p:txBody>
      </p:sp>
    </p:spTree>
    <p:extLst>
      <p:ext uri="{BB962C8B-B14F-4D97-AF65-F5344CB8AC3E}">
        <p14:creationId xmlns:p14="http://schemas.microsoft.com/office/powerpoint/2010/main" val="1576080893"/>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FCBA2A1-143C-EB4C-8228-77F0468C87D8}"/>
              </a:ext>
            </a:extLst>
          </p:cNvPr>
          <p:cNvSpPr>
            <a:spLocks noGrp="1"/>
          </p:cNvSpPr>
          <p:nvPr>
            <p:ph type="title"/>
          </p:nvPr>
        </p:nvSpPr>
        <p:spPr/>
        <p:txBody>
          <a:bodyPr/>
          <a:lstStyle/>
          <a:p>
            <a:r>
              <a:rPr lang="en-US" altLang="zh-TW"/>
              <a:t>AI Agentic Workflow</a:t>
            </a:r>
            <a:r>
              <a:rPr lang="zh-TW" altLang="en-US"/>
              <a:t>是什麼？</a:t>
            </a:r>
          </a:p>
        </p:txBody>
      </p:sp>
      <p:sp>
        <p:nvSpPr>
          <p:cNvPr id="3" name="內容版面配置區 2">
            <a:extLst>
              <a:ext uri="{FF2B5EF4-FFF2-40B4-BE49-F238E27FC236}">
                <a16:creationId xmlns:a16="http://schemas.microsoft.com/office/drawing/2014/main" id="{5447C37B-F2E5-873D-E154-368D2956B1D8}"/>
              </a:ext>
            </a:extLst>
          </p:cNvPr>
          <p:cNvSpPr>
            <a:spLocks noGrp="1"/>
          </p:cNvSpPr>
          <p:nvPr>
            <p:ph idx="1"/>
          </p:nvPr>
        </p:nvSpPr>
        <p:spPr/>
        <p:txBody>
          <a:bodyPr/>
          <a:lstStyle/>
          <a:p>
            <a:r>
              <a:rPr lang="zh-TW" altLang="en-US" sz="1800">
                <a:effectLst/>
              </a:rPr>
              <a:t>吳恩達在</a:t>
            </a:r>
            <a:r>
              <a:rPr lang="en-US" altLang="zh-TW" sz="1800">
                <a:effectLst/>
              </a:rPr>
              <a:t>2024</a:t>
            </a:r>
            <a:r>
              <a:rPr lang="zh-TW" altLang="en-US" sz="1800">
                <a:effectLst/>
              </a:rPr>
              <a:t>年</a:t>
            </a:r>
            <a:r>
              <a:rPr lang="en-US" altLang="zh-TW" sz="1800">
                <a:effectLst/>
              </a:rPr>
              <a:t>6</a:t>
            </a:r>
            <a:r>
              <a:rPr lang="zh-TW" altLang="en-US" sz="1800">
                <a:effectLst/>
              </a:rPr>
              <a:t>月撰文指出，如果說向</a:t>
            </a:r>
            <a:r>
              <a:rPr lang="en-US" altLang="zh-TW" sz="1800">
                <a:effectLst/>
              </a:rPr>
              <a:t>LLM</a:t>
            </a:r>
            <a:r>
              <a:rPr lang="zh-TW" altLang="en-US" sz="1800">
                <a:effectLst/>
              </a:rPr>
              <a:t>下命令、取得回覆的單次互動（</a:t>
            </a:r>
            <a:r>
              <a:rPr lang="en-US" altLang="zh-TW" sz="1800">
                <a:solidFill>
                  <a:srgbClr val="C00000"/>
                </a:solidFill>
                <a:effectLst/>
              </a:rPr>
              <a:t>one-shot</a:t>
            </a:r>
            <a:r>
              <a:rPr lang="zh-TW" altLang="en-US" sz="1800">
                <a:effectLst/>
              </a:rPr>
              <a:t>）明顯不是</a:t>
            </a:r>
            <a:r>
              <a:rPr lang="en-US" altLang="zh-TW" sz="1800">
                <a:effectLst/>
              </a:rPr>
              <a:t>Agent</a:t>
            </a:r>
            <a:r>
              <a:rPr lang="zh-TW" altLang="en-US" sz="1800">
                <a:effectLst/>
              </a:rPr>
              <a:t>，</a:t>
            </a:r>
            <a:r>
              <a:rPr lang="zh-TW" altLang="en-US" sz="1800">
                <a:solidFill>
                  <a:srgbClr val="C00000"/>
                </a:solidFill>
                <a:effectLst/>
              </a:rPr>
              <a:t>能夠規劃、使用工具並多次迭代改進的明顯就是</a:t>
            </a:r>
            <a:r>
              <a:rPr lang="en-US" altLang="zh-TW" sz="1800">
                <a:solidFill>
                  <a:srgbClr val="C00000"/>
                </a:solidFill>
                <a:effectLst/>
              </a:rPr>
              <a:t>Agent</a:t>
            </a:r>
            <a:r>
              <a:rPr lang="zh-TW" altLang="en-US" sz="1800">
                <a:effectLst/>
              </a:rPr>
              <a:t>，兩者間存在著灰色地帶。</a:t>
            </a:r>
          </a:p>
          <a:p>
            <a:endParaRPr lang="zh-TW" altLang="en-US" sz="1800">
              <a:effectLst/>
            </a:endParaRPr>
          </a:p>
          <a:p>
            <a:r>
              <a:rPr lang="zh-TW" altLang="en-US" sz="1800">
                <a:effectLst/>
              </a:rPr>
              <a:t>因此，比起二元地決定什麼是</a:t>
            </a:r>
            <a:r>
              <a:rPr lang="en-US" altLang="zh-TW" sz="1800">
                <a:effectLst/>
              </a:rPr>
              <a:t>Agent</a:t>
            </a:r>
            <a:r>
              <a:rPr lang="zh-TW" altLang="en-US" sz="1800">
                <a:effectLst/>
              </a:rPr>
              <a:t>、什麼不是</a:t>
            </a:r>
            <a:r>
              <a:rPr lang="en-US" altLang="zh-TW" sz="1800">
                <a:effectLst/>
              </a:rPr>
              <a:t>Agent</a:t>
            </a:r>
            <a:r>
              <a:rPr lang="zh-TW" altLang="en-US" sz="1800">
                <a:effectLst/>
              </a:rPr>
              <a:t>，他更傾向於使用</a:t>
            </a:r>
            <a:r>
              <a:rPr lang="zh-TW" altLang="en-US" sz="1800">
                <a:solidFill>
                  <a:srgbClr val="C00000"/>
                </a:solidFill>
                <a:effectLst/>
              </a:rPr>
              <a:t>形容詞</a:t>
            </a:r>
            <a:r>
              <a:rPr lang="zh-TW" altLang="en-US" sz="1800">
                <a:effectLst/>
              </a:rPr>
              <a:t>「</a:t>
            </a:r>
            <a:r>
              <a:rPr lang="en-US" altLang="zh-TW" sz="1800">
                <a:solidFill>
                  <a:srgbClr val="C00000"/>
                </a:solidFill>
                <a:effectLst/>
              </a:rPr>
              <a:t>Agentic</a:t>
            </a:r>
            <a:r>
              <a:rPr lang="zh-TW" altLang="en-US" sz="1800">
                <a:effectLst/>
              </a:rPr>
              <a:t>」，用以</a:t>
            </a:r>
            <a:r>
              <a:rPr lang="zh-TW" altLang="en-US" sz="1800">
                <a:solidFill>
                  <a:srgbClr val="C00000"/>
                </a:solidFill>
                <a:effectLst/>
              </a:rPr>
              <a:t>衡量</a:t>
            </a:r>
            <a:r>
              <a:rPr lang="en-US" altLang="zh-TW" sz="1800">
                <a:solidFill>
                  <a:srgbClr val="C00000"/>
                </a:solidFill>
                <a:effectLst/>
              </a:rPr>
              <a:t>AI</a:t>
            </a:r>
            <a:r>
              <a:rPr lang="zh-TW" altLang="en-US" sz="1800">
                <a:solidFill>
                  <a:srgbClr val="C00000"/>
                </a:solidFill>
                <a:effectLst/>
              </a:rPr>
              <a:t>系統貼近</a:t>
            </a:r>
            <a:r>
              <a:rPr lang="en-US" altLang="zh-TW" sz="1800">
                <a:solidFill>
                  <a:srgbClr val="C00000"/>
                </a:solidFill>
                <a:effectLst/>
              </a:rPr>
              <a:t>Agent</a:t>
            </a:r>
            <a:r>
              <a:rPr lang="zh-TW" altLang="en-US" sz="1800">
                <a:solidFill>
                  <a:srgbClr val="C00000"/>
                </a:solidFill>
                <a:effectLst/>
              </a:rPr>
              <a:t>的程度</a:t>
            </a:r>
            <a:r>
              <a:rPr lang="zh-TW" altLang="en-US" sz="1800">
                <a:effectLst/>
              </a:rPr>
              <a:t>。他也補充，就他觀察，會使用</a:t>
            </a:r>
            <a:r>
              <a:rPr lang="en-US" altLang="zh-TW" sz="1800">
                <a:effectLst/>
              </a:rPr>
              <a:t>Agentic</a:t>
            </a:r>
            <a:r>
              <a:rPr lang="zh-TW" altLang="en-US" sz="1800">
                <a:effectLst/>
              </a:rPr>
              <a:t>的主要都是技術人員，因此當他看到文章討論「</a:t>
            </a:r>
            <a:r>
              <a:rPr lang="en-US" altLang="zh-TW" sz="1800">
                <a:effectLst/>
              </a:rPr>
              <a:t>Agentic</a:t>
            </a:r>
            <a:r>
              <a:rPr lang="zh-TW" altLang="en-US" sz="1800">
                <a:effectLst/>
              </a:rPr>
              <a:t>」的工作流程時，更有可能點開閱讀，「因為它（文章）比較不會是行銷噱頭，而是懂得技術的人所寫。」</a:t>
            </a:r>
          </a:p>
          <a:p>
            <a:endParaRPr lang="zh-TW" altLang="en-US" sz="1800">
              <a:effectLst/>
            </a:endParaRPr>
          </a:p>
          <a:p>
            <a:r>
              <a:rPr lang="zh-TW" altLang="en-US" sz="1800">
                <a:effectLst/>
              </a:rPr>
              <a:t>其實，不管是</a:t>
            </a:r>
            <a:r>
              <a:rPr lang="en-US" altLang="zh-TW" sz="1800">
                <a:effectLst/>
              </a:rPr>
              <a:t>Agent</a:t>
            </a:r>
            <a:r>
              <a:rPr lang="zh-TW" altLang="en-US" sz="1800">
                <a:effectLst/>
              </a:rPr>
              <a:t>或者</a:t>
            </a:r>
            <a:r>
              <a:rPr lang="en-US" altLang="zh-TW" sz="1800">
                <a:effectLst/>
              </a:rPr>
              <a:t>Agentic</a:t>
            </a:r>
            <a:r>
              <a:rPr lang="zh-TW" altLang="en-US" sz="1800">
                <a:effectLst/>
              </a:rPr>
              <a:t>，同樣是用來描述</a:t>
            </a:r>
            <a:r>
              <a:rPr lang="en-US" altLang="zh-TW" sz="1800">
                <a:effectLst/>
              </a:rPr>
              <a:t>Agent</a:t>
            </a:r>
            <a:r>
              <a:rPr lang="zh-TW" altLang="en-US" sz="1800">
                <a:effectLst/>
              </a:rPr>
              <a:t>的方式。談論</a:t>
            </a:r>
            <a:r>
              <a:rPr lang="en-US" altLang="zh-TW" sz="1800">
                <a:effectLst/>
              </a:rPr>
              <a:t>AI Agent</a:t>
            </a:r>
            <a:r>
              <a:rPr lang="zh-TW" altLang="en-US" sz="1800">
                <a:effectLst/>
              </a:rPr>
              <a:t>時，人們會用</a:t>
            </a:r>
            <a:r>
              <a:rPr lang="en-US" altLang="zh-TW" sz="1800">
                <a:effectLst/>
              </a:rPr>
              <a:t>AI Agent</a:t>
            </a:r>
            <a:r>
              <a:rPr lang="zh-TW" altLang="en-US" sz="1800">
                <a:effectLst/>
              </a:rPr>
              <a:t>應該具有的能力試圖定義它，不過，其實我們也能</a:t>
            </a:r>
            <a:r>
              <a:rPr lang="zh-TW" altLang="en-US" sz="1800">
                <a:solidFill>
                  <a:srgbClr val="C00000"/>
                </a:solidFill>
                <a:effectLst/>
              </a:rPr>
              <a:t>用完成任務的流程</a:t>
            </a:r>
            <a:r>
              <a:rPr lang="zh-TW" altLang="en-US" sz="1800">
                <a:effectLst/>
              </a:rPr>
              <a:t>介紹</a:t>
            </a:r>
            <a:r>
              <a:rPr lang="en-US" altLang="zh-TW" sz="1800">
                <a:effectLst/>
              </a:rPr>
              <a:t>AI Agent</a:t>
            </a:r>
            <a:r>
              <a:rPr lang="zh-TW" altLang="en-US" sz="1800">
                <a:effectLst/>
              </a:rPr>
              <a:t>。</a:t>
            </a:r>
          </a:p>
          <a:p>
            <a:endParaRPr lang="zh-TW" altLang="en-US" sz="1800">
              <a:effectLst/>
            </a:endParaRPr>
          </a:p>
          <a:p>
            <a:r>
              <a:rPr lang="zh-TW" altLang="en-US" sz="1800">
                <a:effectLst/>
              </a:rPr>
              <a:t>上述提到的種種能力，</a:t>
            </a:r>
            <a:r>
              <a:rPr lang="zh-TW" altLang="en-US" sz="1800" u="sng">
                <a:effectLst/>
              </a:rPr>
              <a:t>如分拆指令、規劃、使用工具等</a:t>
            </a:r>
            <a:r>
              <a:rPr lang="zh-TW" altLang="en-US" sz="1800">
                <a:effectLst/>
              </a:rPr>
              <a:t>，其實就是</a:t>
            </a:r>
            <a:r>
              <a:rPr lang="en-US" altLang="zh-TW" sz="1800">
                <a:effectLst/>
              </a:rPr>
              <a:t>AI Agent</a:t>
            </a:r>
            <a:r>
              <a:rPr lang="zh-TW" altLang="en-US" sz="1800">
                <a:effectLst/>
              </a:rPr>
              <a:t>接受人類指派工作後，起身行動的過程。</a:t>
            </a:r>
            <a:endParaRPr lang="en-US" altLang="zh-TW" sz="1800">
              <a:effectLst/>
            </a:endParaRPr>
          </a:p>
          <a:p>
            <a:endParaRPr lang="en-US" altLang="zh-TW" sz="1800">
              <a:effectLst/>
            </a:endParaRPr>
          </a:p>
          <a:p>
            <a:r>
              <a:rPr lang="zh-TW" altLang="en-US" sz="1800">
                <a:effectLst/>
              </a:rPr>
              <a:t>因此，才會有將重點放在如何設計出</a:t>
            </a:r>
            <a:r>
              <a:rPr lang="en-US" altLang="zh-TW" sz="1800">
                <a:effectLst/>
              </a:rPr>
              <a:t>AI Agent</a:t>
            </a:r>
            <a:r>
              <a:rPr lang="zh-TW" altLang="en-US" sz="1800">
                <a:effectLst/>
              </a:rPr>
              <a:t>的</a:t>
            </a:r>
            <a:r>
              <a:rPr lang="en-US" altLang="zh-TW" sz="1800">
                <a:effectLst/>
              </a:rPr>
              <a:t>AI</a:t>
            </a:r>
            <a:r>
              <a:rPr lang="zh-TW" altLang="en-US" sz="1800">
                <a:effectLst/>
              </a:rPr>
              <a:t>工程師或者</a:t>
            </a:r>
            <a:r>
              <a:rPr lang="en-US" altLang="zh-TW" sz="1800">
                <a:effectLst/>
              </a:rPr>
              <a:t>AI</a:t>
            </a:r>
            <a:r>
              <a:rPr lang="zh-TW" altLang="en-US" sz="1800">
                <a:effectLst/>
              </a:rPr>
              <a:t>領域的從業人員，使用</a:t>
            </a:r>
            <a:r>
              <a:rPr lang="zh-TW" altLang="en-US" sz="1800">
                <a:solidFill>
                  <a:srgbClr val="C00000"/>
                </a:solidFill>
                <a:effectLst/>
              </a:rPr>
              <a:t>「</a:t>
            </a:r>
            <a:r>
              <a:rPr lang="en-US" altLang="zh-TW" sz="1800">
                <a:solidFill>
                  <a:srgbClr val="C00000"/>
                </a:solidFill>
                <a:effectLst/>
              </a:rPr>
              <a:t>AI</a:t>
            </a:r>
            <a:r>
              <a:rPr lang="zh-TW" altLang="en-US" sz="1800">
                <a:solidFill>
                  <a:srgbClr val="C00000"/>
                </a:solidFill>
                <a:effectLst/>
              </a:rPr>
              <a:t>代理工作流程」（</a:t>
            </a:r>
            <a:r>
              <a:rPr lang="en-US" altLang="zh-TW" sz="1800">
                <a:solidFill>
                  <a:srgbClr val="C00000"/>
                </a:solidFill>
                <a:effectLst/>
              </a:rPr>
              <a:t>AI </a:t>
            </a:r>
            <a:r>
              <a:rPr lang="en-US" altLang="zh-TW" sz="1800">
                <a:solidFill>
                  <a:srgbClr val="0070C0"/>
                </a:solidFill>
                <a:effectLst/>
              </a:rPr>
              <a:t>Agentic</a:t>
            </a:r>
            <a:r>
              <a:rPr lang="en-US" altLang="zh-TW" sz="1800">
                <a:solidFill>
                  <a:srgbClr val="C00000"/>
                </a:solidFill>
                <a:effectLst/>
              </a:rPr>
              <a:t> Workflow</a:t>
            </a:r>
            <a:r>
              <a:rPr lang="zh-TW" altLang="en-US" sz="1800">
                <a:solidFill>
                  <a:srgbClr val="C00000"/>
                </a:solidFill>
                <a:effectLst/>
              </a:rPr>
              <a:t>）</a:t>
            </a:r>
            <a:r>
              <a:rPr lang="zh-TW" altLang="en-US" sz="1800">
                <a:effectLst/>
              </a:rPr>
              <a:t>一詞談論</a:t>
            </a:r>
            <a:r>
              <a:rPr lang="en-US" altLang="zh-TW" sz="1800">
                <a:effectLst/>
              </a:rPr>
              <a:t>AI Agent</a:t>
            </a:r>
            <a:r>
              <a:rPr lang="zh-TW" altLang="en-US" sz="1800">
                <a:effectLst/>
              </a:rPr>
              <a:t>。</a:t>
            </a:r>
          </a:p>
        </p:txBody>
      </p:sp>
      <p:sp>
        <p:nvSpPr>
          <p:cNvPr id="4" name="文字方塊 3">
            <a:extLst>
              <a:ext uri="{FF2B5EF4-FFF2-40B4-BE49-F238E27FC236}">
                <a16:creationId xmlns:a16="http://schemas.microsoft.com/office/drawing/2014/main" id="{ED62E625-0E82-F677-0B3E-ACADA6973686}"/>
              </a:ext>
            </a:extLst>
          </p:cNvPr>
          <p:cNvSpPr txBox="1"/>
          <p:nvPr/>
        </p:nvSpPr>
        <p:spPr>
          <a:xfrm>
            <a:off x="6084168" y="6558935"/>
            <a:ext cx="4576232" cy="307777"/>
          </a:xfrm>
          <a:prstGeom prst="rect">
            <a:avLst/>
          </a:prstGeom>
          <a:noFill/>
        </p:spPr>
        <p:txBody>
          <a:bodyPr wrap="square">
            <a:spAutoFit/>
          </a:bodyPr>
          <a:lstStyle/>
          <a:p>
            <a:r>
              <a:rPr lang="en-US" altLang="zh-TW" sz="1400"/>
              <a:t>https://www.gvm.com.tw/article/113965</a:t>
            </a:r>
            <a:endParaRPr lang="zh-TW" altLang="en-US" sz="1400"/>
          </a:p>
        </p:txBody>
      </p:sp>
    </p:spTree>
    <p:extLst>
      <p:ext uri="{BB962C8B-B14F-4D97-AF65-F5344CB8AC3E}">
        <p14:creationId xmlns:p14="http://schemas.microsoft.com/office/powerpoint/2010/main" val="74248661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9F2F2-46BF-8546-61A2-2B40DD2C74DB}"/>
              </a:ext>
            </a:extLst>
          </p:cNvPr>
          <p:cNvSpPr>
            <a:spLocks noGrp="1"/>
          </p:cNvSpPr>
          <p:nvPr>
            <p:ph type="title"/>
          </p:nvPr>
        </p:nvSpPr>
        <p:spPr/>
        <p:txBody>
          <a:bodyPr/>
          <a:lstStyle/>
          <a:p>
            <a:r>
              <a:rPr lang="en-US" altLang="zh-TW"/>
              <a:t>HuggingGPT</a:t>
            </a:r>
            <a:endParaRPr lang="zh-TW" altLang="en-US"/>
          </a:p>
        </p:txBody>
      </p:sp>
      <p:sp>
        <p:nvSpPr>
          <p:cNvPr id="3" name="內容版面配置區 2">
            <a:extLst>
              <a:ext uri="{FF2B5EF4-FFF2-40B4-BE49-F238E27FC236}">
                <a16:creationId xmlns:a16="http://schemas.microsoft.com/office/drawing/2014/main" id="{F652A639-DBE8-0467-5170-8538B7848A22}"/>
              </a:ext>
            </a:extLst>
          </p:cNvPr>
          <p:cNvSpPr>
            <a:spLocks noGrp="1"/>
          </p:cNvSpPr>
          <p:nvPr>
            <p:ph idx="1"/>
          </p:nvPr>
        </p:nvSpPr>
        <p:spPr>
          <a:xfrm>
            <a:off x="181546" y="927384"/>
            <a:ext cx="8854950" cy="5400452"/>
          </a:xfrm>
        </p:spPr>
        <p:txBody>
          <a:bodyPr/>
          <a:lstStyle/>
          <a:p>
            <a:r>
              <a:rPr lang="zh-TW" altLang="en-US" sz="1400"/>
              <a:t>使用 </a:t>
            </a:r>
            <a:r>
              <a:rPr lang="en-US" altLang="zh-TW" sz="1400"/>
              <a:t>ChatGPT </a:t>
            </a:r>
            <a:r>
              <a:rPr lang="zh-TW" altLang="en-US" sz="1400"/>
              <a:t>作為</a:t>
            </a:r>
            <a:r>
              <a:rPr lang="zh-TW" altLang="en-US" sz="1400">
                <a:solidFill>
                  <a:srgbClr val="C00000"/>
                </a:solidFill>
              </a:rPr>
              <a:t>任務規劃器</a:t>
            </a:r>
            <a:r>
              <a:rPr lang="zh-TW" altLang="en-US" sz="1400"/>
              <a:t>的框架，根據模型描述選擇 </a:t>
            </a:r>
            <a:r>
              <a:rPr lang="en-US" altLang="zh-TW" sz="1400"/>
              <a:t>HuggingFace </a:t>
            </a:r>
            <a:r>
              <a:rPr lang="zh-TW" altLang="en-US" sz="1400"/>
              <a:t>平台中可用的模型，並根據執行結果總結反應</a:t>
            </a:r>
          </a:p>
        </p:txBody>
      </p:sp>
      <p:pic>
        <p:nvPicPr>
          <p:cNvPr id="1026" name="Picture 2">
            <a:extLst>
              <a:ext uri="{FF2B5EF4-FFF2-40B4-BE49-F238E27FC236}">
                <a16:creationId xmlns:a16="http://schemas.microsoft.com/office/drawing/2014/main" id="{08F97FE5-7A35-9F6A-6BA1-B45C3D56B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82" y="1340768"/>
            <a:ext cx="8713290" cy="393913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A8361478-5C93-96E8-17FC-A9FFFA5FF58E}"/>
              </a:ext>
            </a:extLst>
          </p:cNvPr>
          <p:cNvSpPr txBox="1"/>
          <p:nvPr/>
        </p:nvSpPr>
        <p:spPr>
          <a:xfrm>
            <a:off x="107504" y="5464843"/>
            <a:ext cx="8774834" cy="1169551"/>
          </a:xfrm>
          <a:prstGeom prst="rect">
            <a:avLst/>
          </a:prstGeom>
          <a:noFill/>
        </p:spPr>
        <p:txBody>
          <a:bodyPr wrap="square">
            <a:spAutoFit/>
          </a:bodyPr>
          <a:lstStyle/>
          <a:p>
            <a:r>
              <a:rPr lang="zh-TW" altLang="en-US" sz="1000"/>
              <a:t>任務計劃</a:t>
            </a:r>
            <a:r>
              <a:rPr lang="en-US" altLang="zh-TW" sz="1000"/>
              <a:t>(Task Planning):LLM </a:t>
            </a:r>
            <a:r>
              <a:rPr lang="zh-TW" altLang="en-US" sz="1000"/>
              <a:t>被視為系統的</a:t>
            </a:r>
            <a:r>
              <a:rPr lang="en-US" altLang="zh-TW" sz="1000"/>
              <a:t>"</a:t>
            </a:r>
            <a:r>
              <a:rPr lang="zh-TW" altLang="en-US" sz="1000"/>
              <a:t>大腦</a:t>
            </a:r>
            <a:r>
              <a:rPr lang="en-US" altLang="zh-TW" sz="1000"/>
              <a:t>"</a:t>
            </a:r>
            <a:r>
              <a:rPr lang="zh-TW" altLang="en-US" sz="1000"/>
              <a:t>，它會將使用者的請求解析成多個任務每個任務都有四個相關的屬性：</a:t>
            </a:r>
            <a:endParaRPr lang="en-US" altLang="zh-TW" sz="1000"/>
          </a:p>
          <a:p>
            <a:pPr marL="228600" indent="-228600">
              <a:buFont typeface="+mj-lt"/>
              <a:buAutoNum type="arabicPeriod"/>
            </a:pPr>
            <a:r>
              <a:rPr lang="zh-TW" altLang="en-US" sz="1000"/>
              <a:t>任務類型、</a:t>
            </a:r>
            <a:r>
              <a:rPr lang="en-US" altLang="zh-TW" sz="1000"/>
              <a:t>ID</a:t>
            </a:r>
            <a:r>
              <a:rPr lang="zh-TW" altLang="en-US" sz="1000"/>
              <a:t>、依賴性和參數使用者的輸入會被解析成多個任務，並記錄相關的屬性和參數，以便接下來的處理</a:t>
            </a:r>
            <a:endParaRPr lang="en-US" altLang="zh-TW" sz="1000"/>
          </a:p>
          <a:p>
            <a:pPr marL="228600" indent="-228600">
              <a:buFont typeface="+mj-lt"/>
              <a:buAutoNum type="arabicPeriod"/>
            </a:pPr>
            <a:r>
              <a:rPr lang="zh-TW" altLang="en-US" sz="1000"/>
              <a:t>模型選擇</a:t>
            </a:r>
            <a:r>
              <a:rPr lang="en-US" altLang="zh-TW" sz="1000"/>
              <a:t>(Model Selection):LLM </a:t>
            </a:r>
            <a:r>
              <a:rPr lang="zh-TW" altLang="en-US" sz="1000"/>
              <a:t>將這些任務分發給專家模型，且這些請求被框架為多選題問題</a:t>
            </a:r>
            <a:r>
              <a:rPr lang="en-US" altLang="zh-TW" sz="1000"/>
              <a:t>LLM </a:t>
            </a:r>
            <a:r>
              <a:rPr lang="zh-TW" altLang="en-US" sz="1000"/>
              <a:t>將獲得一個模型清單來供選擇由於上下文的長度有限，所以需要基於任務類型進行篩選根據特定的使用者請求和命令，</a:t>
            </a:r>
            <a:r>
              <a:rPr lang="en-US" altLang="zh-TW" sz="1000"/>
              <a:t>AI </a:t>
            </a:r>
            <a:r>
              <a:rPr lang="zh-TW" altLang="en-US" sz="1000"/>
              <a:t>助理會幫助選擇最適合的模型來處理請求</a:t>
            </a:r>
            <a:endParaRPr lang="en-US" altLang="zh-TW" sz="1000"/>
          </a:p>
          <a:p>
            <a:pPr marL="228600" indent="-228600">
              <a:buFont typeface="+mj-lt"/>
              <a:buAutoNum type="arabicPeriod"/>
            </a:pPr>
            <a:r>
              <a:rPr lang="zh-TW" altLang="en-US" sz="1000"/>
              <a:t>任務執行</a:t>
            </a:r>
            <a:r>
              <a:rPr lang="en-US" altLang="zh-TW" sz="1000"/>
              <a:t>(Task Execution):</a:t>
            </a:r>
            <a:r>
              <a:rPr lang="zh-TW" altLang="en-US" sz="1000"/>
              <a:t>專家模型將針對特定的任務進行操作並記錄結果在此階段，具體的任務會由選定的模型進行計算和分析，產生預測或結果</a:t>
            </a:r>
            <a:endParaRPr lang="en-US" altLang="zh-TW" sz="1000"/>
          </a:p>
          <a:p>
            <a:pPr marL="228600" indent="-228600">
              <a:buFont typeface="+mj-lt"/>
              <a:buAutoNum type="arabicPeriod"/>
            </a:pPr>
            <a:r>
              <a:rPr lang="zh-TW" altLang="en-US" sz="1000"/>
              <a:t>回應生成</a:t>
            </a:r>
            <a:r>
              <a:rPr lang="en-US" altLang="zh-TW" sz="1000"/>
              <a:t>(Response Generation):LLM </a:t>
            </a:r>
            <a:r>
              <a:rPr lang="zh-TW" altLang="en-US" sz="1000"/>
              <a:t>會接收到任務執行的結果並向使用者提供摘要結果</a:t>
            </a:r>
            <a:r>
              <a:rPr lang="en-US" altLang="zh-TW" sz="1000"/>
              <a:t>LLM </a:t>
            </a:r>
            <a:r>
              <a:rPr lang="zh-TW" altLang="en-US" sz="1000"/>
              <a:t>會將所有任務的結果整合成一個有意義的回應，並返回給使用者</a:t>
            </a:r>
          </a:p>
        </p:txBody>
      </p:sp>
    </p:spTree>
    <p:extLst>
      <p:ext uri="{BB962C8B-B14F-4D97-AF65-F5344CB8AC3E}">
        <p14:creationId xmlns:p14="http://schemas.microsoft.com/office/powerpoint/2010/main" val="3528321805"/>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AC4730-85B7-B90D-D52D-BA30C45A5557}"/>
              </a:ext>
            </a:extLst>
          </p:cNvPr>
          <p:cNvSpPr>
            <a:spLocks noGrp="1"/>
          </p:cNvSpPr>
          <p:nvPr>
            <p:ph type="title"/>
          </p:nvPr>
        </p:nvSpPr>
        <p:spPr/>
        <p:txBody>
          <a:bodyPr/>
          <a:lstStyle/>
          <a:p>
            <a:r>
              <a:rPr lang="en-US" altLang="zh-TW" b="1" i="0">
                <a:effectLst/>
                <a:latin typeface="ui-sans-serif"/>
              </a:rPr>
              <a:t>LLM</a:t>
            </a:r>
            <a:r>
              <a:rPr lang="zh-TW" altLang="en-US" b="1" i="0">
                <a:effectLst/>
                <a:latin typeface="ui-sans-serif"/>
              </a:rPr>
              <a:t>代理評估</a:t>
            </a:r>
            <a:endParaRPr lang="zh-TW" altLang="en-US"/>
          </a:p>
        </p:txBody>
      </p:sp>
      <p:sp>
        <p:nvSpPr>
          <p:cNvPr id="3" name="內容版面配置區 2">
            <a:extLst>
              <a:ext uri="{FF2B5EF4-FFF2-40B4-BE49-F238E27FC236}">
                <a16:creationId xmlns:a16="http://schemas.microsoft.com/office/drawing/2014/main" id="{81715BDE-5299-C746-A630-4C8D96B863B6}"/>
              </a:ext>
            </a:extLst>
          </p:cNvPr>
          <p:cNvSpPr>
            <a:spLocks noGrp="1"/>
          </p:cNvSpPr>
          <p:nvPr>
            <p:ph idx="1"/>
          </p:nvPr>
        </p:nvSpPr>
        <p:spPr/>
        <p:txBody>
          <a:bodyPr/>
          <a:lstStyle/>
          <a:p>
            <a:r>
              <a:rPr lang="en-US" altLang="zh-TW"/>
              <a:t>LLM-as-Agent </a:t>
            </a:r>
            <a:r>
              <a:rPr lang="zh-TW" altLang="en-US"/>
              <a:t>在現實世界的挑戰和 </a:t>
            </a:r>
            <a:r>
              <a:rPr lang="en-US" altLang="zh-TW"/>
              <a:t>8 </a:t>
            </a:r>
            <a:r>
              <a:rPr lang="zh-TW" altLang="en-US"/>
              <a:t>種不同環境中的表現。</a:t>
            </a:r>
          </a:p>
        </p:txBody>
      </p:sp>
      <p:pic>
        <p:nvPicPr>
          <p:cNvPr id="4" name="圖片 3">
            <a:extLst>
              <a:ext uri="{FF2B5EF4-FFF2-40B4-BE49-F238E27FC236}">
                <a16:creationId xmlns:a16="http://schemas.microsoft.com/office/drawing/2014/main" id="{01F1AD6C-021A-5F8F-239E-48B633B24C94}"/>
              </a:ext>
            </a:extLst>
          </p:cNvPr>
          <p:cNvPicPr>
            <a:picLocks noChangeAspect="1"/>
          </p:cNvPicPr>
          <p:nvPr/>
        </p:nvPicPr>
        <p:blipFill>
          <a:blip r:embed="rId2"/>
          <a:stretch>
            <a:fillRect/>
          </a:stretch>
        </p:blipFill>
        <p:spPr>
          <a:xfrm>
            <a:off x="0" y="2727219"/>
            <a:ext cx="9144000" cy="4037733"/>
          </a:xfrm>
          <a:prstGeom prst="rect">
            <a:avLst/>
          </a:prstGeom>
        </p:spPr>
      </p:pic>
      <p:sp>
        <p:nvSpPr>
          <p:cNvPr id="6" name="文字方塊 5">
            <a:extLst>
              <a:ext uri="{FF2B5EF4-FFF2-40B4-BE49-F238E27FC236}">
                <a16:creationId xmlns:a16="http://schemas.microsoft.com/office/drawing/2014/main" id="{B45095A9-43C4-A275-8CBA-C8EAE9FDE60C}"/>
              </a:ext>
            </a:extLst>
          </p:cNvPr>
          <p:cNvSpPr txBox="1"/>
          <p:nvPr/>
        </p:nvSpPr>
        <p:spPr>
          <a:xfrm>
            <a:off x="160861" y="1628800"/>
            <a:ext cx="8854950" cy="923330"/>
          </a:xfrm>
          <a:prstGeom prst="rect">
            <a:avLst/>
          </a:prstGeom>
          <a:noFill/>
        </p:spPr>
        <p:txBody>
          <a:bodyPr wrap="square">
            <a:spAutoFit/>
          </a:bodyPr>
          <a:lstStyle/>
          <a:p>
            <a:pPr marL="171450" indent="-171450">
              <a:buFont typeface="Arial" panose="020B0604020202020204" pitchFamily="34" charset="0"/>
              <a:buChar char="•"/>
            </a:pPr>
            <a:r>
              <a:rPr lang="zh-TW" altLang="en-US" sz="900"/>
              <a:t>人工註釋：包括人工評估員，直接根據申請中重要的不同方面（例如誠實、樂於助人、參與度、公正性等）對 </a:t>
            </a:r>
            <a:r>
              <a:rPr lang="en-US" altLang="zh-TW" sz="900"/>
              <a:t>LLM </a:t>
            </a:r>
            <a:r>
              <a:rPr lang="zh-TW" altLang="en-US" sz="900"/>
              <a:t>結果進行評分。</a:t>
            </a:r>
          </a:p>
          <a:p>
            <a:pPr marL="171450" indent="-171450">
              <a:buFont typeface="Arial" panose="020B0604020202020204" pitchFamily="34" charset="0"/>
              <a:buChar char="•"/>
            </a:pPr>
            <a:r>
              <a:rPr lang="zh-TW" altLang="en-US" sz="900"/>
              <a:t>圖靈測試：要求人類評估者比較真實人類和代理的結果，其中難以區分的結果意味著代理可以實現類似人類的表現。</a:t>
            </a:r>
          </a:p>
          <a:p>
            <a:pPr marL="171450" indent="-171450">
              <a:buFont typeface="Arial" panose="020B0604020202020204" pitchFamily="34" charset="0"/>
              <a:buChar char="•"/>
            </a:pPr>
            <a:r>
              <a:rPr lang="zh-TW" altLang="en-US" sz="900"/>
              <a:t>指標：這些是精心設計的指標，可以反映代理人的品質。值得注意的指標包括任務成功率指標、人類相似性指標和效率指標。</a:t>
            </a:r>
          </a:p>
          <a:p>
            <a:pPr marL="171450" indent="-171450">
              <a:buFont typeface="Arial" panose="020B0604020202020204" pitchFamily="34" charset="0"/>
              <a:buChar char="•"/>
            </a:pPr>
            <a:r>
              <a:rPr lang="zh-TW" altLang="en-US" sz="900"/>
              <a:t>協議：對應於確定如何使用指標的通用評估協議。例子包括真實世界模擬、社會評估、多任務評估和軟體測試。</a:t>
            </a:r>
          </a:p>
          <a:p>
            <a:pPr marL="171450" indent="-171450">
              <a:buFont typeface="Arial" panose="020B0604020202020204" pitchFamily="34" charset="0"/>
              <a:buChar char="•"/>
            </a:pPr>
            <a:r>
              <a:rPr lang="zh-TW" altLang="en-US" sz="900"/>
              <a:t>基準：已經設計了幾個基準來評估 </a:t>
            </a:r>
            <a:r>
              <a:rPr lang="en-US" altLang="zh-TW" sz="900"/>
              <a:t>LLM </a:t>
            </a:r>
            <a:r>
              <a:rPr lang="zh-TW" altLang="en-US" sz="900"/>
              <a:t>代理程式。著名例子包括</a:t>
            </a:r>
            <a:r>
              <a:rPr lang="en-US" altLang="zh-TW" sz="900"/>
              <a:t>ALFWorld,</a:t>
            </a:r>
            <a:r>
              <a:rPr lang="zh-TW" altLang="en-US" sz="900"/>
              <a:t>伊格魯</a:t>
            </a:r>
            <a:r>
              <a:rPr lang="en-US" altLang="zh-TW" sz="900"/>
              <a:t>,</a:t>
            </a:r>
            <a:r>
              <a:rPr lang="zh-TW" altLang="en-US" sz="900"/>
              <a:t>立熊、代理台，插座、特工西姆斯、工具台、網上商店、移動環境、網路競技場</a:t>
            </a:r>
            <a:r>
              <a:rPr lang="en-US" altLang="zh-TW" sz="900"/>
              <a:t>, GentBench,</a:t>
            </a:r>
            <a:r>
              <a:rPr lang="zh-TW" altLang="en-US" sz="900"/>
              <a:t>洛可班奇</a:t>
            </a:r>
            <a:r>
              <a:rPr lang="en-US" altLang="zh-TW" sz="900"/>
              <a:t>,</a:t>
            </a:r>
            <a:r>
              <a:rPr lang="zh-TW" altLang="en-US" sz="900"/>
              <a:t>情緒台</a:t>
            </a:r>
            <a:r>
              <a:rPr lang="en-US" altLang="zh-TW" sz="900"/>
              <a:t>,</a:t>
            </a:r>
            <a:r>
              <a:rPr lang="zh-TW" altLang="en-US" sz="900"/>
              <a:t>皮爾遜</a:t>
            </a:r>
            <a:r>
              <a:rPr lang="en-US" altLang="zh-TW" sz="900"/>
              <a:t>,</a:t>
            </a:r>
            <a:r>
              <a:rPr lang="zh-TW" altLang="en-US" sz="900"/>
              <a:t>克萊姆班奇以及端到端。</a:t>
            </a:r>
          </a:p>
        </p:txBody>
      </p:sp>
    </p:spTree>
    <p:extLst>
      <p:ext uri="{BB962C8B-B14F-4D97-AF65-F5344CB8AC3E}">
        <p14:creationId xmlns:p14="http://schemas.microsoft.com/office/powerpoint/2010/main" val="269900323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C46015-8C91-B5A3-EF3A-2FA2FA47D905}"/>
              </a:ext>
            </a:extLst>
          </p:cNvPr>
          <p:cNvSpPr>
            <a:spLocks noGrp="1"/>
          </p:cNvSpPr>
          <p:nvPr>
            <p:ph type="title"/>
          </p:nvPr>
        </p:nvSpPr>
        <p:spPr/>
        <p:txBody>
          <a:bodyPr/>
          <a:lstStyle/>
          <a:p>
            <a:r>
              <a:rPr lang="en-US" altLang="zh-TW"/>
              <a:t>AI Agent</a:t>
            </a:r>
            <a:r>
              <a:rPr lang="zh-TW" altLang="en-US"/>
              <a:t>的未來？</a:t>
            </a:r>
          </a:p>
        </p:txBody>
      </p:sp>
      <p:sp>
        <p:nvSpPr>
          <p:cNvPr id="3" name="內容版面配置區 2">
            <a:extLst>
              <a:ext uri="{FF2B5EF4-FFF2-40B4-BE49-F238E27FC236}">
                <a16:creationId xmlns:a16="http://schemas.microsoft.com/office/drawing/2014/main" id="{D840199C-06EC-BFB2-6304-AC6D7A2FE266}"/>
              </a:ext>
            </a:extLst>
          </p:cNvPr>
          <p:cNvSpPr>
            <a:spLocks noGrp="1"/>
          </p:cNvSpPr>
          <p:nvPr>
            <p:ph idx="1"/>
          </p:nvPr>
        </p:nvSpPr>
        <p:spPr>
          <a:xfrm>
            <a:off x="187660" y="888516"/>
            <a:ext cx="8854950" cy="5400452"/>
          </a:xfrm>
        </p:spPr>
        <p:txBody>
          <a:bodyPr/>
          <a:lstStyle/>
          <a:p>
            <a:r>
              <a:rPr lang="zh-TW" altLang="en-US" sz="1600"/>
              <a:t>（</a:t>
            </a:r>
            <a:r>
              <a:rPr lang="en-US" altLang="zh-TW" sz="1600"/>
              <a:t>2024/06/26</a:t>
            </a:r>
            <a:r>
              <a:rPr lang="zh-TW" altLang="en-US" sz="1600"/>
              <a:t>），黃仁勳在資訊服務軟體商</a:t>
            </a:r>
            <a:r>
              <a:rPr lang="en-US" altLang="zh-TW" sz="1600"/>
              <a:t>ServiceNow</a:t>
            </a:r>
            <a:r>
              <a:rPr lang="zh-TW" altLang="en-US" sz="1600"/>
              <a:t>年會的演講中，分享趨勢時，提到</a:t>
            </a:r>
            <a:r>
              <a:rPr lang="en-US" altLang="zh-TW" sz="1600"/>
              <a:t>AI Agent</a:t>
            </a:r>
            <a:r>
              <a:rPr lang="zh-TW" altLang="en-US" sz="1600"/>
              <a:t>的過去、現在與未來。</a:t>
            </a:r>
          </a:p>
          <a:p>
            <a:endParaRPr lang="zh-TW" altLang="en-US" sz="1600"/>
          </a:p>
          <a:p>
            <a:r>
              <a:rPr lang="zh-TW" altLang="en-US" sz="1600"/>
              <a:t>「現今大多數的</a:t>
            </a:r>
            <a:r>
              <a:rPr lang="en-US" altLang="zh-TW" sz="1600"/>
              <a:t>AI</a:t>
            </a:r>
            <a:r>
              <a:rPr lang="zh-TW" altLang="en-US" sz="1600"/>
              <a:t>都是一次性的（</a:t>
            </a:r>
            <a:r>
              <a:rPr lang="en-US" altLang="zh-TW" sz="1600">
                <a:solidFill>
                  <a:srgbClr val="C00000"/>
                </a:solidFill>
              </a:rPr>
              <a:t>one-shot</a:t>
            </a:r>
            <a:r>
              <a:rPr lang="zh-TW" altLang="en-US" sz="1600"/>
              <a:t>）。你給它一個提示，它會立即生成建議。未來的</a:t>
            </a:r>
            <a:r>
              <a:rPr lang="en-US" altLang="zh-TW" sz="1600"/>
              <a:t>AI</a:t>
            </a:r>
            <a:r>
              <a:rPr lang="zh-TW" altLang="en-US" sz="1600"/>
              <a:t>將是多次互動（</a:t>
            </a:r>
            <a:r>
              <a:rPr lang="en-US" altLang="zh-TW" sz="1600">
                <a:solidFill>
                  <a:srgbClr val="C00000"/>
                </a:solidFill>
              </a:rPr>
              <a:t>multi-shot</a:t>
            </a:r>
            <a:r>
              <a:rPr lang="zh-TW" altLang="en-US" sz="1600"/>
              <a:t>），並成為基於推理的系統，就像我們（人類）在各種複雜情境之下做出計劃一樣，它將自行規劃，⋯⋯擁有</a:t>
            </a:r>
            <a:r>
              <a:rPr lang="zh-TW" altLang="en-US" sz="1600">
                <a:solidFill>
                  <a:srgbClr val="C00000"/>
                </a:solidFill>
              </a:rPr>
              <a:t>多步推理</a:t>
            </a:r>
            <a:r>
              <a:rPr lang="zh-TW" altLang="en-US" sz="1600"/>
              <a:t>的人工智慧即將到來，這些</a:t>
            </a:r>
            <a:r>
              <a:rPr lang="en-US" altLang="zh-TW" sz="1600"/>
              <a:t>AI</a:t>
            </a:r>
            <a:r>
              <a:rPr lang="zh-TW" altLang="en-US" sz="1600"/>
              <a:t>將愈來愈多地用於</a:t>
            </a:r>
            <a:r>
              <a:rPr lang="zh-TW" altLang="en-US" sz="1600">
                <a:solidFill>
                  <a:srgbClr val="C00000"/>
                </a:solidFill>
              </a:rPr>
              <a:t>代理應用（</a:t>
            </a:r>
            <a:r>
              <a:rPr lang="en-US" altLang="zh-TW" sz="1600">
                <a:solidFill>
                  <a:srgbClr val="C00000"/>
                </a:solidFill>
              </a:rPr>
              <a:t>agentic use</a:t>
            </a:r>
            <a:r>
              <a:rPr lang="zh-TW" altLang="en-US" sz="1600">
                <a:solidFill>
                  <a:srgbClr val="C00000"/>
                </a:solidFill>
              </a:rPr>
              <a:t>）</a:t>
            </a:r>
            <a:r>
              <a:rPr lang="zh-TW" altLang="en-US" sz="1600"/>
              <a:t>」</a:t>
            </a:r>
          </a:p>
          <a:p>
            <a:endParaRPr lang="zh-TW" altLang="en-US" sz="1600"/>
          </a:p>
          <a:p>
            <a:r>
              <a:rPr lang="zh-TW" altLang="en-US" sz="1600"/>
              <a:t>黃仁勳表示，現在已經見到能夠使用工具、調取個人化資訊的</a:t>
            </a:r>
            <a:r>
              <a:rPr lang="en-US" altLang="zh-TW" sz="1600"/>
              <a:t>AI</a:t>
            </a:r>
            <a:r>
              <a:rPr lang="zh-TW" altLang="en-US" sz="1600"/>
              <a:t>，能力益發提升，「</a:t>
            </a:r>
            <a:r>
              <a:rPr lang="en-US" altLang="zh-TW" sz="1600"/>
              <a:t>AI</a:t>
            </a:r>
            <a:r>
              <a:rPr lang="zh-TW" altLang="en-US" sz="1600"/>
              <a:t>像我們公司的員工一樣在其中一起工作，⋯⋯我們將擁有顧問人工智慧，專業人工智慧，和通才人工智慧，」</a:t>
            </a:r>
            <a:r>
              <a:rPr lang="en-US" altLang="zh-TW" sz="1600">
                <a:solidFill>
                  <a:srgbClr val="C00000"/>
                </a:solidFill>
              </a:rPr>
              <a:t>AI Agent</a:t>
            </a:r>
            <a:r>
              <a:rPr lang="zh-TW" altLang="en-US" sz="1600">
                <a:solidFill>
                  <a:srgbClr val="C00000"/>
                </a:solidFill>
              </a:rPr>
              <a:t>不只跟人互動，未來即將看到</a:t>
            </a:r>
            <a:r>
              <a:rPr lang="en-US" altLang="zh-TW" sz="1600">
                <a:solidFill>
                  <a:srgbClr val="C00000"/>
                </a:solidFill>
              </a:rPr>
              <a:t>AI Agent</a:t>
            </a:r>
            <a:r>
              <a:rPr lang="zh-TW" altLang="en-US" sz="1600">
                <a:solidFill>
                  <a:srgbClr val="C00000"/>
                </a:solidFill>
              </a:rPr>
              <a:t>彼此之間互動</a:t>
            </a:r>
            <a:r>
              <a:rPr lang="zh-TW" altLang="en-US" sz="1600"/>
              <a:t>。</a:t>
            </a:r>
            <a:endParaRPr lang="en-US" altLang="zh-TW" sz="1600"/>
          </a:p>
          <a:p>
            <a:endParaRPr lang="en-US" altLang="zh-TW" sz="1600"/>
          </a:p>
          <a:p>
            <a:r>
              <a:rPr lang="en-US" altLang="zh-TW" sz="1600"/>
              <a:t>(2025/3) </a:t>
            </a:r>
            <a:r>
              <a:rPr lang="zh-TW" altLang="en-US" sz="1600"/>
              <a:t>人工智慧的下一個前沿是 </a:t>
            </a:r>
            <a:r>
              <a:rPr lang="zh-TW" altLang="en-US" sz="1600">
                <a:solidFill>
                  <a:srgbClr val="C00000"/>
                </a:solidFill>
              </a:rPr>
              <a:t>代理人工智慧 </a:t>
            </a:r>
            <a:r>
              <a:rPr lang="en-US" altLang="zh-TW" sz="1600">
                <a:solidFill>
                  <a:srgbClr val="C00000"/>
                </a:solidFill>
              </a:rPr>
              <a:t>(Agentic AI)</a:t>
            </a:r>
            <a:r>
              <a:rPr lang="zh-TW" altLang="en-US" sz="1600">
                <a:solidFill>
                  <a:srgbClr val="C00000"/>
                </a:solidFill>
              </a:rPr>
              <a:t>，</a:t>
            </a:r>
            <a:r>
              <a:rPr lang="zh-TW" altLang="en-US" sz="1600"/>
              <a:t>它使用</a:t>
            </a:r>
            <a:r>
              <a:rPr lang="zh-TW" altLang="en-US" sz="1600">
                <a:solidFill>
                  <a:srgbClr val="C00000"/>
                </a:solidFill>
              </a:rPr>
              <a:t>複雜的推理和迭代規劃</a:t>
            </a:r>
            <a:r>
              <a:rPr lang="zh-TW" altLang="en-US" sz="1600"/>
              <a:t>來</a:t>
            </a:r>
            <a:r>
              <a:rPr lang="zh-TW" altLang="en-US" sz="1600">
                <a:solidFill>
                  <a:srgbClr val="7030A0"/>
                </a:solidFill>
              </a:rPr>
              <a:t>自主解決複雜的多步驟問題</a:t>
            </a:r>
            <a:r>
              <a:rPr lang="zh-TW" altLang="en-US" sz="1600"/>
              <a:t>。它將提高各個行業的生產力和營運能力。</a:t>
            </a:r>
            <a:endParaRPr lang="en-US" altLang="zh-TW" sz="1600"/>
          </a:p>
          <a:p>
            <a:endParaRPr lang="en-US" altLang="zh-TW" sz="1600"/>
          </a:p>
          <a:p>
            <a:r>
              <a:rPr lang="en-US" altLang="zh-TW" sz="1600"/>
              <a:t>Agentic AI </a:t>
            </a:r>
            <a:r>
              <a:rPr lang="zh-TW" altLang="en-US" sz="1600"/>
              <a:t>系統從多個資料來源和第三方應用程式獲取大量數據，以獨立分析挑戰、制定策略和執行任務。企業正在實施代理人工智慧來</a:t>
            </a:r>
            <a:r>
              <a:rPr lang="zh-TW" altLang="en-US" sz="1600">
                <a:hlinkClick r:id="rId2">
                  <a:extLst>
                    <a:ext uri="{A12FA001-AC4F-418D-AE19-62706E023703}">
                      <ahyp:hlinkClr xmlns:ahyp="http://schemas.microsoft.com/office/drawing/2018/hyperlinkcolor" val="tx"/>
                    </a:ext>
                  </a:extLst>
                </a:hlinkClick>
              </a:rPr>
              <a:t>個人化客戶服務</a:t>
            </a:r>
            <a:r>
              <a:rPr lang="zh-TW" altLang="en-US" sz="1600"/>
              <a:t>、簡化軟體開發，甚至促進患者互動。</a:t>
            </a:r>
          </a:p>
        </p:txBody>
      </p:sp>
      <p:sp>
        <p:nvSpPr>
          <p:cNvPr id="4" name="文字方塊 3">
            <a:extLst>
              <a:ext uri="{FF2B5EF4-FFF2-40B4-BE49-F238E27FC236}">
                <a16:creationId xmlns:a16="http://schemas.microsoft.com/office/drawing/2014/main" id="{1AA38715-8417-6B6C-3142-954B2C43DCB0}"/>
              </a:ext>
            </a:extLst>
          </p:cNvPr>
          <p:cNvSpPr txBox="1"/>
          <p:nvPr/>
        </p:nvSpPr>
        <p:spPr>
          <a:xfrm>
            <a:off x="5940152" y="198952"/>
            <a:ext cx="4576232" cy="307777"/>
          </a:xfrm>
          <a:prstGeom prst="rect">
            <a:avLst/>
          </a:prstGeom>
          <a:noFill/>
        </p:spPr>
        <p:txBody>
          <a:bodyPr wrap="square">
            <a:spAutoFit/>
          </a:bodyPr>
          <a:lstStyle/>
          <a:p>
            <a:r>
              <a:rPr lang="en-US" altLang="zh-TW" sz="1400"/>
              <a:t>https://www.gvm.com.tw/article/113965</a:t>
            </a:r>
            <a:endParaRPr lang="zh-TW" altLang="en-US" sz="1400"/>
          </a:p>
        </p:txBody>
      </p:sp>
      <p:sp>
        <p:nvSpPr>
          <p:cNvPr id="6" name="文字方塊 5">
            <a:extLst>
              <a:ext uri="{FF2B5EF4-FFF2-40B4-BE49-F238E27FC236}">
                <a16:creationId xmlns:a16="http://schemas.microsoft.com/office/drawing/2014/main" id="{DBC92FB7-F2F2-DA34-4C56-C45F35068D42}"/>
              </a:ext>
            </a:extLst>
          </p:cNvPr>
          <p:cNvSpPr txBox="1"/>
          <p:nvPr/>
        </p:nvSpPr>
        <p:spPr>
          <a:xfrm>
            <a:off x="395536" y="5991523"/>
            <a:ext cx="2880320" cy="307777"/>
          </a:xfrm>
          <a:prstGeom prst="rect">
            <a:avLst/>
          </a:prstGeom>
          <a:noFill/>
        </p:spPr>
        <p:txBody>
          <a:bodyPr wrap="square">
            <a:spAutoFit/>
          </a:bodyPr>
          <a:lstStyle/>
          <a:p>
            <a:r>
              <a:rPr lang="en-US" altLang="zh-TW" sz="1400"/>
              <a:t>https://youtu.be/afWBnxWQDKk</a:t>
            </a:r>
            <a:endParaRPr lang="zh-TW" altLang="en-US" sz="1400"/>
          </a:p>
        </p:txBody>
      </p:sp>
      <p:pic>
        <p:nvPicPr>
          <p:cNvPr id="8" name="圖片 7">
            <a:hlinkClick r:id="rId3"/>
            <a:extLst>
              <a:ext uri="{FF2B5EF4-FFF2-40B4-BE49-F238E27FC236}">
                <a16:creationId xmlns:a16="http://schemas.microsoft.com/office/drawing/2014/main" id="{7273A144-5AF2-7287-A4E7-40784D5C6FB6}"/>
              </a:ext>
            </a:extLst>
          </p:cNvPr>
          <p:cNvPicPr>
            <a:picLocks noChangeAspect="1"/>
          </p:cNvPicPr>
          <p:nvPr/>
        </p:nvPicPr>
        <p:blipFill>
          <a:blip r:embed="rId4"/>
          <a:stretch>
            <a:fillRect/>
          </a:stretch>
        </p:blipFill>
        <p:spPr>
          <a:xfrm>
            <a:off x="3158159" y="5323300"/>
            <a:ext cx="2675962" cy="1524421"/>
          </a:xfrm>
          <a:prstGeom prst="rect">
            <a:avLst/>
          </a:prstGeom>
        </p:spPr>
      </p:pic>
    </p:spTree>
    <p:extLst>
      <p:ext uri="{BB962C8B-B14F-4D97-AF65-F5344CB8AC3E}">
        <p14:creationId xmlns:p14="http://schemas.microsoft.com/office/powerpoint/2010/main" val="64194077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8466B6-8095-29C2-44BB-6300EFE1ABE0}"/>
              </a:ext>
            </a:extLst>
          </p:cNvPr>
          <p:cNvSpPr>
            <a:spLocks noGrp="1"/>
          </p:cNvSpPr>
          <p:nvPr>
            <p:ph type="title"/>
          </p:nvPr>
        </p:nvSpPr>
        <p:spPr>
          <a:xfrm>
            <a:off x="181546" y="44449"/>
            <a:ext cx="8854950" cy="504231"/>
          </a:xfrm>
        </p:spPr>
        <p:txBody>
          <a:bodyPr/>
          <a:lstStyle/>
          <a:p>
            <a:r>
              <a:rPr lang="it-IT" altLang="zh-TW" sz="2800"/>
              <a:t>from  Generative AI to Agentic AI </a:t>
            </a:r>
            <a:endParaRPr lang="zh-TW" altLang="en-US" sz="2800"/>
          </a:p>
        </p:txBody>
      </p:sp>
      <p:sp>
        <p:nvSpPr>
          <p:cNvPr id="3" name="內容版面配置區 2">
            <a:extLst>
              <a:ext uri="{FF2B5EF4-FFF2-40B4-BE49-F238E27FC236}">
                <a16:creationId xmlns:a16="http://schemas.microsoft.com/office/drawing/2014/main" id="{1B02212A-5293-F812-0C5A-BBD224DAEAA7}"/>
              </a:ext>
            </a:extLst>
          </p:cNvPr>
          <p:cNvSpPr>
            <a:spLocks noGrp="1"/>
          </p:cNvSpPr>
          <p:nvPr>
            <p:ph idx="1"/>
          </p:nvPr>
        </p:nvSpPr>
        <p:spPr>
          <a:xfrm>
            <a:off x="144525" y="620688"/>
            <a:ext cx="8854950" cy="5688632"/>
          </a:xfrm>
        </p:spPr>
        <p:txBody>
          <a:bodyPr/>
          <a:lstStyle/>
          <a:p>
            <a:pPr algn="l">
              <a:lnSpc>
                <a:spcPts val="2250"/>
              </a:lnSpc>
              <a:buNone/>
            </a:pPr>
            <a:r>
              <a:rPr lang="zh-TW" altLang="en-US" sz="1200" b="1" i="0">
                <a:solidFill>
                  <a:srgbClr val="242424"/>
                </a:solidFill>
                <a:effectLst/>
                <a:latin typeface="sohne"/>
              </a:rPr>
              <a:t>什麼是 </a:t>
            </a:r>
            <a:r>
              <a:rPr lang="en-US" altLang="zh-TW" sz="1200" b="1" i="0">
                <a:solidFill>
                  <a:srgbClr val="242424"/>
                </a:solidFill>
                <a:effectLst/>
                <a:latin typeface="sohne"/>
              </a:rPr>
              <a:t>Agentic AI</a:t>
            </a:r>
          </a:p>
          <a:p>
            <a:pPr algn="l">
              <a:lnSpc>
                <a:spcPts val="2400"/>
              </a:lnSpc>
              <a:buNone/>
            </a:pPr>
            <a:r>
              <a:rPr lang="zh-TW" altLang="en-US" sz="1200" b="0" i="0">
                <a:solidFill>
                  <a:srgbClr val="242424"/>
                </a:solidFill>
                <a:effectLst/>
                <a:latin typeface="source-serif-pro"/>
              </a:rPr>
              <a:t>代理人工智慧是指能夠自主做出決策並採取行動以實現特定目標的人工智慧系統。這些人工智慧模型不僅僅是產生內容，還可以與周圍環境互動、回應變化並在極少的人工指導下完成任務。例如，具有代理功能的虛擬助理不僅可以提供訊息，還可以安排約會、管理提醒或執行其他操作來幫助用戶實現他們的目標。同樣，自動駕駛汽車也是代理人工智慧的典型代表，因為它們可以即時做出決策，獨立安全地行駛道路並到達目的地。</a:t>
            </a:r>
            <a:endParaRPr lang="en-US" altLang="zh-TW" sz="1200" b="0" i="0">
              <a:solidFill>
                <a:srgbClr val="242424"/>
              </a:solidFill>
              <a:effectLst/>
              <a:latin typeface="source-serif-pro"/>
            </a:endParaRPr>
          </a:p>
          <a:p>
            <a:pPr algn="l">
              <a:lnSpc>
                <a:spcPts val="2400"/>
              </a:lnSpc>
              <a:buNone/>
            </a:pPr>
            <a:endParaRPr lang="zh-TW" altLang="en-US" sz="1200" b="0" i="0">
              <a:solidFill>
                <a:srgbClr val="242424"/>
              </a:solidFill>
              <a:effectLst/>
              <a:latin typeface="source-serif-pro"/>
            </a:endParaRPr>
          </a:p>
          <a:p>
            <a:pPr algn="l">
              <a:lnSpc>
                <a:spcPts val="2250"/>
              </a:lnSpc>
              <a:buNone/>
            </a:pPr>
            <a:r>
              <a:rPr lang="zh-TW" altLang="en-US" sz="1200" b="1" i="0">
                <a:solidFill>
                  <a:srgbClr val="242424"/>
                </a:solidFill>
                <a:effectLst/>
                <a:latin typeface="sohne"/>
              </a:rPr>
              <a:t>什麼是生成式人工智慧</a:t>
            </a:r>
          </a:p>
          <a:p>
            <a:pPr algn="l">
              <a:lnSpc>
                <a:spcPts val="2400"/>
              </a:lnSpc>
            </a:pPr>
            <a:r>
              <a:rPr lang="zh-TW" altLang="en-US" sz="1200" b="0" i="0">
                <a:solidFill>
                  <a:srgbClr val="242424"/>
                </a:solidFill>
                <a:effectLst/>
                <a:latin typeface="source-serif-pro"/>
              </a:rPr>
              <a:t>生成式人工智慧是一種專注於創建新內容（例如文字、圖像、音樂甚至影片）的人工智慧。它的工作原理是，透過從大量資料中學習來了解模式、風格或結構，然後根據所學內容產生原創內容。例如，像 </a:t>
            </a:r>
            <a:r>
              <a:rPr lang="en-US" altLang="zh-TW" sz="1200" b="0" i="0">
                <a:solidFill>
                  <a:srgbClr val="242424"/>
                </a:solidFill>
                <a:effectLst/>
                <a:latin typeface="source-serif-pro"/>
              </a:rPr>
              <a:t>ChatGPT </a:t>
            </a:r>
            <a:r>
              <a:rPr lang="zh-TW" altLang="en-US" sz="1200" b="0" i="0">
                <a:solidFill>
                  <a:srgbClr val="242424"/>
                </a:solidFill>
                <a:effectLst/>
                <a:latin typeface="source-serif-pro"/>
              </a:rPr>
              <a:t>這樣的生成式人工智慧可以對問題產生獨特的文字回應，而像 </a:t>
            </a:r>
            <a:r>
              <a:rPr lang="en-US" altLang="zh-TW" sz="1200" b="0" i="0">
                <a:solidFill>
                  <a:srgbClr val="242424"/>
                </a:solidFill>
                <a:effectLst/>
                <a:latin typeface="source-serif-pro"/>
              </a:rPr>
              <a:t>DALL-E </a:t>
            </a:r>
            <a:r>
              <a:rPr lang="zh-TW" altLang="en-US" sz="1200" b="0" i="0">
                <a:solidFill>
                  <a:srgbClr val="242424"/>
                </a:solidFill>
                <a:effectLst/>
                <a:latin typeface="source-serif-pro"/>
              </a:rPr>
              <a:t>這樣的圖像生成模型可以根據文字描述創建圖像。本質上，生成式人工智慧就像一位數位藝術家或作家，根據所學知識創作作品。</a:t>
            </a:r>
            <a:endParaRPr lang="en-US" altLang="zh-TW" sz="1200" b="0" i="0">
              <a:solidFill>
                <a:srgbClr val="242424"/>
              </a:solidFill>
              <a:effectLst/>
              <a:latin typeface="source-serif-pro"/>
            </a:endParaRPr>
          </a:p>
          <a:p>
            <a:pPr algn="l">
              <a:lnSpc>
                <a:spcPts val="2400"/>
              </a:lnSpc>
            </a:pPr>
            <a:endParaRPr lang="en-US" altLang="zh-TW" sz="1200" b="0">
              <a:solidFill>
                <a:srgbClr val="242424"/>
              </a:solidFill>
              <a:effectLst/>
              <a:latin typeface="source-serif-pro"/>
            </a:endParaRPr>
          </a:p>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zh-TW" altLang="en-US" sz="1400" b="1" i="0" u="none" strike="noStrike" kern="1200" cap="none" spc="0" normalizeH="0" baseline="0" noProof="0">
                <a:ln>
                  <a:noFill/>
                </a:ln>
                <a:solidFill>
                  <a:srgbClr val="336699"/>
                </a:solidFill>
                <a:effectLst/>
                <a:uLnTx/>
                <a:uFillTx/>
                <a:latin typeface="Times New Roman"/>
                <a:ea typeface="標楷體"/>
                <a:cs typeface="+mn-cs"/>
              </a:rPr>
              <a:t>像</a:t>
            </a:r>
            <a:r>
              <a:rPr kumimoji="0" lang="en-US" altLang="zh-TW" sz="1400" b="1" i="0" u="none" strike="noStrike" kern="1200" cap="none" spc="0" normalizeH="0" baseline="0" noProof="0">
                <a:ln>
                  <a:noFill/>
                </a:ln>
                <a:solidFill>
                  <a:srgbClr val="336699"/>
                </a:solidFill>
                <a:effectLst/>
                <a:uLnTx/>
                <a:uFillTx/>
                <a:latin typeface="Times New Roman"/>
                <a:ea typeface="標楷體"/>
                <a:cs typeface="+mn-cs"/>
              </a:rPr>
              <a:t>GPT</a:t>
            </a:r>
            <a:r>
              <a:rPr kumimoji="0" lang="zh-TW" altLang="en-US" sz="1400" b="1" i="0" u="none" strike="noStrike" kern="1200" cap="none" spc="0" normalizeH="0" baseline="0" noProof="0">
                <a:ln>
                  <a:noFill/>
                </a:ln>
                <a:solidFill>
                  <a:srgbClr val="336699"/>
                </a:solidFill>
                <a:effectLst/>
                <a:uLnTx/>
                <a:uFillTx/>
                <a:latin typeface="Times New Roman"/>
                <a:ea typeface="標楷體"/>
                <a:cs typeface="+mn-cs"/>
              </a:rPr>
              <a:t>這樣的大型語言模型 </a:t>
            </a:r>
            <a:r>
              <a:rPr kumimoji="0" lang="en-US" altLang="zh-TW" sz="1400" b="1" i="0" u="none" strike="noStrike" kern="1200" cap="none" spc="0" normalizeH="0" baseline="0" noProof="0">
                <a:ln>
                  <a:noFill/>
                </a:ln>
                <a:solidFill>
                  <a:srgbClr val="336699"/>
                </a:solidFill>
                <a:effectLst/>
                <a:uLnTx/>
                <a:uFillTx/>
                <a:latin typeface="Times New Roman"/>
                <a:ea typeface="標楷體"/>
                <a:cs typeface="+mn-cs"/>
              </a:rPr>
              <a:t>(LLM)</a:t>
            </a:r>
            <a:r>
              <a:rPr kumimoji="0" lang="zh-TW" altLang="en-US" sz="1400" b="1" i="0" u="none" strike="noStrike" kern="1200" cap="none" spc="0" normalizeH="0" baseline="0" noProof="0">
                <a:ln>
                  <a:noFill/>
                </a:ln>
                <a:solidFill>
                  <a:srgbClr val="336699"/>
                </a:solidFill>
                <a:effectLst/>
                <a:uLnTx/>
                <a:uFillTx/>
                <a:latin typeface="Times New Roman"/>
                <a:ea typeface="標楷體"/>
                <a:cs typeface="+mn-cs"/>
              </a:rPr>
              <a:t>可以產生文字、回答問題並協助完成許多任務。然而，它們是被動的，這意味著它們只能根據已經學到的模式對收到的輸入做出反應。 </a:t>
            </a:r>
            <a:r>
              <a:rPr kumimoji="0" lang="en-US" altLang="zh-TW" sz="1400" b="1" i="0" u="none" strike="noStrike" kern="1200" cap="none" spc="0" normalizeH="0" baseline="0" noProof="0">
                <a:ln>
                  <a:noFill/>
                </a:ln>
                <a:solidFill>
                  <a:srgbClr val="C00000"/>
                </a:solidFill>
                <a:effectLst/>
                <a:uLnTx/>
                <a:uFillTx/>
                <a:latin typeface="Times New Roman"/>
                <a:ea typeface="標楷體"/>
                <a:cs typeface="+mn-cs"/>
              </a:rPr>
              <a:t>LLM </a:t>
            </a:r>
            <a:r>
              <a:rPr kumimoji="0" lang="zh-TW" altLang="en-US" sz="1400" b="1" i="0" u="none" strike="noStrike" kern="1200" cap="none" spc="0" normalizeH="0" baseline="0" noProof="0">
                <a:ln>
                  <a:noFill/>
                </a:ln>
                <a:solidFill>
                  <a:srgbClr val="C00000"/>
                </a:solidFill>
                <a:effectLst/>
                <a:uLnTx/>
                <a:uFillTx/>
                <a:latin typeface="Times New Roman"/>
                <a:ea typeface="標楷體"/>
                <a:cs typeface="+mn-cs"/>
              </a:rPr>
              <a:t>不能自行做出決定；除此之外，他們無法規劃或適應不斷變化的情況。</a:t>
            </a:r>
          </a:p>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defRPr/>
            </a:pPr>
            <a:endParaRPr kumimoji="0" lang="zh-TW" altLang="en-US" sz="1400" b="1" i="0" u="none" strike="noStrike" kern="1200" cap="none" spc="0" normalizeH="0" baseline="0" noProof="0">
              <a:ln>
                <a:noFill/>
              </a:ln>
              <a:solidFill>
                <a:srgbClr val="336699"/>
              </a:solidFill>
              <a:effectLst/>
              <a:uLnTx/>
              <a:uFillTx/>
              <a:latin typeface="Times New Roman"/>
              <a:ea typeface="標楷體"/>
              <a:cs typeface="+mn-cs"/>
            </a:endParaRPr>
          </a:p>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en-US" altLang="zh-TW" sz="1400" b="1" i="0" u="none" strike="noStrike" kern="1200" cap="none" spc="0" normalizeH="0" baseline="0" noProof="0">
                <a:ln>
                  <a:noFill/>
                </a:ln>
                <a:solidFill>
                  <a:srgbClr val="336699"/>
                </a:solidFill>
                <a:effectLst/>
                <a:uLnTx/>
                <a:uFillTx/>
                <a:latin typeface="Times New Roman"/>
                <a:ea typeface="標楷體"/>
                <a:cs typeface="+mn-cs"/>
              </a:rPr>
              <a:t>Agentic AI</a:t>
            </a:r>
            <a:r>
              <a:rPr kumimoji="0" lang="zh-TW" altLang="en-US" sz="1400" b="1" i="0" u="none" strike="noStrike" kern="1200" cap="none" spc="0" normalizeH="0" baseline="0" noProof="0">
                <a:ln>
                  <a:noFill/>
                </a:ln>
                <a:solidFill>
                  <a:srgbClr val="336699"/>
                </a:solidFill>
                <a:effectLst/>
                <a:uLnTx/>
                <a:uFillTx/>
                <a:latin typeface="Times New Roman"/>
                <a:ea typeface="標楷體"/>
                <a:cs typeface="+mn-cs"/>
              </a:rPr>
              <a:t>可以解決這個問題。與生成式人工智慧 </a:t>
            </a:r>
            <a:r>
              <a:rPr kumimoji="0" lang="en-US" altLang="zh-TW" sz="1400" b="1" i="0" u="none" strike="noStrike" kern="1200" cap="none" spc="0" normalizeH="0" baseline="0" noProof="0">
                <a:ln>
                  <a:noFill/>
                </a:ln>
                <a:solidFill>
                  <a:srgbClr val="336699"/>
                </a:solidFill>
                <a:effectLst/>
                <a:uLnTx/>
                <a:uFillTx/>
                <a:latin typeface="Times New Roman"/>
                <a:ea typeface="標楷體"/>
                <a:cs typeface="+mn-cs"/>
              </a:rPr>
              <a:t>(LLM)</a:t>
            </a:r>
            <a:r>
              <a:rPr kumimoji="0" lang="zh-TW" altLang="en-US" sz="1400" b="1" i="0" u="none" strike="noStrike" kern="1200" cap="none" spc="0" normalizeH="0" baseline="0" noProof="0">
                <a:ln>
                  <a:noFill/>
                </a:ln>
                <a:solidFill>
                  <a:srgbClr val="336699"/>
                </a:solidFill>
                <a:effectLst/>
                <a:uLnTx/>
                <a:uFillTx/>
                <a:latin typeface="Times New Roman"/>
                <a:ea typeface="標楷體"/>
                <a:cs typeface="+mn-cs"/>
              </a:rPr>
              <a:t>不同，代理人工智慧可以採取主動行動、設定目標並從經驗中學習。它具有</a:t>
            </a:r>
            <a:r>
              <a:rPr kumimoji="0" lang="zh-TW" altLang="en-US" sz="1400" b="1" i="0" u="none" strike="noStrike" kern="1200" cap="none" spc="0" normalizeH="0" baseline="0" noProof="0">
                <a:ln>
                  <a:noFill/>
                </a:ln>
                <a:solidFill>
                  <a:srgbClr val="C00000"/>
                </a:solidFill>
                <a:effectLst/>
                <a:uLnTx/>
                <a:uFillTx/>
                <a:latin typeface="Times New Roman"/>
                <a:ea typeface="標楷體"/>
                <a:cs typeface="+mn-cs"/>
              </a:rPr>
              <a:t>主動性，能夠隨著時間的推移調整其行動，並能處理需要持續解決問題和決策的更複雜的任務。</a:t>
            </a:r>
            <a:endParaRPr kumimoji="0" lang="en-US" altLang="zh-TW" sz="1400" b="1" i="0" u="none" strike="noStrike" kern="1200" cap="none" spc="0" normalizeH="0" baseline="0" noProof="0">
              <a:ln>
                <a:noFill/>
              </a:ln>
              <a:solidFill>
                <a:srgbClr val="C00000"/>
              </a:solidFill>
              <a:effectLst/>
              <a:uLnTx/>
              <a:uFillTx/>
              <a:latin typeface="Times New Roman"/>
              <a:ea typeface="標楷體"/>
              <a:cs typeface="+mn-cs"/>
            </a:endParaRPr>
          </a:p>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defRPr/>
            </a:pPr>
            <a:endParaRPr lang="en-US" altLang="zh-TW" sz="1400">
              <a:solidFill>
                <a:srgbClr val="C00000"/>
              </a:solidFill>
              <a:effectLst/>
              <a:latin typeface="Times New Roman"/>
              <a:ea typeface="標楷體"/>
            </a:endParaRPr>
          </a:p>
          <a:p>
            <a:pPr marL="0" marR="0" lvl="0" indent="0" algn="just" defTabSz="914400" rtl="0" eaLnBrk="1" fontAlgn="base" latinLnBrk="0" hangingPunct="1">
              <a:lnSpc>
                <a:spcPct val="100000"/>
              </a:lnSpc>
              <a:spcBef>
                <a:spcPct val="0"/>
              </a:spcBef>
              <a:spcAft>
                <a:spcPct val="0"/>
              </a:spcAft>
              <a:buClrTx/>
              <a:buSzTx/>
              <a:buFontTx/>
              <a:buNone/>
              <a:tabLst>
                <a:tab pos="728663" algn="l"/>
                <a:tab pos="1176338" algn="l"/>
              </a:tabLst>
              <a:defRPr/>
            </a:pPr>
            <a:r>
              <a:rPr kumimoji="0" lang="zh-TW" altLang="en-US" sz="1400" b="1" i="0" u="none" strike="noStrike" kern="1200" cap="none" spc="0" normalizeH="0" baseline="0" noProof="0">
                <a:ln>
                  <a:noFill/>
                </a:ln>
                <a:solidFill>
                  <a:srgbClr val="336699"/>
                </a:solidFill>
                <a:effectLst/>
                <a:uLnTx/>
                <a:uFillTx/>
                <a:latin typeface="Times New Roman"/>
                <a:ea typeface="標楷體"/>
                <a:cs typeface="+mn-cs"/>
              </a:rPr>
              <a:t>這種</a:t>
            </a:r>
            <a:r>
              <a:rPr kumimoji="0" lang="zh-TW" altLang="en-US" sz="1400" b="1" i="0" u="none" strike="noStrike" kern="1200" cap="none" spc="0" normalizeH="0" baseline="0" noProof="0">
                <a:ln>
                  <a:noFill/>
                </a:ln>
                <a:solidFill>
                  <a:srgbClr val="7030A0"/>
                </a:solidFill>
                <a:effectLst>
                  <a:outerShdw blurRad="38100" dist="38100" dir="2700000" algn="tl">
                    <a:srgbClr val="000000">
                      <a:alpha val="43137"/>
                    </a:srgbClr>
                  </a:outerShdw>
                </a:effectLst>
                <a:uLnTx/>
                <a:uFillTx/>
                <a:latin typeface="Times New Roman"/>
                <a:ea typeface="標楷體"/>
                <a:cs typeface="+mn-cs"/>
              </a:rPr>
              <a:t>從被動到主動的人工智慧的轉變</a:t>
            </a:r>
            <a:r>
              <a:rPr kumimoji="0" lang="zh-TW" altLang="en-US" sz="1400" b="1" i="0" u="none" strike="noStrike" kern="1200" cap="none" spc="0" normalizeH="0" baseline="0" noProof="0">
                <a:ln>
                  <a:noFill/>
                </a:ln>
                <a:solidFill>
                  <a:srgbClr val="336699"/>
                </a:solidFill>
                <a:effectLst/>
                <a:uLnTx/>
                <a:uFillTx/>
                <a:latin typeface="Times New Roman"/>
                <a:ea typeface="標楷體"/>
                <a:cs typeface="+mn-cs"/>
              </a:rPr>
              <a:t>為許多行業的技術開闢了新的可能性。</a:t>
            </a:r>
            <a:endParaRPr kumimoji="0" lang="en-US" altLang="zh-TW" sz="1400" b="1" i="0" u="none" strike="noStrike" kern="1200" cap="none" spc="0" normalizeH="0" baseline="0" noProof="0">
              <a:ln>
                <a:noFill/>
              </a:ln>
              <a:solidFill>
                <a:srgbClr val="336699"/>
              </a:solidFill>
              <a:effectLst/>
              <a:uLnTx/>
              <a:uFillTx/>
              <a:latin typeface="Times New Roman"/>
              <a:ea typeface="標楷體"/>
              <a:cs typeface="+mn-cs"/>
            </a:endParaRPr>
          </a:p>
          <a:p>
            <a:pPr algn="l">
              <a:lnSpc>
                <a:spcPts val="2400"/>
              </a:lnSpc>
            </a:pPr>
            <a:endParaRPr lang="zh-TW" altLang="en-US" sz="1200" b="0" i="0">
              <a:solidFill>
                <a:srgbClr val="242424"/>
              </a:solidFill>
              <a:effectLst/>
              <a:latin typeface="source-serif-pro"/>
            </a:endParaRPr>
          </a:p>
          <a:p>
            <a:endParaRPr lang="zh-TW" altLang="en-US" sz="1400">
              <a:effectLst/>
            </a:endParaRPr>
          </a:p>
        </p:txBody>
      </p:sp>
    </p:spTree>
    <p:extLst>
      <p:ext uri="{BB962C8B-B14F-4D97-AF65-F5344CB8AC3E}">
        <p14:creationId xmlns:p14="http://schemas.microsoft.com/office/powerpoint/2010/main" val="76145378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C76ED7D-DBD7-6E47-C26F-F39AD9ECAFC7}"/>
              </a:ext>
            </a:extLst>
          </p:cNvPr>
          <p:cNvPicPr>
            <a:picLocks noChangeAspect="1"/>
          </p:cNvPicPr>
          <p:nvPr/>
        </p:nvPicPr>
        <p:blipFill>
          <a:blip r:embed="rId2"/>
          <a:stretch>
            <a:fillRect/>
          </a:stretch>
        </p:blipFill>
        <p:spPr>
          <a:xfrm>
            <a:off x="4544088" y="1700808"/>
            <a:ext cx="4581525" cy="4333875"/>
          </a:xfrm>
          <a:prstGeom prst="rect">
            <a:avLst/>
          </a:prstGeom>
        </p:spPr>
      </p:pic>
      <p:sp>
        <p:nvSpPr>
          <p:cNvPr id="2" name="標題 1">
            <a:extLst>
              <a:ext uri="{FF2B5EF4-FFF2-40B4-BE49-F238E27FC236}">
                <a16:creationId xmlns:a16="http://schemas.microsoft.com/office/drawing/2014/main" id="{3D0903CB-BC18-E5F5-4AC6-D9A51EB5882F}"/>
              </a:ext>
            </a:extLst>
          </p:cNvPr>
          <p:cNvSpPr>
            <a:spLocks noGrp="1"/>
          </p:cNvSpPr>
          <p:nvPr>
            <p:ph type="title"/>
          </p:nvPr>
        </p:nvSpPr>
        <p:spPr/>
        <p:txBody>
          <a:bodyPr/>
          <a:lstStyle/>
          <a:p>
            <a:r>
              <a:rPr lang="en-US" altLang="zh-TW"/>
              <a:t>How Does Agentic AI Work?</a:t>
            </a:r>
            <a:endParaRPr lang="zh-TW" altLang="en-US"/>
          </a:p>
        </p:txBody>
      </p:sp>
      <p:sp>
        <p:nvSpPr>
          <p:cNvPr id="3" name="內容版面配置區 2">
            <a:extLst>
              <a:ext uri="{FF2B5EF4-FFF2-40B4-BE49-F238E27FC236}">
                <a16:creationId xmlns:a16="http://schemas.microsoft.com/office/drawing/2014/main" id="{476B5D80-FF0B-B84B-37BD-CE3852E1B6A5}"/>
              </a:ext>
            </a:extLst>
          </p:cNvPr>
          <p:cNvSpPr>
            <a:spLocks noGrp="1"/>
          </p:cNvSpPr>
          <p:nvPr>
            <p:ph idx="1"/>
          </p:nvPr>
        </p:nvSpPr>
        <p:spPr>
          <a:xfrm>
            <a:off x="181546" y="1052736"/>
            <a:ext cx="4678486" cy="5400452"/>
          </a:xfrm>
        </p:spPr>
        <p:txBody>
          <a:bodyPr/>
          <a:lstStyle/>
          <a:p>
            <a:r>
              <a:rPr lang="en-US" altLang="zh-TW" sz="1400">
                <a:effectLst/>
              </a:rPr>
              <a:t>Agentic AI </a:t>
            </a:r>
            <a:r>
              <a:rPr lang="zh-TW" altLang="en-US" sz="1400">
                <a:effectLst/>
              </a:rPr>
              <a:t>使用四步驟流程來解決問題：</a:t>
            </a:r>
          </a:p>
          <a:p>
            <a:endParaRPr lang="zh-TW" altLang="en-US" sz="1400">
              <a:effectLst/>
            </a:endParaRPr>
          </a:p>
          <a:p>
            <a:pPr marL="285750" indent="-285750">
              <a:buFont typeface="Arial" panose="020B0604020202020204" pitchFamily="34" charset="0"/>
              <a:buChar char="•"/>
            </a:pPr>
            <a:r>
              <a:rPr lang="zh-TW" altLang="en-US" sz="1400">
                <a:effectLst/>
              </a:rPr>
              <a:t>感知 </a:t>
            </a:r>
            <a:r>
              <a:rPr lang="en-US" altLang="zh-TW" sz="1200" b="1" i="0">
                <a:solidFill>
                  <a:srgbClr val="000000"/>
                </a:solidFill>
                <a:effectLst/>
                <a:latin typeface="NVIDIA-APAC"/>
              </a:rPr>
              <a:t>Perceive </a:t>
            </a:r>
            <a:r>
              <a:rPr lang="zh-TW" altLang="en-US" sz="1400">
                <a:effectLst/>
              </a:rPr>
              <a:t>：人工智慧代理從各種來源收集和處理數據，例如感測器、資料庫和數位介面。這涉及提取有意義的特徵、識別物體或識別環境中的相關實體。</a:t>
            </a:r>
            <a:endParaRPr lang="en-US" altLang="zh-TW" sz="1400">
              <a:effectLst/>
            </a:endParaRPr>
          </a:p>
          <a:p>
            <a:pPr marL="285750" indent="-285750">
              <a:buFont typeface="Arial" panose="020B0604020202020204" pitchFamily="34" charset="0"/>
              <a:buChar char="•"/>
            </a:pPr>
            <a:endParaRPr lang="zh-TW" altLang="en-US" sz="1400">
              <a:effectLst/>
            </a:endParaRPr>
          </a:p>
          <a:p>
            <a:pPr marL="285750" indent="-285750">
              <a:buFont typeface="Arial" panose="020B0604020202020204" pitchFamily="34" charset="0"/>
              <a:buChar char="•"/>
            </a:pPr>
            <a:r>
              <a:rPr lang="zh-TW" altLang="en-US" sz="1400">
                <a:effectLst/>
              </a:rPr>
              <a:t>原因 </a:t>
            </a:r>
            <a:r>
              <a:rPr lang="en-US" altLang="zh-TW" sz="1200" b="1" i="0">
                <a:solidFill>
                  <a:srgbClr val="000000"/>
                </a:solidFill>
                <a:effectLst/>
                <a:latin typeface="NVIDIA-APAC"/>
              </a:rPr>
              <a:t>Reason </a:t>
            </a:r>
            <a:r>
              <a:rPr lang="zh-TW" altLang="en-US" sz="1400">
                <a:effectLst/>
              </a:rPr>
              <a:t>：大型語言模型充當</a:t>
            </a:r>
            <a:r>
              <a:rPr lang="zh-TW" altLang="en-US" sz="1400">
                <a:solidFill>
                  <a:srgbClr val="7030A0"/>
                </a:solidFill>
                <a:effectLst/>
              </a:rPr>
              <a:t>協調器或推理引擎</a:t>
            </a:r>
            <a:r>
              <a:rPr lang="zh-TW" altLang="en-US" sz="1400">
                <a:effectLst/>
              </a:rPr>
              <a:t>，可以理解任務、產生解決方案並協調特定功能（如內容創建、視覺處理或推薦系統）的專用模型。此步驟使用檢索增強生成</a:t>
            </a:r>
            <a:r>
              <a:rPr lang="en-US" altLang="zh-TW" sz="1400">
                <a:effectLst/>
              </a:rPr>
              <a:t>(RAG) </a:t>
            </a:r>
            <a:r>
              <a:rPr lang="zh-TW" altLang="en-US" sz="1400">
                <a:effectLst/>
              </a:rPr>
              <a:t>等技術來存取專有資料來源並提供準確、相關的輸出。</a:t>
            </a:r>
            <a:endParaRPr lang="en-US" altLang="zh-TW" sz="1400">
              <a:effectLst/>
            </a:endParaRPr>
          </a:p>
          <a:p>
            <a:pPr marL="285750" indent="-285750">
              <a:buFont typeface="Arial" panose="020B0604020202020204" pitchFamily="34" charset="0"/>
              <a:buChar char="•"/>
            </a:pPr>
            <a:endParaRPr lang="zh-TW" altLang="en-US" sz="1400">
              <a:effectLst/>
            </a:endParaRPr>
          </a:p>
          <a:p>
            <a:pPr marL="285750" indent="-285750">
              <a:buFont typeface="Arial" panose="020B0604020202020204" pitchFamily="34" charset="0"/>
              <a:buChar char="•"/>
            </a:pPr>
            <a:r>
              <a:rPr lang="zh-TW" altLang="en-US" sz="1400">
                <a:effectLst/>
              </a:rPr>
              <a:t>行動 </a:t>
            </a:r>
            <a:r>
              <a:rPr lang="en-US" altLang="zh-TW" sz="1200" b="1" i="0">
                <a:solidFill>
                  <a:srgbClr val="000000"/>
                </a:solidFill>
                <a:effectLst/>
                <a:latin typeface="NVIDIA-APAC"/>
              </a:rPr>
              <a:t>Act</a:t>
            </a:r>
            <a:r>
              <a:rPr lang="zh-TW" altLang="en-US" sz="1400">
                <a:effectLst/>
              </a:rPr>
              <a:t>：透過應用程式介面與外部工具和軟體集成，代理</a:t>
            </a:r>
            <a:r>
              <a:rPr lang="en-US" altLang="zh-TW" sz="1400">
                <a:effectLst/>
              </a:rPr>
              <a:t>AI</a:t>
            </a:r>
            <a:r>
              <a:rPr lang="zh-TW" altLang="en-US" sz="1400">
                <a:effectLst/>
              </a:rPr>
              <a:t>可以根據其製定的計劃快速執行任務。可以將護欄</a:t>
            </a:r>
            <a:r>
              <a:rPr lang="en-US" altLang="zh-TW" sz="1400">
                <a:effectLst/>
              </a:rPr>
              <a:t>(</a:t>
            </a:r>
            <a:r>
              <a:rPr lang="en-US" altLang="zh-TW" sz="1200" b="0" i="0">
                <a:solidFill>
                  <a:srgbClr val="000000"/>
                </a:solidFill>
                <a:effectLst/>
                <a:latin typeface="NVIDIA-APAC"/>
              </a:rPr>
              <a:t>Guardrails</a:t>
            </a:r>
            <a:r>
              <a:rPr lang="en-US" altLang="zh-TW" sz="1400">
                <a:effectLst/>
              </a:rPr>
              <a:t>)</a:t>
            </a:r>
            <a:r>
              <a:rPr lang="zh-TW" altLang="en-US" sz="1400">
                <a:effectLst/>
              </a:rPr>
              <a:t>內建到 </a:t>
            </a:r>
            <a:r>
              <a:rPr lang="en-US" altLang="zh-TW" sz="1400">
                <a:effectLst/>
              </a:rPr>
              <a:t>AI </a:t>
            </a:r>
            <a:r>
              <a:rPr lang="zh-TW" altLang="en-US" sz="1400">
                <a:effectLst/>
              </a:rPr>
              <a:t>代理程式中，以協助確保它們正確執行任務。例如，客戶服務 </a:t>
            </a:r>
            <a:r>
              <a:rPr lang="en-US" altLang="zh-TW" sz="1400">
                <a:effectLst/>
              </a:rPr>
              <a:t>AI </a:t>
            </a:r>
            <a:r>
              <a:rPr lang="zh-TW" altLang="en-US" sz="1400">
                <a:effectLst/>
              </a:rPr>
              <a:t>代理可能能夠處理一定金額以下的索賠，而超過該金額的索賠則必須由人工批准。</a:t>
            </a:r>
            <a:endParaRPr lang="en-US" altLang="zh-TW" sz="1400">
              <a:effectLst/>
            </a:endParaRPr>
          </a:p>
          <a:p>
            <a:pPr marL="285750" indent="-285750">
              <a:buFont typeface="Arial" panose="020B0604020202020204" pitchFamily="34" charset="0"/>
              <a:buChar char="•"/>
            </a:pPr>
            <a:endParaRPr lang="zh-TW" altLang="en-US" sz="1400">
              <a:effectLst/>
            </a:endParaRPr>
          </a:p>
          <a:p>
            <a:pPr marL="285750" indent="-285750">
              <a:buFont typeface="Arial" panose="020B0604020202020204" pitchFamily="34" charset="0"/>
              <a:buChar char="•"/>
            </a:pPr>
            <a:r>
              <a:rPr lang="zh-TW" altLang="en-US" sz="1400">
                <a:effectLst/>
              </a:rPr>
              <a:t>學習 </a:t>
            </a:r>
            <a:r>
              <a:rPr lang="en-US" altLang="zh-TW" sz="1200" b="1" i="0">
                <a:solidFill>
                  <a:srgbClr val="000000"/>
                </a:solidFill>
                <a:effectLst/>
                <a:latin typeface="NVIDIA-APAC"/>
              </a:rPr>
              <a:t>Learn</a:t>
            </a:r>
            <a:r>
              <a:rPr lang="zh-TW" altLang="en-US" sz="1400">
                <a:effectLst/>
              </a:rPr>
              <a:t>：</a:t>
            </a:r>
            <a:r>
              <a:rPr lang="en-US" altLang="zh-TW" sz="1400">
                <a:effectLst/>
              </a:rPr>
              <a:t>Agentic AI </a:t>
            </a:r>
            <a:r>
              <a:rPr lang="zh-TW" altLang="en-US" sz="1400">
                <a:effectLst/>
              </a:rPr>
              <a:t>透過回饋迴路</a:t>
            </a:r>
            <a:r>
              <a:rPr lang="en-US" altLang="zh-TW" sz="1400">
                <a:effectLst/>
              </a:rPr>
              <a:t>(</a:t>
            </a:r>
            <a:r>
              <a:rPr lang="en-US" altLang="zh-TW" sz="1200" b="0" i="0">
                <a:solidFill>
                  <a:srgbClr val="000000"/>
                </a:solidFill>
                <a:effectLst/>
                <a:latin typeface="NVIDIA-APAC"/>
              </a:rPr>
              <a:t>feedback loop</a:t>
            </a:r>
            <a:r>
              <a:rPr lang="en-US" altLang="zh-TW" sz="1400">
                <a:effectLst/>
              </a:rPr>
              <a:t>)</a:t>
            </a:r>
            <a:r>
              <a:rPr lang="zh-TW" altLang="en-US" sz="1400">
                <a:effectLst/>
              </a:rPr>
              <a:t>或「資料飛輪 </a:t>
            </a:r>
            <a:r>
              <a:rPr lang="en-US" altLang="zh-TW" sz="1400">
                <a:effectLst/>
              </a:rPr>
              <a:t>(</a:t>
            </a:r>
            <a:r>
              <a:rPr lang="en-US" altLang="zh-TW" sz="1200" b="0" i="0">
                <a:solidFill>
                  <a:srgbClr val="000000"/>
                </a:solidFill>
                <a:effectLst/>
                <a:latin typeface="NVIDIA-APAC"/>
              </a:rPr>
              <a:t>data flywheel</a:t>
            </a:r>
            <a:r>
              <a:rPr lang="en-US" altLang="zh-TW" sz="1400">
                <a:effectLst/>
              </a:rPr>
              <a:t>)</a:t>
            </a:r>
            <a:r>
              <a:rPr lang="zh-TW" altLang="en-US" sz="1400">
                <a:effectLst/>
              </a:rPr>
              <a:t>」不斷改進，其中從其交互作用產生的資料輸入到系統中以增強模型。這種隨著時間推移而適應並變得更加有效的能力為企業提供了推動更好決策和營運效率的強大工具。</a:t>
            </a:r>
          </a:p>
        </p:txBody>
      </p:sp>
    </p:spTree>
    <p:extLst>
      <p:ext uri="{BB962C8B-B14F-4D97-AF65-F5344CB8AC3E}">
        <p14:creationId xmlns:p14="http://schemas.microsoft.com/office/powerpoint/2010/main" val="262262509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7B3859-A774-C4C4-0B10-3443C6AB802B}"/>
              </a:ext>
            </a:extLst>
          </p:cNvPr>
          <p:cNvSpPr>
            <a:spLocks noGrp="1"/>
          </p:cNvSpPr>
          <p:nvPr>
            <p:ph type="title"/>
          </p:nvPr>
        </p:nvSpPr>
        <p:spPr>
          <a:xfrm>
            <a:off x="181546" y="198953"/>
            <a:ext cx="8854950" cy="493744"/>
          </a:xfrm>
        </p:spPr>
        <p:txBody>
          <a:bodyPr/>
          <a:lstStyle/>
          <a:p>
            <a:r>
              <a:rPr lang="en-US" altLang="zh-TW" sz="3200"/>
              <a:t>Agentic AI</a:t>
            </a:r>
            <a:r>
              <a:rPr lang="zh-TW" altLang="en-US" sz="3200"/>
              <a:t>生態系</a:t>
            </a:r>
          </a:p>
        </p:txBody>
      </p:sp>
      <p:pic>
        <p:nvPicPr>
          <p:cNvPr id="4" name="內容版面配置區 3">
            <a:extLst>
              <a:ext uri="{FF2B5EF4-FFF2-40B4-BE49-F238E27FC236}">
                <a16:creationId xmlns:a16="http://schemas.microsoft.com/office/drawing/2014/main" id="{5C39ABD3-11A4-9138-BEEA-8D24A0BE6A2E}"/>
              </a:ext>
            </a:extLst>
          </p:cNvPr>
          <p:cNvPicPr>
            <a:picLocks noGrp="1" noChangeAspect="1"/>
          </p:cNvPicPr>
          <p:nvPr>
            <p:ph idx="1"/>
          </p:nvPr>
        </p:nvPicPr>
        <p:blipFill>
          <a:blip r:embed="rId2"/>
          <a:stretch>
            <a:fillRect/>
          </a:stretch>
        </p:blipFill>
        <p:spPr>
          <a:xfrm>
            <a:off x="2431521" y="3284984"/>
            <a:ext cx="6604975" cy="3096344"/>
          </a:xfrm>
          <a:prstGeom prst="rect">
            <a:avLst/>
          </a:prstGeom>
        </p:spPr>
      </p:pic>
      <p:sp>
        <p:nvSpPr>
          <p:cNvPr id="6" name="文字方塊 5">
            <a:extLst>
              <a:ext uri="{FF2B5EF4-FFF2-40B4-BE49-F238E27FC236}">
                <a16:creationId xmlns:a16="http://schemas.microsoft.com/office/drawing/2014/main" id="{244DFFC2-3029-F48E-524A-1B3B610CAFE8}"/>
              </a:ext>
            </a:extLst>
          </p:cNvPr>
          <p:cNvSpPr txBox="1"/>
          <p:nvPr/>
        </p:nvSpPr>
        <p:spPr>
          <a:xfrm>
            <a:off x="157788" y="764704"/>
            <a:ext cx="4423035" cy="2492990"/>
          </a:xfrm>
          <a:prstGeom prst="rect">
            <a:avLst/>
          </a:prstGeom>
          <a:noFill/>
        </p:spPr>
        <p:txBody>
          <a:bodyPr wrap="square">
            <a:spAutoFit/>
          </a:bodyPr>
          <a:lstStyle/>
          <a:p>
            <a:r>
              <a:rPr lang="en-US" altLang="zh-TW" sz="1200"/>
              <a:t>Nvidia</a:t>
            </a:r>
            <a:r>
              <a:rPr lang="zh-TW" altLang="en-US" sz="1200"/>
              <a:t>在</a:t>
            </a:r>
            <a:r>
              <a:rPr lang="en-US" altLang="zh-TW" sz="1200"/>
              <a:t>2025 CES</a:t>
            </a:r>
            <a:r>
              <a:rPr lang="zh-TW" altLang="en-US" sz="1200"/>
              <a:t>大會中提出了</a:t>
            </a:r>
            <a:r>
              <a:rPr lang="en-US" altLang="zh-TW" sz="1200" b="1"/>
              <a:t>Agentic AI</a:t>
            </a:r>
            <a:r>
              <a:rPr lang="zh-TW" altLang="en-US" sz="1200" b="1"/>
              <a:t>應用開發三層式架構</a:t>
            </a:r>
            <a:r>
              <a:rPr lang="zh-TW" altLang="en-US" sz="1200"/>
              <a:t>軟體堆疊，協助企業快速實現應用落地，壯大</a:t>
            </a:r>
            <a:r>
              <a:rPr lang="en-US" altLang="zh-TW" sz="1200"/>
              <a:t>Agentic AI</a:t>
            </a:r>
            <a:r>
              <a:rPr lang="zh-TW" altLang="en-US" sz="1200"/>
              <a:t>生態系。</a:t>
            </a:r>
            <a:endParaRPr lang="en-US" altLang="zh-TW" sz="1200"/>
          </a:p>
          <a:p>
            <a:endParaRPr lang="en-US" altLang="zh-TW" sz="1200"/>
          </a:p>
          <a:p>
            <a:r>
              <a:rPr lang="en-US" altLang="zh-TW" sz="1200"/>
              <a:t>Nvidia</a:t>
            </a:r>
            <a:r>
              <a:rPr lang="zh-TW" altLang="en-US" sz="1200"/>
              <a:t>的</a:t>
            </a:r>
            <a:r>
              <a:rPr lang="en-US" altLang="zh-TW" sz="1200"/>
              <a:t>Agentic AI</a:t>
            </a:r>
            <a:r>
              <a:rPr lang="zh-TW" altLang="en-US" sz="1200"/>
              <a:t>架構是以區塊為基礎，最底層是模型預訓練的</a:t>
            </a:r>
            <a:r>
              <a:rPr lang="en-US" altLang="zh-TW" sz="1200"/>
              <a:t>AI</a:t>
            </a:r>
            <a:r>
              <a:rPr lang="zh-TW" altLang="en-US" sz="1200"/>
              <a:t>微服務</a:t>
            </a:r>
            <a:r>
              <a:rPr lang="en-US" altLang="zh-TW" sz="1200"/>
              <a:t>NIM</a:t>
            </a:r>
            <a:r>
              <a:rPr lang="zh-TW" altLang="en-US" sz="1200"/>
              <a:t>。</a:t>
            </a:r>
            <a:r>
              <a:rPr lang="en-US" altLang="zh-TW" sz="1200"/>
              <a:t>NIM</a:t>
            </a:r>
            <a:r>
              <a:rPr lang="zh-TW" altLang="en-US" sz="1200"/>
              <a:t>將</a:t>
            </a:r>
            <a:r>
              <a:rPr lang="en-US" altLang="zh-TW" sz="1200"/>
              <a:t>GenAI</a:t>
            </a:r>
            <a:r>
              <a:rPr lang="zh-TW" altLang="en-US" sz="1200"/>
              <a:t>執行所需的模型和軟體進行優化與封裝，並部署於任一環境中。這些微服務涵蓋多種</a:t>
            </a:r>
            <a:r>
              <a:rPr lang="en-US" altLang="zh-TW" sz="1200"/>
              <a:t>AI</a:t>
            </a:r>
            <a:r>
              <a:rPr lang="zh-TW" altLang="en-US" sz="1200"/>
              <a:t>模型，例如視覺模型、語言理解模型、語音模型（用於動畫）、數位生物學模型，以及最新的物理</a:t>
            </a:r>
            <a:r>
              <a:rPr lang="en-US" altLang="zh-TW" sz="1200"/>
              <a:t>AI</a:t>
            </a:r>
            <a:r>
              <a:rPr lang="zh-TW" altLang="en-US" sz="1200"/>
              <a:t>模型等。</a:t>
            </a:r>
          </a:p>
          <a:p>
            <a:endParaRPr lang="zh-TW" altLang="en-US" sz="1200"/>
          </a:p>
          <a:p>
            <a:r>
              <a:rPr lang="zh-TW" altLang="en-US" sz="1200"/>
              <a:t>再上一層是</a:t>
            </a:r>
            <a:r>
              <a:rPr lang="en-US" altLang="zh-TW" sz="1200"/>
              <a:t>NeMo</a:t>
            </a:r>
            <a:r>
              <a:rPr lang="zh-TW" altLang="en-US" sz="1200"/>
              <a:t>框架，類似數位員工養成的</a:t>
            </a:r>
            <a:r>
              <a:rPr lang="en-US" altLang="zh-TW" sz="1200"/>
              <a:t>Pipeline</a:t>
            </a:r>
            <a:r>
              <a:rPr lang="zh-TW" altLang="en-US" sz="1200"/>
              <a:t>，讓</a:t>
            </a:r>
            <a:r>
              <a:rPr lang="en-US" altLang="zh-TW" sz="1200"/>
              <a:t>Agentic AI</a:t>
            </a:r>
            <a:r>
              <a:rPr lang="zh-TW" altLang="en-US" sz="1200"/>
              <a:t>能夠擔任多種工作角色，例如創作者、客製化者、評價者、守護者，以及</a:t>
            </a:r>
            <a:r>
              <a:rPr lang="en-US" altLang="zh-TW" sz="1200"/>
              <a:t>RAG </a:t>
            </a:r>
            <a:r>
              <a:rPr lang="zh-TW" altLang="en-US" sz="1200"/>
              <a:t>檢索者，實現多樣化的應用場景。</a:t>
            </a:r>
          </a:p>
          <a:p>
            <a:endParaRPr lang="zh-TW" altLang="en-US" sz="1200"/>
          </a:p>
        </p:txBody>
      </p:sp>
      <p:pic>
        <p:nvPicPr>
          <p:cNvPr id="7" name="圖片 6">
            <a:extLst>
              <a:ext uri="{FF2B5EF4-FFF2-40B4-BE49-F238E27FC236}">
                <a16:creationId xmlns:a16="http://schemas.microsoft.com/office/drawing/2014/main" id="{B4C22CF9-A663-9D0B-5E4E-88FF87DB5033}"/>
              </a:ext>
            </a:extLst>
          </p:cNvPr>
          <p:cNvPicPr>
            <a:picLocks noChangeAspect="1"/>
          </p:cNvPicPr>
          <p:nvPr/>
        </p:nvPicPr>
        <p:blipFill>
          <a:blip r:embed="rId3"/>
          <a:stretch>
            <a:fillRect/>
          </a:stretch>
        </p:blipFill>
        <p:spPr>
          <a:xfrm>
            <a:off x="4644771" y="764704"/>
            <a:ext cx="4423035" cy="2138061"/>
          </a:xfrm>
          <a:prstGeom prst="rect">
            <a:avLst/>
          </a:prstGeom>
        </p:spPr>
      </p:pic>
      <p:sp>
        <p:nvSpPr>
          <p:cNvPr id="9" name="文字方塊 8">
            <a:extLst>
              <a:ext uri="{FF2B5EF4-FFF2-40B4-BE49-F238E27FC236}">
                <a16:creationId xmlns:a16="http://schemas.microsoft.com/office/drawing/2014/main" id="{1EEC0E00-335C-D2E0-D163-205F0246E6ED}"/>
              </a:ext>
            </a:extLst>
          </p:cNvPr>
          <p:cNvSpPr txBox="1"/>
          <p:nvPr/>
        </p:nvSpPr>
        <p:spPr>
          <a:xfrm>
            <a:off x="169589" y="3356992"/>
            <a:ext cx="2231966" cy="2677656"/>
          </a:xfrm>
          <a:prstGeom prst="rect">
            <a:avLst/>
          </a:prstGeom>
          <a:noFill/>
        </p:spPr>
        <p:txBody>
          <a:bodyPr wrap="square">
            <a:spAutoFit/>
          </a:bodyPr>
          <a:lstStyle/>
          <a:p>
            <a:r>
              <a:rPr lang="zh-TW" altLang="en-US" sz="1200"/>
              <a:t>為了讓</a:t>
            </a:r>
            <a:r>
              <a:rPr lang="en-US" altLang="zh-TW" sz="1200"/>
              <a:t>Agentic AI</a:t>
            </a:r>
            <a:r>
              <a:rPr lang="zh-TW" altLang="en-US" sz="1200"/>
              <a:t>具備特定領域的專業技能與知識，</a:t>
            </a:r>
            <a:r>
              <a:rPr lang="en-US" altLang="zh-TW" sz="1200"/>
              <a:t>Nvidia</a:t>
            </a:r>
            <a:r>
              <a:rPr lang="zh-TW" altLang="en-US" sz="1200"/>
              <a:t>採用類似員工培訓的方式，對</a:t>
            </a:r>
            <a:r>
              <a:rPr lang="en-US" altLang="zh-TW" sz="1200"/>
              <a:t>Agentic AI</a:t>
            </a:r>
            <a:r>
              <a:rPr lang="zh-TW" altLang="en-US" sz="1200"/>
              <a:t>數位勞動力進行優化。</a:t>
            </a:r>
            <a:endParaRPr lang="en-US" altLang="zh-TW" sz="1200"/>
          </a:p>
          <a:p>
            <a:endParaRPr lang="en-US" altLang="zh-TW" sz="1200"/>
          </a:p>
          <a:p>
            <a:r>
              <a:rPr lang="zh-TW" altLang="en-US" sz="1200"/>
              <a:t>經過培訓的</a:t>
            </a:r>
            <a:r>
              <a:rPr lang="en-US" altLang="zh-TW" sz="1200"/>
              <a:t>Agentic AI</a:t>
            </a:r>
            <a:r>
              <a:rPr lang="zh-TW" altLang="en-US" sz="1200"/>
              <a:t>能代理多種工作角色，包括輔助研究助手、虛擬實驗室</a:t>
            </a:r>
            <a:r>
              <a:rPr lang="en-US" altLang="zh-TW" sz="1200"/>
              <a:t>AI</a:t>
            </a:r>
            <a:r>
              <a:rPr lang="zh-TW" altLang="en-US" sz="1200"/>
              <a:t>、軟體安全專家、影像分析師、</a:t>
            </a:r>
            <a:r>
              <a:rPr lang="en-US" altLang="zh-TW" sz="1200"/>
              <a:t>AI</a:t>
            </a:r>
            <a:r>
              <a:rPr lang="zh-TW" altLang="en-US" sz="1200"/>
              <a:t>銷售代表、客服人員、金融分析師、員工支援以及工廠運維管理者等，滿足各行業的多元需求。</a:t>
            </a:r>
          </a:p>
          <a:p>
            <a:endParaRPr lang="zh-TW" altLang="en-US"/>
          </a:p>
        </p:txBody>
      </p:sp>
    </p:spTree>
    <p:extLst>
      <p:ext uri="{BB962C8B-B14F-4D97-AF65-F5344CB8AC3E}">
        <p14:creationId xmlns:p14="http://schemas.microsoft.com/office/powerpoint/2010/main" val="3429830556"/>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3A1BA0-10BC-D2FA-2F18-2191788DE887}"/>
              </a:ext>
            </a:extLst>
          </p:cNvPr>
          <p:cNvSpPr>
            <a:spLocks noGrp="1"/>
          </p:cNvSpPr>
          <p:nvPr>
            <p:ph type="title"/>
          </p:nvPr>
        </p:nvSpPr>
        <p:spPr/>
        <p:txBody>
          <a:bodyPr/>
          <a:lstStyle/>
          <a:p>
            <a:r>
              <a:rPr lang="en-US" altLang="zh-TW"/>
              <a:t>LangChain</a:t>
            </a:r>
            <a:endParaRPr lang="zh-TW" altLang="en-US"/>
          </a:p>
        </p:txBody>
      </p:sp>
      <p:sp>
        <p:nvSpPr>
          <p:cNvPr id="3" name="內容版面配置區 2">
            <a:extLst>
              <a:ext uri="{FF2B5EF4-FFF2-40B4-BE49-F238E27FC236}">
                <a16:creationId xmlns:a16="http://schemas.microsoft.com/office/drawing/2014/main" id="{B8BFC7F4-BD2F-4C46-9111-55B205522F6A}"/>
              </a:ext>
            </a:extLst>
          </p:cNvPr>
          <p:cNvSpPr>
            <a:spLocks noGrp="1"/>
          </p:cNvSpPr>
          <p:nvPr>
            <p:ph idx="1"/>
          </p:nvPr>
        </p:nvSpPr>
        <p:spPr>
          <a:xfrm>
            <a:off x="181546" y="1052736"/>
            <a:ext cx="8638926" cy="5400452"/>
          </a:xfrm>
        </p:spPr>
        <p:txBody>
          <a:bodyPr/>
          <a:lstStyle/>
          <a:p>
            <a:pPr marL="342900" indent="-342900">
              <a:buFont typeface="Arial" panose="020B0604020202020204" pitchFamily="34" charset="0"/>
              <a:buChar char="•"/>
            </a:pPr>
            <a:r>
              <a:rPr lang="en-US" altLang="zh-TW" sz="1600"/>
              <a:t>LangChain</a:t>
            </a:r>
            <a:r>
              <a:rPr lang="zh-TW" altLang="en-US" sz="1600"/>
              <a:t>是由</a:t>
            </a:r>
            <a:r>
              <a:rPr lang="en-US" altLang="zh-TW" sz="1600"/>
              <a:t>Harrison Chase</a:t>
            </a:r>
            <a:r>
              <a:rPr lang="zh-TW" altLang="en-US" sz="1600"/>
              <a:t>於</a:t>
            </a:r>
            <a:r>
              <a:rPr lang="en-US" altLang="zh-TW" sz="1600"/>
              <a:t>2022</a:t>
            </a:r>
            <a:r>
              <a:rPr lang="zh-TW" altLang="en-US" sz="1600"/>
              <a:t>年</a:t>
            </a:r>
            <a:r>
              <a:rPr lang="en-US" altLang="zh-TW" sz="1600"/>
              <a:t>10</a:t>
            </a:r>
            <a:r>
              <a:rPr lang="zh-TW" altLang="en-US" sz="1600"/>
              <a:t>月推出的開源軟體專案。它已成為</a:t>
            </a:r>
            <a:r>
              <a:rPr lang="en-US" altLang="zh-TW" sz="1600"/>
              <a:t>LLM</a:t>
            </a:r>
            <a:r>
              <a:rPr lang="zh-TW" altLang="en-US" sz="1600"/>
              <a:t>開發中最受歡迎的框架之一。</a:t>
            </a:r>
            <a:r>
              <a:rPr lang="en-US" altLang="zh-TW" sz="1600"/>
              <a:t>LangChain</a:t>
            </a:r>
            <a:r>
              <a:rPr lang="zh-TW" altLang="en-US" sz="1600"/>
              <a:t>支援</a:t>
            </a:r>
            <a:r>
              <a:rPr lang="en-US" altLang="zh-TW" sz="1600"/>
              <a:t>Python</a:t>
            </a:r>
            <a:r>
              <a:rPr lang="zh-TW" altLang="en-US" sz="1600"/>
              <a:t>和</a:t>
            </a:r>
            <a:r>
              <a:rPr lang="en-US" altLang="zh-TW" sz="1600"/>
              <a:t>JavaScript</a:t>
            </a:r>
            <a:r>
              <a:rPr lang="zh-TW" altLang="en-US" sz="1600"/>
              <a:t>語言，並與各種</a:t>
            </a:r>
            <a:r>
              <a:rPr lang="en-US" altLang="zh-TW" sz="1600"/>
              <a:t>LLM</a:t>
            </a:r>
            <a:r>
              <a:rPr lang="zh-TW" altLang="en-US" sz="1600"/>
              <a:t>一起使用</a:t>
            </a:r>
            <a:endParaRPr lang="en-US" altLang="zh-TW" sz="1600"/>
          </a:p>
          <a:p>
            <a:pPr marL="342900" indent="-342900">
              <a:buFont typeface="Arial" panose="020B0604020202020204" pitchFamily="34" charset="0"/>
              <a:buChar char="•"/>
            </a:pPr>
            <a:endParaRPr lang="en-US" altLang="zh-TW" sz="1600"/>
          </a:p>
          <a:p>
            <a:pPr marL="342900" indent="-342900">
              <a:buFont typeface="Arial" panose="020B0604020202020204" pitchFamily="34" charset="0"/>
              <a:buChar char="•"/>
            </a:pPr>
            <a:r>
              <a:rPr lang="en-US" altLang="zh-TW" sz="1600"/>
              <a:t>LangChain</a:t>
            </a:r>
            <a:r>
              <a:rPr lang="zh-TW" altLang="en-US" sz="1600"/>
              <a:t>提供了一個標準介面，用於將不同的語言模型（</a:t>
            </a:r>
            <a:r>
              <a:rPr lang="en-US" altLang="zh-TW" sz="1600"/>
              <a:t>LLM</a:t>
            </a:r>
            <a:r>
              <a:rPr lang="zh-TW" altLang="en-US" sz="1600"/>
              <a:t>）連接在一起，以及與其他工具和資料來源的整合。</a:t>
            </a:r>
            <a:r>
              <a:rPr lang="en-US" altLang="zh-TW" sz="1600"/>
              <a:t>LangChain</a:t>
            </a:r>
            <a:r>
              <a:rPr lang="zh-TW" altLang="en-US" sz="1600"/>
              <a:t>還為常見應用程式提供端到端鏈，如聊天機器人、文件分析和代碼生成</a:t>
            </a:r>
            <a:endParaRPr lang="en-US" altLang="zh-TW" sz="1600"/>
          </a:p>
          <a:p>
            <a:pPr marL="342900" indent="-342900">
              <a:buFont typeface="Arial" panose="020B0604020202020204" pitchFamily="34" charset="0"/>
              <a:buChar char="•"/>
            </a:pPr>
            <a:endParaRPr lang="en-US" altLang="zh-TW" sz="1600"/>
          </a:p>
          <a:p>
            <a:pPr marL="342900" indent="-342900">
              <a:buFont typeface="Arial" panose="020B0604020202020204" pitchFamily="34" charset="0"/>
              <a:buChar char="•"/>
            </a:pPr>
            <a:r>
              <a:rPr lang="en-US" altLang="zh-TW" sz="1600"/>
              <a:t>LangChain </a:t>
            </a:r>
            <a:r>
              <a:rPr lang="zh-TW" altLang="en-US" sz="1600"/>
              <a:t>是開放原始碼的架構，可根據大型語言模型 </a:t>
            </a:r>
            <a:r>
              <a:rPr lang="en-US" altLang="zh-TW" sz="1600"/>
              <a:t>(LLM) </a:t>
            </a:r>
            <a:r>
              <a:rPr lang="zh-TW" altLang="en-US" sz="1600"/>
              <a:t>打造應用程式。</a:t>
            </a:r>
            <a:r>
              <a:rPr lang="en-US" altLang="zh-TW" sz="1600"/>
              <a:t> LangChain </a:t>
            </a:r>
            <a:r>
              <a:rPr lang="zh-TW" altLang="en-US" sz="1600"/>
              <a:t>提供工具和抽象化，藉以改善模型產生之資訊的客製化程度、準確度和關聯性。例如，開發人員可使用 </a:t>
            </a:r>
            <a:r>
              <a:rPr lang="en-US" altLang="zh-TW" sz="1600"/>
              <a:t>LangChain </a:t>
            </a:r>
            <a:r>
              <a:rPr lang="zh-TW" altLang="en-US" sz="1600"/>
              <a:t>元件建立新提示鏈，或客製化現有的範本。</a:t>
            </a:r>
            <a:r>
              <a:rPr lang="en-US" altLang="zh-TW" sz="1600"/>
              <a:t>LangChain </a:t>
            </a:r>
            <a:r>
              <a:rPr lang="zh-TW" altLang="en-US" sz="1600"/>
              <a:t>還包括其他元件，讓 </a:t>
            </a:r>
            <a:r>
              <a:rPr lang="en-US" altLang="zh-TW" sz="1600">
                <a:solidFill>
                  <a:srgbClr val="C00000"/>
                </a:solidFill>
              </a:rPr>
              <a:t>LLM </a:t>
            </a:r>
            <a:r>
              <a:rPr lang="zh-TW" altLang="en-US" sz="1600">
                <a:solidFill>
                  <a:srgbClr val="C00000"/>
                </a:solidFill>
              </a:rPr>
              <a:t>無須重新訓練</a:t>
            </a:r>
            <a:r>
              <a:rPr lang="zh-TW" altLang="en-US" sz="1600"/>
              <a:t>即可取得新資料。</a:t>
            </a:r>
            <a:endParaRPr lang="en-US" altLang="zh-TW" sz="1600"/>
          </a:p>
          <a:p>
            <a:pPr marL="342900" indent="-342900">
              <a:buFont typeface="Arial" panose="020B0604020202020204" pitchFamily="34" charset="0"/>
              <a:buChar char="•"/>
            </a:pPr>
            <a:endParaRPr lang="en-US" altLang="zh-TW" sz="1600"/>
          </a:p>
          <a:p>
            <a:pPr marL="342900" indent="-342900">
              <a:buFont typeface="Arial" panose="020B0604020202020204" pitchFamily="34" charset="0"/>
              <a:buChar char="•"/>
            </a:pPr>
            <a:r>
              <a:rPr lang="en-US" altLang="zh-TW" sz="1600"/>
              <a:t>LLM </a:t>
            </a:r>
            <a:r>
              <a:rPr lang="zh-TW" altLang="en-US" sz="1600"/>
              <a:t>在於一般情境中回應提示方面十分出色，但在從未受訓練的特定領域中卻難以運作。提示詞是人員用來尋求 </a:t>
            </a:r>
            <a:r>
              <a:rPr lang="en-US" altLang="zh-TW" sz="1600"/>
              <a:t>LLM </a:t>
            </a:r>
            <a:r>
              <a:rPr lang="zh-TW" altLang="en-US" sz="1600"/>
              <a:t>之回應的查詢。例如，</a:t>
            </a:r>
            <a:r>
              <a:rPr lang="en-US" altLang="zh-TW" sz="1600"/>
              <a:t>LLM </a:t>
            </a:r>
            <a:r>
              <a:rPr lang="zh-TW" altLang="en-US" sz="1600"/>
              <a:t>可藉由提供估算來提供有關電腦價格的解答。但是，其無法列出您公司銷售之特定電腦型號的價格。 若要執行此點，機器學習工程師必須將 </a:t>
            </a:r>
            <a:r>
              <a:rPr lang="en-US" altLang="zh-TW" sz="1600"/>
              <a:t>LLM </a:t>
            </a:r>
            <a:r>
              <a:rPr lang="zh-TW" altLang="en-US" sz="1600"/>
              <a:t>與組織的內部資料來源整合，並採用提示詞工程，此為資料科學家將輸入精簡為具有特定結構和情境的生成式模型中的實務操作。 </a:t>
            </a:r>
          </a:p>
          <a:p>
            <a:pPr marL="342900" indent="-342900">
              <a:buFont typeface="Arial" panose="020B0604020202020204" pitchFamily="34" charset="0"/>
              <a:buChar char="•"/>
            </a:pPr>
            <a:endParaRPr lang="zh-TW" altLang="en-US" sz="1600"/>
          </a:p>
          <a:p>
            <a:pPr marL="342900" indent="-342900">
              <a:buFont typeface="Arial" panose="020B0604020202020204" pitchFamily="34" charset="0"/>
              <a:buChar char="•"/>
            </a:pPr>
            <a:r>
              <a:rPr lang="zh-TW" altLang="en-US" sz="1600"/>
              <a:t>組織可以使用 </a:t>
            </a:r>
            <a:r>
              <a:rPr lang="en-US" altLang="zh-TW" sz="1600"/>
              <a:t>LangChain </a:t>
            </a:r>
            <a:r>
              <a:rPr lang="zh-TW" altLang="en-US" sz="1600"/>
              <a:t>來重新使用 </a:t>
            </a:r>
            <a:r>
              <a:rPr lang="en-US" altLang="zh-TW" sz="1600"/>
              <a:t>LLM</a:t>
            </a:r>
            <a:r>
              <a:rPr lang="zh-TW" altLang="en-US" sz="1600"/>
              <a:t>，以適用於網域特定的應用程式，而無需重新訓練或微調。開發團隊可參考專有資訊來建立複雜應用程式，以擴增模型回應。例如，您可使用 </a:t>
            </a:r>
            <a:r>
              <a:rPr lang="en-US" altLang="zh-TW" sz="1600"/>
              <a:t>LangChain </a:t>
            </a:r>
            <a:r>
              <a:rPr lang="zh-TW" altLang="en-US" sz="1600"/>
              <a:t>來建置應用程式，從已儲存的內部文件讀取資料，並將其彙總為對話式回應。您可建立檢索增強生成 </a:t>
            </a:r>
            <a:r>
              <a:rPr lang="en-US" altLang="zh-TW" sz="1600"/>
              <a:t>(RAG) </a:t>
            </a:r>
            <a:r>
              <a:rPr lang="zh-TW" altLang="en-US" sz="1600"/>
              <a:t>工作流程，在提示期間將新資訊引入語言模型。執行如 </a:t>
            </a:r>
            <a:r>
              <a:rPr lang="en-US" altLang="zh-TW" sz="1600"/>
              <a:t>RAG </a:t>
            </a:r>
            <a:r>
              <a:rPr lang="zh-TW" altLang="en-US" sz="1600"/>
              <a:t>之類的情境感知工作流程，可減少模型幻覺並提高回應準確度。 </a:t>
            </a:r>
          </a:p>
          <a:p>
            <a:pPr marL="342900" indent="-342900">
              <a:buFont typeface="Arial" panose="020B0604020202020204" pitchFamily="34" charset="0"/>
              <a:buChar char="•"/>
            </a:pPr>
            <a:endParaRPr lang="zh-TW" altLang="en-US" sz="1600"/>
          </a:p>
        </p:txBody>
      </p:sp>
      <p:sp>
        <p:nvSpPr>
          <p:cNvPr id="5" name="文字方塊 4">
            <a:extLst>
              <a:ext uri="{FF2B5EF4-FFF2-40B4-BE49-F238E27FC236}">
                <a16:creationId xmlns:a16="http://schemas.microsoft.com/office/drawing/2014/main" id="{46CD1EBA-4C22-524C-D65A-FC165B95B72B}"/>
              </a:ext>
            </a:extLst>
          </p:cNvPr>
          <p:cNvSpPr txBox="1"/>
          <p:nvPr/>
        </p:nvSpPr>
        <p:spPr>
          <a:xfrm>
            <a:off x="4510767" y="458012"/>
            <a:ext cx="4575436" cy="461665"/>
          </a:xfrm>
          <a:prstGeom prst="rect">
            <a:avLst/>
          </a:prstGeom>
          <a:noFill/>
        </p:spPr>
        <p:txBody>
          <a:bodyPr wrap="square">
            <a:spAutoFit/>
          </a:bodyPr>
          <a:lstStyle/>
          <a:p>
            <a:r>
              <a:rPr lang="en-US" altLang="zh-TW"/>
              <a:t>https://www.langchain.com/</a:t>
            </a:r>
            <a:endParaRPr lang="zh-TW" altLang="en-US"/>
          </a:p>
        </p:txBody>
      </p:sp>
    </p:spTree>
    <p:extLst>
      <p:ext uri="{BB962C8B-B14F-4D97-AF65-F5344CB8AC3E}">
        <p14:creationId xmlns:p14="http://schemas.microsoft.com/office/powerpoint/2010/main" val="300875512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444D09D-C810-C7C3-B09A-2B78968E233F}"/>
              </a:ext>
            </a:extLst>
          </p:cNvPr>
          <p:cNvSpPr>
            <a:spLocks noGrp="1"/>
          </p:cNvSpPr>
          <p:nvPr>
            <p:ph idx="1"/>
          </p:nvPr>
        </p:nvSpPr>
        <p:spPr>
          <a:xfrm>
            <a:off x="144525" y="21458"/>
            <a:ext cx="8854950" cy="5400452"/>
          </a:xfrm>
        </p:spPr>
        <p:txBody>
          <a:bodyPr/>
          <a:lstStyle/>
          <a:p>
            <a:pPr algn="l">
              <a:buNone/>
            </a:pPr>
            <a:r>
              <a:rPr lang="en-US" altLang="zh-TW" sz="1400" b="0" i="0">
                <a:solidFill>
                  <a:srgbClr val="5F6368"/>
                </a:solidFill>
                <a:effectLst/>
                <a:latin typeface="Google Sans Text"/>
              </a:rPr>
              <a:t>LangChain </a:t>
            </a:r>
            <a:r>
              <a:rPr lang="zh-TW" altLang="en-US" sz="1400" b="0" i="0">
                <a:solidFill>
                  <a:srgbClr val="5F6368"/>
                </a:solidFill>
                <a:effectLst/>
                <a:latin typeface="Google Sans Text"/>
              </a:rPr>
              <a:t>根據模組化原則運作，將語言型 </a:t>
            </a:r>
            <a:r>
              <a:rPr lang="en-US" altLang="zh-TW" sz="1400" b="0" i="0">
                <a:solidFill>
                  <a:srgbClr val="5F6368"/>
                </a:solidFill>
                <a:effectLst/>
                <a:latin typeface="Google Sans Text"/>
              </a:rPr>
              <a:t>AI </a:t>
            </a:r>
            <a:r>
              <a:rPr lang="zh-TW" altLang="en-US" sz="1400" b="0" i="0">
                <a:solidFill>
                  <a:srgbClr val="5F6368"/>
                </a:solidFill>
                <a:effectLst/>
                <a:latin typeface="Google Sans Text"/>
              </a:rPr>
              <a:t>系統拆解為可重複使用的元件。這些元件稱為「鏈結」，涵蓋特定功能，例如資料檢索、模型互動和記憶體管理。開發人員可在不同的配置中組合這些鏈結，根據應用程式的獨特需求打造專屬的 </a:t>
            </a:r>
            <a:r>
              <a:rPr lang="en-US" altLang="zh-TW" sz="1400" b="0" i="0">
                <a:solidFill>
                  <a:srgbClr val="5F6368"/>
                </a:solidFill>
                <a:effectLst/>
                <a:latin typeface="Google Sans Text"/>
              </a:rPr>
              <a:t>LangChain</a:t>
            </a:r>
            <a:r>
              <a:rPr lang="zh-TW" altLang="en-US" sz="1400" b="0" i="0">
                <a:solidFill>
                  <a:srgbClr val="5F6368"/>
                </a:solidFill>
                <a:effectLst/>
                <a:latin typeface="Google Sans Text"/>
              </a:rPr>
              <a:t>。</a:t>
            </a:r>
          </a:p>
          <a:p>
            <a:pPr algn="l">
              <a:spcBef>
                <a:spcPts val="1200"/>
              </a:spcBef>
            </a:pPr>
            <a:r>
              <a:rPr lang="en-US" altLang="zh-TW" sz="1400" b="0" i="0">
                <a:solidFill>
                  <a:srgbClr val="5F6368"/>
                </a:solidFill>
                <a:effectLst/>
                <a:latin typeface="Google Sans Text"/>
              </a:rPr>
              <a:t>LangChain </a:t>
            </a:r>
            <a:r>
              <a:rPr lang="zh-TW" altLang="en-US" sz="1400" b="0" i="0">
                <a:solidFill>
                  <a:srgbClr val="5F6368"/>
                </a:solidFill>
                <a:effectLst/>
                <a:latin typeface="Google Sans Text"/>
              </a:rPr>
              <a:t>的核心在於利用分散式架構，讓您能夠以兼顧效率和擴充性的方式處理語言資料。這個架構採用微服務設計，每個鏈結都會以獨立服務的形式運作，方便彈性部署與管理，而且還能完美整合外部服務，包括 </a:t>
            </a:r>
            <a:r>
              <a:rPr lang="en-US" altLang="zh-TW" sz="1400" b="0" i="0">
                <a:solidFill>
                  <a:srgbClr val="5F6368"/>
                </a:solidFill>
                <a:effectLst/>
                <a:latin typeface="Google Sans Text"/>
              </a:rPr>
              <a:t>LLM </a:t>
            </a:r>
            <a:r>
              <a:rPr lang="zh-TW" altLang="en-US" sz="1400" b="0" i="0">
                <a:solidFill>
                  <a:srgbClr val="5F6368"/>
                </a:solidFill>
                <a:effectLst/>
                <a:latin typeface="Google Sans Text"/>
              </a:rPr>
              <a:t>和雲端式資料來源。</a:t>
            </a:r>
          </a:p>
          <a:p>
            <a:endParaRPr lang="zh-TW" altLang="en-US" sz="1400"/>
          </a:p>
        </p:txBody>
      </p:sp>
      <p:pic>
        <p:nvPicPr>
          <p:cNvPr id="4" name="圖片 3">
            <a:extLst>
              <a:ext uri="{FF2B5EF4-FFF2-40B4-BE49-F238E27FC236}">
                <a16:creationId xmlns:a16="http://schemas.microsoft.com/office/drawing/2014/main" id="{36E20C15-BC51-4A52-0A77-8AA5CCCFFDAB}"/>
              </a:ext>
            </a:extLst>
          </p:cNvPr>
          <p:cNvPicPr>
            <a:picLocks noChangeAspect="1"/>
          </p:cNvPicPr>
          <p:nvPr/>
        </p:nvPicPr>
        <p:blipFill>
          <a:blip r:embed="rId2"/>
          <a:stretch>
            <a:fillRect/>
          </a:stretch>
        </p:blipFill>
        <p:spPr>
          <a:xfrm>
            <a:off x="16996" y="1824376"/>
            <a:ext cx="8991234" cy="4834672"/>
          </a:xfrm>
          <a:prstGeom prst="rect">
            <a:avLst/>
          </a:prstGeom>
        </p:spPr>
      </p:pic>
    </p:spTree>
    <p:extLst>
      <p:ext uri="{BB962C8B-B14F-4D97-AF65-F5344CB8AC3E}">
        <p14:creationId xmlns:p14="http://schemas.microsoft.com/office/powerpoint/2010/main" val="4055820214"/>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3A7D0C3-5B9F-4158-3027-508E8D7C64E5}"/>
              </a:ext>
            </a:extLst>
          </p:cNvPr>
          <p:cNvSpPr>
            <a:spLocks noGrp="1"/>
          </p:cNvSpPr>
          <p:nvPr>
            <p:ph type="title"/>
          </p:nvPr>
        </p:nvSpPr>
        <p:spPr>
          <a:xfrm>
            <a:off x="623888" y="1709738"/>
            <a:ext cx="8268592" cy="2852737"/>
          </a:xfrm>
        </p:spPr>
        <p:txBody>
          <a:bodyPr/>
          <a:lstStyle/>
          <a:p>
            <a:r>
              <a:rPr lang="en-US" altLang="zh-TW" sz="4800"/>
              <a:t>AI (LLM) Learning Techniques</a:t>
            </a:r>
            <a:endParaRPr lang="zh-TW" altLang="en-US" sz="4800"/>
          </a:p>
        </p:txBody>
      </p:sp>
      <p:sp>
        <p:nvSpPr>
          <p:cNvPr id="5" name="文字版面配置區 4">
            <a:extLst>
              <a:ext uri="{FF2B5EF4-FFF2-40B4-BE49-F238E27FC236}">
                <a16:creationId xmlns:a16="http://schemas.microsoft.com/office/drawing/2014/main" id="{58766B7E-67E6-FF58-3925-0FFCC68DCA70}"/>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25631642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descr="一張含有 卡通, 美工圖案, 玩具, 圖解 的圖片&#10;&#10;AI 產生的內容可能不正確。">
            <a:extLst>
              <a:ext uri="{FF2B5EF4-FFF2-40B4-BE49-F238E27FC236}">
                <a16:creationId xmlns:a16="http://schemas.microsoft.com/office/drawing/2014/main" id="{34E0C2F7-5051-CFDF-7D3D-EE57EF3038A2}"/>
              </a:ext>
            </a:extLst>
          </p:cNvPr>
          <p:cNvPicPr>
            <a:picLocks noChangeAspect="1"/>
          </p:cNvPicPr>
          <p:nvPr/>
        </p:nvPicPr>
        <p:blipFill>
          <a:blip r:embed="rId3"/>
          <a:stretch>
            <a:fillRect/>
          </a:stretch>
        </p:blipFill>
        <p:spPr>
          <a:xfrm>
            <a:off x="1497807" y="2594903"/>
            <a:ext cx="2367557" cy="2367557"/>
          </a:xfrm>
          <a:prstGeom prst="rect">
            <a:avLst/>
          </a:prstGeom>
        </p:spPr>
      </p:pic>
      <p:sp>
        <p:nvSpPr>
          <p:cNvPr id="2" name="標題 1">
            <a:extLst>
              <a:ext uri="{FF2B5EF4-FFF2-40B4-BE49-F238E27FC236}">
                <a16:creationId xmlns:a16="http://schemas.microsoft.com/office/drawing/2014/main" id="{D1311242-283D-7878-AE80-FDA68513E77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通用模型時代常見的情境</a:t>
            </a:r>
          </a:p>
        </p:txBody>
      </p:sp>
      <p:pic>
        <p:nvPicPr>
          <p:cNvPr id="9" name="內容版面配置區 8" descr="一張含有 卡通, 電腦, 筆記型電腦 的圖片&#10;&#10;AI 產生的內容可能不正確。">
            <a:extLst>
              <a:ext uri="{FF2B5EF4-FFF2-40B4-BE49-F238E27FC236}">
                <a16:creationId xmlns:a16="http://schemas.microsoft.com/office/drawing/2014/main" id="{8C77437F-BE0D-3D17-9D6A-8EE3D3A3FDFB}"/>
              </a:ext>
            </a:extLst>
          </p:cNvPr>
          <p:cNvPicPr>
            <a:picLocks noGrp="1" noChangeAspect="1"/>
          </p:cNvPicPr>
          <p:nvPr>
            <p:ph idx="1"/>
          </p:nvPr>
        </p:nvPicPr>
        <p:blipFill>
          <a:blip r:embed="rId4"/>
          <a:stretch>
            <a:fillRect/>
          </a:stretch>
        </p:blipFill>
        <p:spPr>
          <a:xfrm>
            <a:off x="6097612" y="2643342"/>
            <a:ext cx="2367557" cy="2367557"/>
          </a:xfrm>
        </p:spPr>
      </p:pic>
      <p:pic>
        <p:nvPicPr>
          <p:cNvPr id="4" name="Picture 2" descr="ChatGPT - 維基百科，自由的百科全書">
            <a:extLst>
              <a:ext uri="{FF2B5EF4-FFF2-40B4-BE49-F238E27FC236}">
                <a16:creationId xmlns:a16="http://schemas.microsoft.com/office/drawing/2014/main" id="{663FAA85-43D3-B182-1339-D8AE064F59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68447" y="2339732"/>
            <a:ext cx="607218" cy="6072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eepSeek Logo 免費下載SVG, PNG, 矢量圖標· LobeHub">
            <a:extLst>
              <a:ext uri="{FF2B5EF4-FFF2-40B4-BE49-F238E27FC236}">
                <a16:creationId xmlns:a16="http://schemas.microsoft.com/office/drawing/2014/main" id="{817AB1B1-881A-A84D-18AD-8BE90B9407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8955" y="1900946"/>
            <a:ext cx="735806" cy="735806"/>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654BACF7-0EB5-7977-77AB-1264C56FAC20}"/>
              </a:ext>
            </a:extLst>
          </p:cNvPr>
          <p:cNvPicPr>
            <a:picLocks noChangeAspect="1"/>
          </p:cNvPicPr>
          <p:nvPr/>
        </p:nvPicPr>
        <p:blipFill>
          <a:blip r:embed="rId7"/>
          <a:stretch>
            <a:fillRect/>
          </a:stretch>
        </p:blipFill>
        <p:spPr>
          <a:xfrm>
            <a:off x="1143288" y="2161843"/>
            <a:ext cx="594557" cy="866120"/>
          </a:xfrm>
          <a:prstGeom prst="rect">
            <a:avLst/>
          </a:prstGeom>
        </p:spPr>
      </p:pic>
      <p:pic>
        <p:nvPicPr>
          <p:cNvPr id="1026" name="Picture 2" descr="Gemma (Google) Logo 免費下載SVG, PNG, 矢量圖標· LobeHub">
            <a:extLst>
              <a:ext uri="{FF2B5EF4-FFF2-40B4-BE49-F238E27FC236}">
                <a16:creationId xmlns:a16="http://schemas.microsoft.com/office/drawing/2014/main" id="{16E3DC34-53C2-0053-51E3-603BD5D6480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29309" y="1839479"/>
            <a:ext cx="803863" cy="803863"/>
          </a:xfrm>
          <a:prstGeom prst="rect">
            <a:avLst/>
          </a:prstGeom>
          <a:noFill/>
          <a:extLst>
            <a:ext uri="{909E8E84-426E-40DD-AFC4-6F175D3DCCD1}">
              <a14:hiddenFill xmlns:a14="http://schemas.microsoft.com/office/drawing/2010/main">
                <a:solidFill>
                  <a:srgbClr val="FFFFFF"/>
                </a:solidFill>
              </a14:hiddenFill>
            </a:ext>
          </a:extLst>
        </p:spPr>
      </p:pic>
      <p:sp>
        <p:nvSpPr>
          <p:cNvPr id="12" name="語音泡泡: 圓角矩形 11">
            <a:extLst>
              <a:ext uri="{FF2B5EF4-FFF2-40B4-BE49-F238E27FC236}">
                <a16:creationId xmlns:a16="http://schemas.microsoft.com/office/drawing/2014/main" id="{73E96301-15EF-A276-FA02-5F004CF34187}"/>
              </a:ext>
            </a:extLst>
          </p:cNvPr>
          <p:cNvSpPr/>
          <p:nvPr/>
        </p:nvSpPr>
        <p:spPr>
          <a:xfrm>
            <a:off x="5176757" y="1937801"/>
            <a:ext cx="3764529" cy="607218"/>
          </a:xfrm>
          <a:prstGeom prst="wedgeRoundRectCallout">
            <a:avLst>
              <a:gd name="adj1" fmla="val 31486"/>
              <a:gd name="adj2" fmla="val -73870"/>
              <a:gd name="adj3" fmla="val 16667"/>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我需要打造一個擅長 </a:t>
            </a:r>
            <a:r>
              <a:rPr lang="en-US" altLang="zh-TW" sz="1800" dirty="0">
                <a:solidFill>
                  <a:schemeClr val="tx1"/>
                </a:solidFill>
                <a:latin typeface="微軟正黑體" panose="020B0604030504040204" pitchFamily="34" charset="-120"/>
                <a:ea typeface="微軟正黑體" panose="020B0604030504040204" pitchFamily="34" charset="-120"/>
              </a:rPr>
              <a:t>XXXX</a:t>
            </a:r>
            <a:r>
              <a:rPr lang="zh-TW" altLang="en-US" sz="1800" dirty="0">
                <a:solidFill>
                  <a:schemeClr val="tx1"/>
                </a:solidFill>
                <a:latin typeface="微軟正黑體" panose="020B0604030504040204" pitchFamily="34" charset="-120"/>
                <a:ea typeface="微軟正黑體" panose="020B0604030504040204" pitchFamily="34" charset="-120"/>
              </a:rPr>
              <a:t> 的模型 </a:t>
            </a:r>
          </a:p>
        </p:txBody>
      </p:sp>
      <p:cxnSp>
        <p:nvCxnSpPr>
          <p:cNvPr id="14" name="直線單箭頭接點 13">
            <a:extLst>
              <a:ext uri="{FF2B5EF4-FFF2-40B4-BE49-F238E27FC236}">
                <a16:creationId xmlns:a16="http://schemas.microsoft.com/office/drawing/2014/main" id="{0D4AAC08-D39B-36A9-A6A8-FECB5D45DC86}"/>
              </a:ext>
            </a:extLst>
          </p:cNvPr>
          <p:cNvCxnSpPr/>
          <p:nvPr/>
        </p:nvCxnSpPr>
        <p:spPr>
          <a:xfrm>
            <a:off x="3772056" y="3912794"/>
            <a:ext cx="2479884"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文字方塊 14">
            <a:extLst>
              <a:ext uri="{FF2B5EF4-FFF2-40B4-BE49-F238E27FC236}">
                <a16:creationId xmlns:a16="http://schemas.microsoft.com/office/drawing/2014/main" id="{5579EC44-AC1E-D4C0-431B-32B1E7D2D477}"/>
              </a:ext>
            </a:extLst>
          </p:cNvPr>
          <p:cNvSpPr txBox="1"/>
          <p:nvPr/>
        </p:nvSpPr>
        <p:spPr>
          <a:xfrm>
            <a:off x="3728399" y="3989098"/>
            <a:ext cx="2479884" cy="415498"/>
          </a:xfrm>
          <a:prstGeom prst="rect">
            <a:avLst/>
          </a:prstGeom>
          <a:noFill/>
        </p:spPr>
        <p:txBody>
          <a:bodyPr wrap="square" rtlCol="0">
            <a:spAutoFit/>
          </a:bodyPr>
          <a:lstStyle/>
          <a:p>
            <a:pPr algn="ctr"/>
            <a:r>
              <a:rPr lang="en-US" altLang="zh-TW" sz="2100" b="1" dirty="0"/>
              <a:t>Post-Training </a:t>
            </a:r>
            <a:endParaRPr lang="zh-TW" altLang="en-US" sz="2100" b="1" dirty="0"/>
          </a:p>
        </p:txBody>
      </p:sp>
      <p:pic>
        <p:nvPicPr>
          <p:cNvPr id="1028" name="Picture 4">
            <a:extLst>
              <a:ext uri="{FF2B5EF4-FFF2-40B4-BE49-F238E27FC236}">
                <a16:creationId xmlns:a16="http://schemas.microsoft.com/office/drawing/2014/main" id="{162B8447-B6AA-465F-B544-734DA88A956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32496" y="2901465"/>
            <a:ext cx="900521" cy="900521"/>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315E36E0-E07A-1FA7-4AE9-DA6AEF4E0D12}"/>
              </a:ext>
            </a:extLst>
          </p:cNvPr>
          <p:cNvSpPr txBox="1"/>
          <p:nvPr/>
        </p:nvSpPr>
        <p:spPr>
          <a:xfrm>
            <a:off x="1423838" y="4966417"/>
            <a:ext cx="2479884" cy="415498"/>
          </a:xfrm>
          <a:prstGeom prst="rect">
            <a:avLst/>
          </a:prstGeom>
          <a:noFill/>
        </p:spPr>
        <p:txBody>
          <a:bodyPr wrap="square" rtlCol="0">
            <a:spAutoFit/>
          </a:bodyPr>
          <a:lstStyle/>
          <a:p>
            <a:pPr algn="ctr"/>
            <a:r>
              <a:rPr lang="en-US" altLang="zh-TW" sz="2100" b="1" dirty="0"/>
              <a:t>Foundation Model</a:t>
            </a:r>
            <a:endParaRPr lang="zh-TW" altLang="en-US" sz="2100" b="1" dirty="0"/>
          </a:p>
        </p:txBody>
      </p:sp>
      <p:sp>
        <p:nvSpPr>
          <p:cNvPr id="18" name="文字方塊 17">
            <a:extLst>
              <a:ext uri="{FF2B5EF4-FFF2-40B4-BE49-F238E27FC236}">
                <a16:creationId xmlns:a16="http://schemas.microsoft.com/office/drawing/2014/main" id="{E13448A1-874A-F0B5-1604-B0B7600AE5DC}"/>
              </a:ext>
            </a:extLst>
          </p:cNvPr>
          <p:cNvSpPr txBox="1"/>
          <p:nvPr/>
        </p:nvSpPr>
        <p:spPr>
          <a:xfrm>
            <a:off x="5985284" y="5018747"/>
            <a:ext cx="2479884" cy="415498"/>
          </a:xfrm>
          <a:prstGeom prst="rect">
            <a:avLst/>
          </a:prstGeom>
          <a:noFill/>
        </p:spPr>
        <p:txBody>
          <a:bodyPr wrap="square" rtlCol="0">
            <a:spAutoFit/>
          </a:bodyPr>
          <a:lstStyle/>
          <a:p>
            <a:pPr algn="ctr"/>
            <a:r>
              <a:rPr lang="en-US" altLang="zh-TW" sz="2100" b="1" dirty="0"/>
              <a:t>Fine-tuned Model</a:t>
            </a:r>
            <a:endParaRPr lang="zh-TW" altLang="en-US" sz="2100" b="1" dirty="0"/>
          </a:p>
        </p:txBody>
      </p:sp>
      <p:sp>
        <p:nvSpPr>
          <p:cNvPr id="19" name="文字方塊 18">
            <a:extLst>
              <a:ext uri="{FF2B5EF4-FFF2-40B4-BE49-F238E27FC236}">
                <a16:creationId xmlns:a16="http://schemas.microsoft.com/office/drawing/2014/main" id="{1F837031-08AA-D290-E31F-9040740E3FBC}"/>
              </a:ext>
            </a:extLst>
          </p:cNvPr>
          <p:cNvSpPr txBox="1"/>
          <p:nvPr/>
        </p:nvSpPr>
        <p:spPr>
          <a:xfrm>
            <a:off x="986019" y="5333758"/>
            <a:ext cx="3355522" cy="369332"/>
          </a:xfrm>
          <a:prstGeom prst="rect">
            <a:avLst/>
          </a:prstGeom>
          <a:noFill/>
        </p:spPr>
        <p:txBody>
          <a:bodyPr wrap="square" rtlCol="0">
            <a:spAutoFit/>
          </a:bodyPr>
          <a:lstStyle/>
          <a:p>
            <a:pPr algn="ctr"/>
            <a:r>
              <a:rPr lang="en-US" altLang="zh-TW" sz="1800" dirty="0"/>
              <a:t>(Pre-trained / Base Model)</a:t>
            </a:r>
            <a:endParaRPr lang="zh-TW" altLang="en-US" sz="1800" dirty="0"/>
          </a:p>
        </p:txBody>
      </p:sp>
      <p:sp>
        <p:nvSpPr>
          <p:cNvPr id="20" name="文字方塊 19">
            <a:extLst>
              <a:ext uri="{FF2B5EF4-FFF2-40B4-BE49-F238E27FC236}">
                <a16:creationId xmlns:a16="http://schemas.microsoft.com/office/drawing/2014/main" id="{90C17C43-AE0F-6BF3-4AB4-B8526DDF455E}"/>
              </a:ext>
            </a:extLst>
          </p:cNvPr>
          <p:cNvSpPr txBox="1"/>
          <p:nvPr/>
        </p:nvSpPr>
        <p:spPr>
          <a:xfrm>
            <a:off x="4325437" y="4738829"/>
            <a:ext cx="1347770" cy="369332"/>
          </a:xfrm>
          <a:prstGeom prst="rect">
            <a:avLst/>
          </a:prstGeom>
          <a:noFill/>
        </p:spPr>
        <p:txBody>
          <a:bodyPr wrap="square" rtlCol="0">
            <a:spAutoFit/>
          </a:bodyPr>
          <a:lstStyle/>
          <a:p>
            <a:pPr algn="ctr"/>
            <a:r>
              <a:rPr lang="en-US" altLang="zh-TW" sz="1800" dirty="0"/>
              <a:t>Alignment</a:t>
            </a:r>
            <a:endParaRPr lang="zh-TW" altLang="en-US" sz="1800" dirty="0"/>
          </a:p>
        </p:txBody>
      </p:sp>
      <p:sp>
        <p:nvSpPr>
          <p:cNvPr id="21" name="文字方塊 20">
            <a:extLst>
              <a:ext uri="{FF2B5EF4-FFF2-40B4-BE49-F238E27FC236}">
                <a16:creationId xmlns:a16="http://schemas.microsoft.com/office/drawing/2014/main" id="{1207103A-E7FB-868F-8154-448AD8B561AE}"/>
              </a:ext>
            </a:extLst>
          </p:cNvPr>
          <p:cNvSpPr txBox="1"/>
          <p:nvPr/>
        </p:nvSpPr>
        <p:spPr>
          <a:xfrm>
            <a:off x="5975457" y="5347205"/>
            <a:ext cx="2611864" cy="369332"/>
          </a:xfrm>
          <a:prstGeom prst="rect">
            <a:avLst/>
          </a:prstGeom>
          <a:noFill/>
        </p:spPr>
        <p:txBody>
          <a:bodyPr wrap="square" rtlCol="0">
            <a:spAutoFit/>
          </a:bodyPr>
          <a:lstStyle/>
          <a:p>
            <a:pPr algn="ctr"/>
            <a:r>
              <a:rPr lang="en-US" altLang="zh-TW" sz="1800" dirty="0"/>
              <a:t>(Chat / Instruct Model)</a:t>
            </a:r>
            <a:endParaRPr lang="zh-TW" altLang="en-US" sz="1800" dirty="0"/>
          </a:p>
        </p:txBody>
      </p:sp>
      <p:sp>
        <p:nvSpPr>
          <p:cNvPr id="22" name="文字方塊 21">
            <a:extLst>
              <a:ext uri="{FF2B5EF4-FFF2-40B4-BE49-F238E27FC236}">
                <a16:creationId xmlns:a16="http://schemas.microsoft.com/office/drawing/2014/main" id="{7E772E07-DE69-9F10-D725-9313BE597A27}"/>
              </a:ext>
            </a:extLst>
          </p:cNvPr>
          <p:cNvSpPr txBox="1"/>
          <p:nvPr/>
        </p:nvSpPr>
        <p:spPr>
          <a:xfrm>
            <a:off x="380414" y="3737461"/>
            <a:ext cx="1753495" cy="923330"/>
          </a:xfrm>
          <a:prstGeom prst="rect">
            <a:avLst/>
          </a:prstGeom>
          <a:noFill/>
        </p:spPr>
        <p:txBody>
          <a:bodyPr wrap="square" rtlCol="0">
            <a:spAutoFit/>
          </a:bodyPr>
          <a:lstStyle/>
          <a:p>
            <a:r>
              <a:rPr lang="zh-TW" altLang="en-US" sz="1800" dirty="0">
                <a:latin typeface="微軟正黑體" panose="020B0604030504040204" pitchFamily="34" charset="-120"/>
                <a:ea typeface="微軟正黑體" panose="020B0604030504040204" pitchFamily="34" charset="-120"/>
              </a:rPr>
              <a:t>也可以是 </a:t>
            </a:r>
            <a:r>
              <a:rPr lang="en-US" altLang="zh-TW" sz="1800" dirty="0"/>
              <a:t>Chat/Instruct Model</a:t>
            </a:r>
            <a:endParaRPr lang="zh-TW" altLang="en-US" sz="1800" dirty="0"/>
          </a:p>
        </p:txBody>
      </p:sp>
      <p:cxnSp>
        <p:nvCxnSpPr>
          <p:cNvPr id="24" name="直線單箭頭接點 23">
            <a:extLst>
              <a:ext uri="{FF2B5EF4-FFF2-40B4-BE49-F238E27FC236}">
                <a16:creationId xmlns:a16="http://schemas.microsoft.com/office/drawing/2014/main" id="{BAFDBF6E-B240-41DF-4F6A-9C1DF27E6D9A}"/>
              </a:ext>
            </a:extLst>
          </p:cNvPr>
          <p:cNvCxnSpPr>
            <a:cxnSpLocks/>
          </p:cNvCxnSpPr>
          <p:nvPr/>
        </p:nvCxnSpPr>
        <p:spPr>
          <a:xfrm>
            <a:off x="1242529" y="4517625"/>
            <a:ext cx="407612" cy="394330"/>
          </a:xfrm>
          <a:prstGeom prst="straightConnector1">
            <a:avLst/>
          </a:prstGeom>
          <a:ln w="5715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7" name="文字方塊 26">
            <a:extLst>
              <a:ext uri="{FF2B5EF4-FFF2-40B4-BE49-F238E27FC236}">
                <a16:creationId xmlns:a16="http://schemas.microsoft.com/office/drawing/2014/main" id="{B49537CC-5BBE-8222-45D1-B543AD730F79}"/>
              </a:ext>
            </a:extLst>
          </p:cNvPr>
          <p:cNvSpPr txBox="1"/>
          <p:nvPr/>
        </p:nvSpPr>
        <p:spPr>
          <a:xfrm>
            <a:off x="3787265" y="4358780"/>
            <a:ext cx="2479884" cy="415498"/>
          </a:xfrm>
          <a:prstGeom prst="rect">
            <a:avLst/>
          </a:prstGeom>
          <a:noFill/>
        </p:spPr>
        <p:txBody>
          <a:bodyPr wrap="square" rtlCol="0">
            <a:spAutoFit/>
          </a:bodyPr>
          <a:lstStyle/>
          <a:p>
            <a:pPr algn="ctr"/>
            <a:r>
              <a:rPr lang="en-US" altLang="zh-TW" sz="2100" b="1" dirty="0"/>
              <a:t>Continual Learning</a:t>
            </a:r>
            <a:endParaRPr lang="zh-TW" altLang="en-US" sz="2100" b="1" dirty="0"/>
          </a:p>
        </p:txBody>
      </p:sp>
    </p:spTree>
    <p:extLst>
      <p:ext uri="{BB962C8B-B14F-4D97-AF65-F5344CB8AC3E}">
        <p14:creationId xmlns:p14="http://schemas.microsoft.com/office/powerpoint/2010/main" val="42082862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P spid="17" grpId="0"/>
      <p:bldP spid="18" grpId="0"/>
      <p:bldP spid="19" grpId="0"/>
      <p:bldP spid="20" grpId="0"/>
      <p:bldP spid="21" grpId="0"/>
      <p:bldP spid="22" grpId="0"/>
      <p:bldP spid="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44830A-B457-6D66-37C0-AD89B8B2C5CA}"/>
              </a:ext>
            </a:extLst>
          </p:cNvPr>
          <p:cNvSpPr>
            <a:spLocks noGrp="1"/>
          </p:cNvSpPr>
          <p:nvPr>
            <p:ph type="title"/>
          </p:nvPr>
        </p:nvSpPr>
        <p:spPr/>
        <p:txBody>
          <a:bodyPr/>
          <a:lstStyle/>
          <a:p>
            <a:r>
              <a:rPr lang="en-US" altLang="zh-TW"/>
              <a:t>AI Learning Techniques</a:t>
            </a:r>
            <a:endParaRPr lang="zh-TW" altLang="en-US"/>
          </a:p>
        </p:txBody>
      </p:sp>
      <p:sp>
        <p:nvSpPr>
          <p:cNvPr id="3" name="內容版面配置區 2">
            <a:extLst>
              <a:ext uri="{FF2B5EF4-FFF2-40B4-BE49-F238E27FC236}">
                <a16:creationId xmlns:a16="http://schemas.microsoft.com/office/drawing/2014/main" id="{6FA0A862-C11E-D546-92BC-DEE54AAA4983}"/>
              </a:ext>
            </a:extLst>
          </p:cNvPr>
          <p:cNvSpPr>
            <a:spLocks noGrp="1"/>
          </p:cNvSpPr>
          <p:nvPr>
            <p:ph idx="1"/>
          </p:nvPr>
        </p:nvSpPr>
        <p:spPr/>
        <p:txBody>
          <a:bodyPr/>
          <a:lstStyle/>
          <a:p>
            <a:r>
              <a:rPr lang="en-US" altLang="zh-TW" sz="1600" b="0">
                <a:solidFill>
                  <a:srgbClr val="222222"/>
                </a:solidFill>
                <a:effectLst/>
                <a:latin typeface="Helvetica" panose="020B0604020202020204" pitchFamily="34" charset="0"/>
              </a:rPr>
              <a:t>LLM</a:t>
            </a:r>
            <a:r>
              <a:rPr lang="zh-TW" altLang="en-US" sz="1600" b="0" i="0">
                <a:solidFill>
                  <a:srgbClr val="222222"/>
                </a:solidFill>
                <a:effectLst/>
                <a:latin typeface="Helvetica" panose="020B0604020202020204" pitchFamily="34" charset="0"/>
              </a:rPr>
              <a:t>使用大量標記、未標記或兩種類型的資料集訓練模型的技術。這些技術可以創建準確、穩健的模型，但需要長時間的訓練。同時</a:t>
            </a:r>
            <a:r>
              <a:rPr lang="en-US" altLang="zh-TW" sz="1600" b="0">
                <a:solidFill>
                  <a:srgbClr val="222222"/>
                </a:solidFill>
                <a:effectLst/>
                <a:latin typeface="Helvetica" panose="020B0604020202020204" pitchFamily="34" charset="0"/>
              </a:rPr>
              <a:t>LLM</a:t>
            </a:r>
            <a:r>
              <a:rPr lang="zh-TW" altLang="en-US" sz="1600" b="0">
                <a:solidFill>
                  <a:srgbClr val="222222"/>
                </a:solidFill>
                <a:effectLst/>
                <a:latin typeface="Helvetica" panose="020B0604020202020204" pitchFamily="34" charset="0"/>
              </a:rPr>
              <a:t>也使用</a:t>
            </a:r>
            <a:r>
              <a:rPr lang="zh-TW" altLang="en-US" sz="1600" b="1" i="0">
                <a:solidFill>
                  <a:srgbClr val="222222"/>
                </a:solidFill>
                <a:effectLst/>
                <a:latin typeface="Helvetica" panose="020B0604020202020204" pitchFamily="34" charset="0"/>
              </a:rPr>
              <a:t>一些先進的學習技術，使用最少的資料集和訓練使模型適應新任務或類別</a:t>
            </a:r>
            <a:r>
              <a:rPr lang="zh-TW" altLang="en-US" sz="1600" b="0" i="0">
                <a:solidFill>
                  <a:srgbClr val="222222"/>
                </a:solidFill>
                <a:effectLst/>
                <a:latin typeface="Helvetica" panose="020B0604020202020204" pitchFamily="34" charset="0"/>
              </a:rPr>
              <a:t>。這些技術很熱門！</a:t>
            </a:r>
            <a:endParaRPr lang="en-US" altLang="zh-TW" sz="1600" b="0" i="0">
              <a:solidFill>
                <a:srgbClr val="222222"/>
              </a:solidFill>
              <a:effectLst/>
              <a:latin typeface="Helvetica" panose="020B0604020202020204" pitchFamily="34" charset="0"/>
            </a:endParaRPr>
          </a:p>
          <a:p>
            <a:r>
              <a:rPr lang="zh-TW" altLang="en-US" sz="1600" b="1" i="0">
                <a:solidFill>
                  <a:srgbClr val="222222"/>
                </a:solidFill>
                <a:effectLst/>
                <a:latin typeface="Helvetica" panose="020B0604020202020204" pitchFamily="34" charset="0"/>
              </a:rPr>
              <a:t>零樣本學習、小樣本學習、元學習和情境學習，</a:t>
            </a:r>
            <a:r>
              <a:rPr lang="zh-TW" altLang="en-US" sz="1600" b="0" i="0">
                <a:solidFill>
                  <a:srgbClr val="222222"/>
                </a:solidFill>
                <a:effectLst/>
                <a:latin typeface="Helvetica" panose="020B0604020202020204" pitchFamily="34" charset="0"/>
              </a:rPr>
              <a:t>以促進人工智慧訓練。每種技術都旨在有效地向模型傳授新訊息，而</a:t>
            </a:r>
            <a:r>
              <a:rPr lang="zh-TW" altLang="en-US" sz="1600" i="0">
                <a:solidFill>
                  <a:srgbClr val="0070C0"/>
                </a:solidFill>
                <a:effectLst/>
                <a:latin typeface="Helvetica" panose="020B0604020202020204" pitchFamily="34" charset="0"/>
              </a:rPr>
              <a:t>無需建立龐大的資料集</a:t>
            </a:r>
            <a:r>
              <a:rPr lang="zh-TW" altLang="en-US" sz="1600" b="0" i="0">
                <a:solidFill>
                  <a:srgbClr val="222222"/>
                </a:solidFill>
                <a:effectLst/>
                <a:latin typeface="Helvetica" panose="020B0604020202020204" pitchFamily="34" charset="0"/>
              </a:rPr>
              <a:t>或</a:t>
            </a:r>
            <a:r>
              <a:rPr lang="zh-TW" altLang="en-US" sz="1600" i="0">
                <a:solidFill>
                  <a:srgbClr val="002060"/>
                </a:solidFill>
                <a:effectLst/>
                <a:latin typeface="Helvetica" panose="020B0604020202020204" pitchFamily="34" charset="0"/>
              </a:rPr>
              <a:t>從頭開始進行訓練</a:t>
            </a:r>
            <a:r>
              <a:rPr lang="zh-TW" altLang="en-US" sz="1600" b="0" i="0">
                <a:solidFill>
                  <a:srgbClr val="222222"/>
                </a:solidFill>
                <a:effectLst/>
                <a:latin typeface="Helvetica" panose="020B0604020202020204" pitchFamily="34" charset="0"/>
              </a:rPr>
              <a:t>。</a:t>
            </a:r>
            <a:endParaRPr lang="zh-TW" altLang="en-US" sz="1600"/>
          </a:p>
        </p:txBody>
      </p:sp>
      <p:pic>
        <p:nvPicPr>
          <p:cNvPr id="4" name="圖片 3">
            <a:extLst>
              <a:ext uri="{FF2B5EF4-FFF2-40B4-BE49-F238E27FC236}">
                <a16:creationId xmlns:a16="http://schemas.microsoft.com/office/drawing/2014/main" id="{DC2499D8-A767-B1C4-7740-E2A8356A0BBA}"/>
              </a:ext>
            </a:extLst>
          </p:cNvPr>
          <p:cNvPicPr>
            <a:picLocks noChangeAspect="1"/>
          </p:cNvPicPr>
          <p:nvPr/>
        </p:nvPicPr>
        <p:blipFill>
          <a:blip r:embed="rId2"/>
          <a:stretch>
            <a:fillRect/>
          </a:stretch>
        </p:blipFill>
        <p:spPr>
          <a:xfrm>
            <a:off x="1475656" y="2484724"/>
            <a:ext cx="5895393" cy="4176316"/>
          </a:xfrm>
          <a:prstGeom prst="rect">
            <a:avLst/>
          </a:prstGeom>
        </p:spPr>
      </p:pic>
    </p:spTree>
    <p:extLst>
      <p:ext uri="{BB962C8B-B14F-4D97-AF65-F5344CB8AC3E}">
        <p14:creationId xmlns:p14="http://schemas.microsoft.com/office/powerpoint/2010/main" val="145211970"/>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A542D8-ED79-CDAA-290F-2277AE1D126F}"/>
              </a:ext>
            </a:extLst>
          </p:cNvPr>
          <p:cNvSpPr>
            <a:spLocks noGrp="1"/>
          </p:cNvSpPr>
          <p:nvPr>
            <p:ph type="title"/>
          </p:nvPr>
        </p:nvSpPr>
        <p:spPr/>
        <p:txBody>
          <a:bodyPr/>
          <a:lstStyle/>
          <a:p>
            <a:r>
              <a:rPr lang="en-US" altLang="zh-TW"/>
              <a:t>Meta-Learning </a:t>
            </a:r>
            <a:r>
              <a:rPr lang="zh-TW" altLang="en-US"/>
              <a:t>元學習</a:t>
            </a:r>
          </a:p>
        </p:txBody>
      </p:sp>
      <p:sp>
        <p:nvSpPr>
          <p:cNvPr id="3" name="內容版面配置區 2">
            <a:extLst>
              <a:ext uri="{FF2B5EF4-FFF2-40B4-BE49-F238E27FC236}">
                <a16:creationId xmlns:a16="http://schemas.microsoft.com/office/drawing/2014/main" id="{4D6AD536-131C-F268-4F7D-C3B46A04AD70}"/>
              </a:ext>
            </a:extLst>
          </p:cNvPr>
          <p:cNvSpPr>
            <a:spLocks noGrp="1"/>
          </p:cNvSpPr>
          <p:nvPr>
            <p:ph idx="1"/>
          </p:nvPr>
        </p:nvSpPr>
        <p:spPr/>
        <p:txBody>
          <a:bodyPr/>
          <a:lstStyle/>
          <a:p>
            <a:pPr marL="342900" indent="-342900" algn="l">
              <a:buFont typeface="Arial" panose="020B0604020202020204" pitchFamily="34" charset="0"/>
              <a:buChar char="•"/>
            </a:pPr>
            <a:r>
              <a:rPr lang="zh-TW" altLang="en-US" sz="1600" b="0">
                <a:solidFill>
                  <a:schemeClr val="tx1"/>
                </a:solidFill>
                <a:effectLst/>
              </a:rPr>
              <a:t>元學習</a:t>
            </a:r>
            <a:r>
              <a:rPr lang="en-US" altLang="zh-TW" sz="1600" b="0">
                <a:solidFill>
                  <a:schemeClr val="tx1"/>
                </a:solidFill>
                <a:effectLst/>
              </a:rPr>
              <a:t>(Meta-learning)</a:t>
            </a:r>
            <a:r>
              <a:rPr lang="zh-TW" altLang="en-US" sz="1600" b="0">
                <a:solidFill>
                  <a:schemeClr val="tx1"/>
                </a:solidFill>
                <a:effectLst/>
              </a:rPr>
              <a:t> ，就是去學習如何學習（</a:t>
            </a:r>
            <a:r>
              <a:rPr lang="en-US" altLang="zh-TW" sz="1600" b="0">
                <a:solidFill>
                  <a:schemeClr val="tx1"/>
                </a:solidFill>
                <a:effectLst/>
              </a:rPr>
              <a:t>Learning to learn</a:t>
            </a:r>
            <a:r>
              <a:rPr lang="zh-TW" altLang="en-US" sz="1600" b="0">
                <a:solidFill>
                  <a:schemeClr val="tx1"/>
                </a:solidFill>
                <a:effectLst/>
              </a:rPr>
              <a:t>），它可用於訓練人工智慧</a:t>
            </a:r>
            <a:r>
              <a:rPr lang="en-US" altLang="zh-TW" sz="1600" b="0">
                <a:solidFill>
                  <a:schemeClr val="tx1"/>
                </a:solidFill>
                <a:effectLst/>
              </a:rPr>
              <a:t>(AI) </a:t>
            </a:r>
            <a:r>
              <a:rPr lang="zh-TW" altLang="en-US" sz="1600" b="0">
                <a:solidFill>
                  <a:schemeClr val="tx1"/>
                </a:solidFill>
                <a:effectLst/>
              </a:rPr>
              <a:t>模型以自行理解和適應新的任務。元學習的主要目標是為機器提供有關學習方法的技能。快速的把之前的知識套用在新問題上面。讓機器也有這種「</a:t>
            </a:r>
            <a:r>
              <a:rPr lang="zh-TW" altLang="en-US" sz="1600">
                <a:solidFill>
                  <a:schemeClr val="tx1"/>
                </a:solidFill>
                <a:effectLst/>
              </a:rPr>
              <a:t>知道如何學習</a:t>
            </a:r>
            <a:r>
              <a:rPr lang="zh-TW" altLang="en-US" sz="1600" b="0">
                <a:solidFill>
                  <a:schemeClr val="tx1"/>
                </a:solidFill>
                <a:effectLst/>
              </a:rPr>
              <a:t>」的能力，</a:t>
            </a:r>
            <a:r>
              <a:rPr lang="en-US" altLang="zh-TW" sz="1600" b="0">
                <a:solidFill>
                  <a:schemeClr val="tx1"/>
                </a:solidFill>
                <a:effectLst/>
              </a:rPr>
              <a:t>Meta-Learning</a:t>
            </a:r>
            <a:r>
              <a:rPr lang="zh-TW" altLang="en-US" sz="1600" b="0">
                <a:solidFill>
                  <a:schemeClr val="tx1"/>
                </a:solidFill>
                <a:effectLst/>
              </a:rPr>
              <a:t>（元學習）的概念開始發展。</a:t>
            </a:r>
            <a:endParaRPr lang="en-US" altLang="zh-TW" sz="1600" b="0">
              <a:solidFill>
                <a:schemeClr val="tx1"/>
              </a:solidFill>
              <a:effectLst/>
            </a:endParaRPr>
          </a:p>
          <a:p>
            <a:pPr marL="342900" indent="-342900" algn="l">
              <a:buFont typeface="Arial" panose="020B0604020202020204" pitchFamily="34" charset="0"/>
              <a:buChar char="•"/>
            </a:pPr>
            <a:endParaRPr lang="en-US" altLang="zh-TW" sz="1600" b="0">
              <a:solidFill>
                <a:schemeClr val="tx1"/>
              </a:solidFill>
              <a:effectLst/>
            </a:endParaRPr>
          </a:p>
          <a:p>
            <a:pPr marL="342900" indent="-342900" algn="l">
              <a:buFont typeface="Arial" panose="020B0604020202020204" pitchFamily="34" charset="0"/>
              <a:buChar char="•"/>
            </a:pPr>
            <a:r>
              <a:rPr lang="zh-TW" altLang="en-US" sz="1600" b="0">
                <a:solidFill>
                  <a:schemeClr val="tx1"/>
                </a:solidFill>
                <a:effectLst/>
              </a:rPr>
              <a:t>與一般的深度學習或強化學習最大的差別在於元學習會先學習一個先驗知識，以利於面對先的任務時能夠適應得更快更好。 機器學習常常在做的事情是調整 </a:t>
            </a:r>
            <a:r>
              <a:rPr lang="en-US" altLang="zh-TW" sz="1600" b="0">
                <a:solidFill>
                  <a:schemeClr val="tx1"/>
                </a:solidFill>
                <a:effectLst/>
              </a:rPr>
              <a:t>hyperparameter</a:t>
            </a:r>
            <a:r>
              <a:rPr lang="zh-TW" altLang="en-US" sz="1600" b="0">
                <a:solidFill>
                  <a:schemeClr val="tx1"/>
                </a:solidFill>
                <a:effectLst/>
              </a:rPr>
              <a:t>，如何調整 </a:t>
            </a:r>
            <a:r>
              <a:rPr lang="en-US" altLang="zh-TW" sz="1600" b="0">
                <a:solidFill>
                  <a:schemeClr val="tx1"/>
                </a:solidFill>
                <a:effectLst/>
              </a:rPr>
              <a:t>hyperparameter </a:t>
            </a:r>
            <a:r>
              <a:rPr lang="zh-TW" altLang="en-US" sz="1600" b="0">
                <a:solidFill>
                  <a:schemeClr val="tx1"/>
                </a:solidFill>
                <a:effectLst/>
              </a:rPr>
              <a:t>業界嘗試用數千數萬張 </a:t>
            </a:r>
            <a:r>
              <a:rPr lang="en-US" altLang="zh-TW" sz="1600" b="0">
                <a:solidFill>
                  <a:schemeClr val="tx1"/>
                </a:solidFill>
                <a:effectLst/>
              </a:rPr>
              <a:t>GPU </a:t>
            </a:r>
            <a:r>
              <a:rPr lang="zh-TW" altLang="en-US" sz="1600" b="0">
                <a:solidFill>
                  <a:schemeClr val="tx1"/>
                </a:solidFill>
                <a:effectLst/>
              </a:rPr>
              <a:t>來訓練，而學界沒辦法做，</a:t>
            </a:r>
            <a:r>
              <a:rPr lang="en-US" altLang="zh-TW" sz="1600">
                <a:solidFill>
                  <a:schemeClr val="tx1"/>
                </a:solidFill>
                <a:effectLst/>
              </a:rPr>
              <a:t>meta learning </a:t>
            </a:r>
            <a:r>
              <a:rPr lang="zh-TW" altLang="en-US" sz="1600">
                <a:solidFill>
                  <a:schemeClr val="tx1"/>
                </a:solidFill>
                <a:effectLst/>
              </a:rPr>
              <a:t>就是在幫助我們尋找 </a:t>
            </a:r>
            <a:r>
              <a:rPr lang="en-US" altLang="zh-TW" sz="1600">
                <a:solidFill>
                  <a:schemeClr val="tx1"/>
                </a:solidFill>
                <a:effectLst/>
              </a:rPr>
              <a:t>hyperparameter</a:t>
            </a:r>
            <a:r>
              <a:rPr lang="en-US" altLang="zh-TW" sz="1600" b="0">
                <a:solidFill>
                  <a:schemeClr val="tx1"/>
                </a:solidFill>
                <a:effectLst/>
              </a:rPr>
              <a:t>; </a:t>
            </a:r>
            <a:r>
              <a:rPr lang="zh-TW" altLang="en-US" sz="1600" b="0">
                <a:solidFill>
                  <a:schemeClr val="tx1"/>
                </a:solidFill>
                <a:effectLst/>
              </a:rPr>
              <a:t>機器可以自動學參數，那是否可以學習超參數 </a:t>
            </a:r>
            <a:r>
              <a:rPr lang="en-US" altLang="zh-TW" sz="1600" b="0">
                <a:solidFill>
                  <a:schemeClr val="tx1"/>
                </a:solidFill>
                <a:effectLst/>
              </a:rPr>
              <a:t>(hyperparameters)</a:t>
            </a:r>
            <a:r>
              <a:rPr lang="zh-TW" altLang="en-US" sz="1600" b="0">
                <a:solidFill>
                  <a:schemeClr val="tx1"/>
                </a:solidFill>
                <a:effectLst/>
              </a:rPr>
              <a:t>， 像是</a:t>
            </a:r>
            <a:r>
              <a:rPr lang="en-US" altLang="zh-TW" sz="1600" b="0">
                <a:solidFill>
                  <a:schemeClr val="tx1"/>
                </a:solidFill>
                <a:effectLst/>
              </a:rPr>
              <a:t>learning rate </a:t>
            </a:r>
            <a:r>
              <a:rPr lang="zh-TW" altLang="en-US" sz="1600" b="0">
                <a:solidFill>
                  <a:schemeClr val="tx1"/>
                </a:solidFill>
                <a:effectLst/>
              </a:rPr>
              <a:t>是否也可以透過機器來學習。</a:t>
            </a:r>
            <a:endParaRPr lang="en-US" altLang="zh-TW" sz="1600" b="0">
              <a:solidFill>
                <a:schemeClr val="tx1"/>
              </a:solidFill>
              <a:effectLst/>
            </a:endParaRPr>
          </a:p>
          <a:p>
            <a:pPr marL="342900" indent="-342900" algn="l">
              <a:buFont typeface="Arial" panose="020B0604020202020204" pitchFamily="34" charset="0"/>
              <a:buChar char="•"/>
            </a:pPr>
            <a:endParaRPr lang="en-US" altLang="zh-TW" sz="1600" b="0">
              <a:solidFill>
                <a:schemeClr val="tx1"/>
              </a:solidFill>
              <a:effectLst/>
            </a:endParaRPr>
          </a:p>
          <a:p>
            <a:pPr marL="342900" indent="-342900">
              <a:buFont typeface="Arial" panose="020B0604020202020204" pitchFamily="34" charset="0"/>
              <a:buChar char="•"/>
            </a:pPr>
            <a:r>
              <a:rPr lang="zh-TW" altLang="en-US" sz="1600" b="0">
                <a:solidFill>
                  <a:schemeClr val="tx1"/>
                </a:solidFill>
                <a:effectLst/>
              </a:rPr>
              <a:t>傳統的監督式學習透過使用已定義的訓練資料集訓練模型來解決特定任務，與之不同，元學習過程需要各種任務，每個任務都有自己的關聯資料集。從這些多學習事件中，模型獲得了跨任務概括的能力，使其即使在數據很少的情況下也能迅速適應新場景。</a:t>
            </a:r>
            <a:endParaRPr lang="en-US" altLang="zh-TW" sz="1600" b="0">
              <a:solidFill>
                <a:schemeClr val="tx1"/>
              </a:solidFill>
              <a:effectLst/>
            </a:endParaRPr>
          </a:p>
          <a:p>
            <a:pPr marL="342900" indent="-342900">
              <a:buFont typeface="Arial" panose="020B0604020202020204" pitchFamily="34" charset="0"/>
              <a:buChar char="•"/>
            </a:pPr>
            <a:endParaRPr lang="zh-TW" altLang="en-US" sz="1600" b="0">
              <a:solidFill>
                <a:schemeClr val="tx1"/>
              </a:solidFill>
              <a:effectLst/>
            </a:endParaRPr>
          </a:p>
          <a:p>
            <a:pPr marL="342900" indent="-342900">
              <a:buFont typeface="Arial" panose="020B0604020202020204" pitchFamily="34" charset="0"/>
              <a:buChar char="•"/>
            </a:pPr>
            <a:r>
              <a:rPr lang="zh-TW" altLang="en-US" sz="1600" b="0">
                <a:solidFill>
                  <a:schemeClr val="tx1"/>
                </a:solidFill>
                <a:effectLst/>
              </a:rPr>
              <a:t>元學習演算法是根據其他機器學習演算法的預測和元資料進行訓練的。然後，元學習演算法會產生自己的預測和訊息，這些資訊可用於提高其他機器學習演算法的效能和結果。</a:t>
            </a:r>
            <a:endParaRPr lang="en-US" altLang="zh-TW" sz="1600" b="0">
              <a:solidFill>
                <a:schemeClr val="tx1"/>
              </a:solidFill>
              <a:effectLst/>
            </a:endParaRPr>
          </a:p>
          <a:p>
            <a:pPr marL="342900" indent="-342900">
              <a:buFont typeface="Arial" panose="020B0604020202020204" pitchFamily="34" charset="0"/>
              <a:buChar char="•"/>
            </a:pPr>
            <a:endParaRPr lang="en-US" altLang="zh-TW" sz="1600" b="0">
              <a:solidFill>
                <a:schemeClr val="tx1"/>
              </a:solidFill>
              <a:effectLst/>
            </a:endParaRPr>
          </a:p>
          <a:p>
            <a:pPr marL="342900" indent="-342900">
              <a:buFont typeface="Arial" panose="020B0604020202020204" pitchFamily="34" charset="0"/>
              <a:buChar char="•"/>
            </a:pPr>
            <a:r>
              <a:rPr lang="en-US" altLang="zh-TW" sz="1600" b="0">
                <a:solidFill>
                  <a:schemeClr val="tx1"/>
                </a:solidFill>
                <a:effectLst/>
              </a:rPr>
              <a:t>Meta Learning </a:t>
            </a:r>
            <a:r>
              <a:rPr lang="zh-TW" altLang="en-US" sz="1600" b="0">
                <a:solidFill>
                  <a:schemeClr val="tx1"/>
                </a:solidFill>
                <a:effectLst/>
              </a:rPr>
              <a:t>最常被用來解決少量樣本學習的問題，其它相關技術如</a:t>
            </a:r>
            <a:r>
              <a:rPr lang="en-US" altLang="zh-TW" sz="1600" b="0">
                <a:solidFill>
                  <a:schemeClr val="tx1"/>
                </a:solidFill>
                <a:effectLst/>
              </a:rPr>
              <a:t>:  </a:t>
            </a:r>
            <a:r>
              <a:rPr lang="zh-TW" altLang="en-US" sz="1600" b="0">
                <a:solidFill>
                  <a:schemeClr val="tx1"/>
                </a:solidFill>
                <a:effectLst/>
              </a:rPr>
              <a:t>模型無關元學習 </a:t>
            </a:r>
            <a:r>
              <a:rPr lang="en-US" altLang="zh-TW" sz="1600" b="0">
                <a:solidFill>
                  <a:schemeClr val="tx1"/>
                </a:solidFill>
                <a:effectLst/>
              </a:rPr>
              <a:t>(MAML: Model-Agnostic Meta-Learning) </a:t>
            </a:r>
            <a:r>
              <a:rPr lang="zh-TW" altLang="en-US" sz="1600" b="0">
                <a:solidFill>
                  <a:schemeClr val="tx1"/>
                </a:solidFill>
                <a:effectLst/>
              </a:rPr>
              <a:t>允許模型以最少的資料快速適應新任務。 </a:t>
            </a:r>
            <a:r>
              <a:rPr lang="en-US" altLang="zh-TW" sz="1600" b="0">
                <a:solidFill>
                  <a:schemeClr val="tx1"/>
                </a:solidFill>
                <a:effectLst/>
              </a:rPr>
              <a:t>MAML </a:t>
            </a:r>
            <a:r>
              <a:rPr lang="zh-TW" altLang="en-US" sz="1600" b="0">
                <a:solidFill>
                  <a:schemeClr val="tx1"/>
                </a:solidFill>
                <a:effectLst/>
              </a:rPr>
              <a:t>在各種任務上訓練模型，使其能夠在呈現新範例時有效地微調其參數。這種適應性對於影像分類和物件偵測中的應用至關重要，因為模型必須從少數實例中進行 一般化（泛化）。</a:t>
            </a:r>
            <a:endParaRPr lang="en-US" altLang="zh-TW" sz="1600" b="0">
              <a:solidFill>
                <a:schemeClr val="tx1"/>
              </a:solidFill>
              <a:effectLst/>
            </a:endParaRPr>
          </a:p>
          <a:p>
            <a:pPr marL="342900" indent="-342900">
              <a:buFont typeface="Arial" panose="020B0604020202020204" pitchFamily="34" charset="0"/>
              <a:buChar char="•"/>
            </a:pPr>
            <a:endParaRPr lang="zh-TW" altLang="en-US" sz="1600" b="0">
              <a:solidFill>
                <a:schemeClr val="tx1"/>
              </a:solidFill>
              <a:effectLst/>
            </a:endParaRPr>
          </a:p>
        </p:txBody>
      </p:sp>
    </p:spTree>
    <p:extLst>
      <p:ext uri="{BB962C8B-B14F-4D97-AF65-F5344CB8AC3E}">
        <p14:creationId xmlns:p14="http://schemas.microsoft.com/office/powerpoint/2010/main" val="1614019383"/>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A701CEB-0ED9-9993-7F64-0044B5A54380}"/>
              </a:ext>
            </a:extLst>
          </p:cNvPr>
          <p:cNvSpPr>
            <a:spLocks noGrp="1"/>
          </p:cNvSpPr>
          <p:nvPr>
            <p:ph type="title"/>
          </p:nvPr>
        </p:nvSpPr>
        <p:spPr/>
        <p:txBody>
          <a:bodyPr/>
          <a:lstStyle/>
          <a:p>
            <a:r>
              <a:rPr lang="zh-TW" altLang="en-US"/>
              <a:t>元學習的工作原理</a:t>
            </a:r>
          </a:p>
        </p:txBody>
      </p:sp>
      <p:sp>
        <p:nvSpPr>
          <p:cNvPr id="3" name="內容版面配置區 2">
            <a:extLst>
              <a:ext uri="{FF2B5EF4-FFF2-40B4-BE49-F238E27FC236}">
                <a16:creationId xmlns:a16="http://schemas.microsoft.com/office/drawing/2014/main" id="{25334E2C-5911-2190-45F2-64016A1D6B3B}"/>
              </a:ext>
            </a:extLst>
          </p:cNvPr>
          <p:cNvSpPr>
            <a:spLocks noGrp="1"/>
          </p:cNvSpPr>
          <p:nvPr>
            <p:ph idx="1"/>
          </p:nvPr>
        </p:nvSpPr>
        <p:spPr/>
        <p:txBody>
          <a:bodyPr/>
          <a:lstStyle/>
          <a:p>
            <a:r>
              <a:rPr lang="zh-CN" altLang="en-US" sz="1600">
                <a:solidFill>
                  <a:schemeClr val="tx1"/>
                </a:solidFill>
                <a:effectLst/>
              </a:rPr>
              <a:t>一般</a:t>
            </a:r>
            <a:r>
              <a:rPr lang="en-US" altLang="zh-CN" sz="1600">
                <a:solidFill>
                  <a:schemeClr val="tx1"/>
                </a:solidFill>
                <a:effectLst/>
              </a:rPr>
              <a:t>ML</a:t>
            </a:r>
            <a:r>
              <a:rPr lang="zh-CN" altLang="en-US" sz="1600">
                <a:solidFill>
                  <a:schemeClr val="tx1"/>
                </a:solidFill>
                <a:effectLst/>
              </a:rPr>
              <a:t>訓練集與測試集在 </a:t>
            </a:r>
            <a:r>
              <a:rPr lang="en-US" altLang="zh-CN" sz="1600">
                <a:solidFill>
                  <a:schemeClr val="tx1"/>
                </a:solidFill>
                <a:effectLst/>
              </a:rPr>
              <a:t>Meta Learning </a:t>
            </a:r>
            <a:r>
              <a:rPr lang="zh-CN" altLang="en-US" sz="1600">
                <a:solidFill>
                  <a:schemeClr val="tx1"/>
                </a:solidFill>
                <a:effectLst/>
              </a:rPr>
              <a:t>中稱為 </a:t>
            </a:r>
            <a:r>
              <a:rPr lang="en-US" altLang="zh-CN" sz="1600">
                <a:solidFill>
                  <a:schemeClr val="tx1"/>
                </a:solidFill>
                <a:effectLst/>
              </a:rPr>
              <a:t>Meta-training </a:t>
            </a:r>
            <a:r>
              <a:rPr lang="zh-CN" altLang="en-US" sz="1600">
                <a:solidFill>
                  <a:schemeClr val="tx1"/>
                </a:solidFill>
                <a:effectLst/>
              </a:rPr>
              <a:t>與 </a:t>
            </a:r>
            <a:r>
              <a:rPr lang="en-US" altLang="zh-CN" sz="1600">
                <a:solidFill>
                  <a:schemeClr val="tx1"/>
                </a:solidFill>
                <a:effectLst/>
              </a:rPr>
              <a:t>Meta-testing</a:t>
            </a:r>
            <a:r>
              <a:rPr lang="zh-CN" altLang="en-US" sz="1600">
                <a:solidFill>
                  <a:schemeClr val="tx1"/>
                </a:solidFill>
                <a:effectLst/>
              </a:rPr>
              <a:t>。而在這兩個集合中又再分為</a:t>
            </a:r>
            <a:r>
              <a:rPr lang="en-US" altLang="zh-CN" sz="1600">
                <a:solidFill>
                  <a:schemeClr val="tx1"/>
                </a:solidFill>
                <a:effectLst/>
              </a:rPr>
              <a:t>training data</a:t>
            </a:r>
            <a:r>
              <a:rPr lang="zh-CN" altLang="en-US" sz="1600">
                <a:solidFill>
                  <a:schemeClr val="tx1"/>
                </a:solidFill>
                <a:effectLst/>
              </a:rPr>
              <a:t>與 </a:t>
            </a:r>
            <a:r>
              <a:rPr lang="en-US" altLang="zh-CN" sz="1600">
                <a:solidFill>
                  <a:schemeClr val="tx1"/>
                </a:solidFill>
                <a:effectLst/>
              </a:rPr>
              <a:t>test data</a:t>
            </a:r>
            <a:r>
              <a:rPr lang="zh-CN" altLang="en-US" sz="1600">
                <a:solidFill>
                  <a:schemeClr val="tx1"/>
                </a:solidFill>
                <a:effectLst/>
              </a:rPr>
              <a:t> </a:t>
            </a:r>
            <a:r>
              <a:rPr lang="zh-CN" altLang="en-US" sz="1600">
                <a:effectLst/>
              </a:rPr>
              <a:t>。</a:t>
            </a:r>
            <a:endParaRPr lang="en-US" altLang="zh-CN" sz="1600">
              <a:effectLst/>
            </a:endParaRPr>
          </a:p>
          <a:p>
            <a:r>
              <a:rPr lang="zh-CN" altLang="en-US" sz="1600">
                <a:effectLst/>
              </a:rPr>
              <a:t>元學習包括兩個關鍵階段：元訓練和元測試。</a:t>
            </a:r>
            <a:r>
              <a:rPr lang="zh-CN" altLang="en-US" sz="1600">
                <a:solidFill>
                  <a:schemeClr val="tx1"/>
                </a:solidFill>
                <a:effectLst/>
              </a:rPr>
              <a:t>針對這兩個階段，基礎學習器模型在學習過程中會調整和更新其參數。使用的數據集分爲用于元訓練的支持集和用于元測試的測試集。</a:t>
            </a:r>
          </a:p>
          <a:p>
            <a:endParaRPr lang="zh-CN" altLang="en-US" sz="1600">
              <a:effectLst/>
            </a:endParaRPr>
          </a:p>
          <a:p>
            <a:r>
              <a:rPr lang="zh-CN" altLang="en-US" sz="1600">
                <a:effectLst/>
              </a:rPr>
              <a:t>元訓練</a:t>
            </a:r>
          </a:p>
          <a:p>
            <a:r>
              <a:rPr lang="zh-CN" altLang="en-US" sz="1600">
                <a:solidFill>
                  <a:schemeClr val="tx1"/>
                </a:solidFill>
                <a:effectLst/>
              </a:rPr>
              <a:t>在元訓練階段，基礎學習器模型提供了一系列任務。該模型的目標是發現這些任務中的共同模式，幷獲取可用于解决新任務的廣泛知識。</a:t>
            </a:r>
          </a:p>
          <a:p>
            <a:endParaRPr lang="zh-CN" altLang="en-US" sz="1600">
              <a:effectLst/>
            </a:endParaRPr>
          </a:p>
          <a:p>
            <a:r>
              <a:rPr lang="zh-CN" altLang="en-US" sz="1600">
                <a:effectLst/>
              </a:rPr>
              <a:t>元測試</a:t>
            </a:r>
          </a:p>
          <a:p>
            <a:r>
              <a:rPr lang="zh-CN" altLang="en-US" sz="1600">
                <a:solidFill>
                  <a:schemeClr val="tx1"/>
                </a:solidFill>
                <a:effectLst/>
              </a:rPr>
              <a:t>在元測試階段，通過向基礎學習模型布置它在訓練時沒有遇到過的任務，來評估它的性能。衡量模型有效性的標準，是它利用所學知識和普遍理解力適應新任務的能力和速度</a:t>
            </a:r>
            <a:r>
              <a:rPr lang="zh-CN" altLang="en-US" sz="1600">
                <a:effectLst/>
              </a:rPr>
              <a:t>。</a:t>
            </a:r>
            <a:endParaRPr lang="zh-TW" altLang="en-US" sz="1600">
              <a:effectLst/>
            </a:endParaRPr>
          </a:p>
        </p:txBody>
      </p:sp>
      <p:pic>
        <p:nvPicPr>
          <p:cNvPr id="3074" name="Picture 2" descr="描绘基础学习器和元学习器进行预测的示意图">
            <a:extLst>
              <a:ext uri="{FF2B5EF4-FFF2-40B4-BE49-F238E27FC236}">
                <a16:creationId xmlns:a16="http://schemas.microsoft.com/office/drawing/2014/main" id="{716A5C92-F9B2-FC83-115B-3C287D5187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4293096"/>
            <a:ext cx="4752528" cy="26732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60D7791-8F94-8CDF-B6DA-F882ACA289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4481434"/>
            <a:ext cx="2971501" cy="210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80178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DD8001-3266-957C-BAC0-C90E4BFDA07B}"/>
              </a:ext>
            </a:extLst>
          </p:cNvPr>
          <p:cNvSpPr>
            <a:spLocks noGrp="1"/>
          </p:cNvSpPr>
          <p:nvPr>
            <p:ph type="title"/>
          </p:nvPr>
        </p:nvSpPr>
        <p:spPr>
          <a:xfrm>
            <a:off x="232218" y="188640"/>
            <a:ext cx="8854950" cy="720725"/>
          </a:xfrm>
        </p:spPr>
        <p:txBody>
          <a:bodyPr/>
          <a:lstStyle/>
          <a:p>
            <a:r>
              <a:rPr lang="en-US" altLang="zh-TW"/>
              <a:t>In context learning (</a:t>
            </a:r>
            <a:r>
              <a:rPr lang="zh-TW" altLang="en-US" sz="3600" b="0" i="0">
                <a:solidFill>
                  <a:srgbClr val="575757"/>
                </a:solidFill>
                <a:effectLst/>
                <a:latin typeface="georgia" panose="02040502050405020303" pitchFamily="18" charset="0"/>
              </a:rPr>
              <a:t>情境學習</a:t>
            </a:r>
            <a:r>
              <a:rPr lang="en-US" altLang="zh-TW" sz="3600" b="0" i="0">
                <a:solidFill>
                  <a:srgbClr val="575757"/>
                </a:solidFill>
                <a:effectLst/>
                <a:latin typeface="georgia" panose="02040502050405020303" pitchFamily="18" charset="0"/>
              </a:rPr>
              <a:t>/</a:t>
            </a:r>
            <a:r>
              <a:rPr lang="zh-TW" altLang="en-US" b="1" i="0">
                <a:solidFill>
                  <a:srgbClr val="303233"/>
                </a:solidFill>
                <a:effectLst/>
                <a:latin typeface="Lato" panose="020F0502020204030203" pitchFamily="34" charset="0"/>
              </a:rPr>
              <a:t>上下文學習</a:t>
            </a:r>
            <a:r>
              <a:rPr lang="en-US" altLang="zh-TW"/>
              <a:t>)</a:t>
            </a:r>
            <a:endParaRPr lang="zh-TW" altLang="en-US"/>
          </a:p>
        </p:txBody>
      </p:sp>
      <p:sp>
        <p:nvSpPr>
          <p:cNvPr id="3" name="內容版面配置區 2">
            <a:extLst>
              <a:ext uri="{FF2B5EF4-FFF2-40B4-BE49-F238E27FC236}">
                <a16:creationId xmlns:a16="http://schemas.microsoft.com/office/drawing/2014/main" id="{DF5F060C-758B-A08B-A936-E7FAD72FA43D}"/>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22A87C8C-E2AB-29B6-9397-4C77C2E5947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7530" y="970928"/>
            <a:ext cx="5772150" cy="5867400"/>
          </a:xfrm>
          <a:prstGeom prst="rect">
            <a:avLst/>
          </a:prstGeom>
        </p:spPr>
      </p:pic>
      <p:sp>
        <p:nvSpPr>
          <p:cNvPr id="6" name="文字方塊 5">
            <a:extLst>
              <a:ext uri="{FF2B5EF4-FFF2-40B4-BE49-F238E27FC236}">
                <a16:creationId xmlns:a16="http://schemas.microsoft.com/office/drawing/2014/main" id="{91AF03AE-115D-85B0-E660-2898A406943E}"/>
              </a:ext>
            </a:extLst>
          </p:cNvPr>
          <p:cNvSpPr txBox="1"/>
          <p:nvPr/>
        </p:nvSpPr>
        <p:spPr>
          <a:xfrm>
            <a:off x="6025664" y="1124744"/>
            <a:ext cx="2936790" cy="5878532"/>
          </a:xfrm>
          <a:prstGeom prst="rect">
            <a:avLst/>
          </a:prstGeom>
          <a:noFill/>
        </p:spPr>
        <p:txBody>
          <a:bodyPr wrap="square">
            <a:spAutoFit/>
          </a:bodyPr>
          <a:lstStyle/>
          <a:p>
            <a:r>
              <a:rPr lang="zh-TW" altLang="en-US" sz="1200"/>
              <a:t>最近的模型，如 </a:t>
            </a:r>
            <a:r>
              <a:rPr lang="en-US" altLang="zh-TW" sz="1200"/>
              <a:t>GPT-3 </a:t>
            </a:r>
            <a:r>
              <a:rPr lang="zh-TW" altLang="en-US" sz="1200"/>
              <a:t>語言模型（</a:t>
            </a:r>
            <a:r>
              <a:rPr lang="en-US" altLang="zh-TW" sz="1200"/>
              <a:t>Brown </a:t>
            </a:r>
            <a:r>
              <a:rPr lang="zh-TW" altLang="en-US" sz="1200"/>
              <a:t>等人，</a:t>
            </a:r>
            <a:r>
              <a:rPr lang="en-US" altLang="zh-TW" sz="1200"/>
              <a:t>2020 </a:t>
            </a:r>
            <a:r>
              <a:rPr lang="zh-TW" altLang="en-US" sz="1200"/>
              <a:t>年）和 </a:t>
            </a:r>
            <a:r>
              <a:rPr lang="en-US" altLang="zh-TW" sz="1200"/>
              <a:t>Flamingo </a:t>
            </a:r>
            <a:r>
              <a:rPr lang="zh-TW" altLang="en-US" sz="1200"/>
              <a:t>視覺語言模型（</a:t>
            </a:r>
            <a:r>
              <a:rPr lang="en-US" altLang="zh-TW" sz="1200"/>
              <a:t>Alayrac </a:t>
            </a:r>
            <a:r>
              <a:rPr lang="zh-TW" altLang="en-US" sz="1200"/>
              <a:t>等人，</a:t>
            </a:r>
            <a:r>
              <a:rPr lang="en-US" altLang="zh-TW" sz="1200"/>
              <a:t>2022 </a:t>
            </a:r>
            <a:r>
              <a:rPr lang="zh-TW" altLang="en-US" sz="1200"/>
              <a:t>年）使用了上下文</a:t>
            </a:r>
            <a:r>
              <a:rPr lang="en-US" altLang="zh-TW" sz="1200" b="1">
                <a:solidFill>
                  <a:srgbClr val="FF0000"/>
                </a:solidFill>
              </a:rPr>
              <a:t>(In context)</a:t>
            </a:r>
            <a:r>
              <a:rPr lang="zh-TW" altLang="en-US" sz="1200"/>
              <a:t>小樣本學習。即使僅提供「少數」支援範例，模型也能夠做出高度準確的預測。見下圖（取自 </a:t>
            </a:r>
            <a:r>
              <a:rPr lang="en-US" altLang="zh-TW" sz="1200"/>
              <a:t>Brown </a:t>
            </a:r>
            <a:r>
              <a:rPr lang="zh-TW" altLang="en-US" sz="1200"/>
              <a:t>等人，</a:t>
            </a:r>
            <a:r>
              <a:rPr lang="en-US" altLang="zh-TW" sz="1200"/>
              <a:t>2020 </a:t>
            </a:r>
            <a:r>
              <a:rPr lang="zh-TW" altLang="en-US" sz="1200"/>
              <a:t>年）。</a:t>
            </a:r>
            <a:endParaRPr lang="en-US" altLang="zh-TW" sz="1200"/>
          </a:p>
          <a:p>
            <a:endParaRPr lang="en-US" altLang="zh-TW" sz="1200"/>
          </a:p>
          <a:p>
            <a:r>
              <a:rPr lang="zh-TW" altLang="en-US" sz="1200"/>
              <a:t>一般來說，模型在推理時看到的支援範例越多，其效能就越好（但在某個時候，繼續添加更多支援範例並不會提高效能）。然而，考慮到傳統的機器學習模型需要對數千個範例進行訓練，</a:t>
            </a:r>
            <a:r>
              <a:rPr lang="zh-TW" altLang="en-US" sz="1200" b="1">
                <a:solidFill>
                  <a:srgbClr val="0070C0"/>
                </a:solidFill>
              </a:rPr>
              <a:t>模型僅基於幾個範例就能真正完成任務</a:t>
            </a:r>
            <a:endParaRPr lang="en-US" altLang="zh-TW" sz="1200" b="1">
              <a:solidFill>
                <a:srgbClr val="0070C0"/>
              </a:solidFill>
            </a:endParaRPr>
          </a:p>
          <a:p>
            <a:endParaRPr lang="en-US" altLang="zh-TW" sz="1200"/>
          </a:p>
          <a:p>
            <a:endParaRPr lang="en-US" altLang="zh-TW" sz="1200"/>
          </a:p>
          <a:p>
            <a:pPr algn="l" fontAlgn="base"/>
            <a:r>
              <a:rPr lang="zh-TW" altLang="en-US" sz="1200" b="0" i="0">
                <a:solidFill>
                  <a:srgbClr val="0C0D0E"/>
                </a:solidFill>
                <a:effectLst/>
                <a:latin typeface="-apple-system"/>
              </a:rPr>
              <a:t>這個想法是將模型視為 </a:t>
            </a:r>
            <a:r>
              <a:rPr lang="en-US" altLang="zh-TW" sz="1200" b="1" i="0">
                <a:solidFill>
                  <a:srgbClr val="0070C0"/>
                </a:solidFill>
                <a:effectLst/>
                <a:latin typeface="-apple-system"/>
              </a:rPr>
              <a:t>mesa|meta-optimisers</a:t>
            </a:r>
            <a:r>
              <a:rPr lang="zh-TW" altLang="en-US" sz="1200" b="1" i="0">
                <a:solidFill>
                  <a:srgbClr val="0070C0"/>
                </a:solidFill>
                <a:effectLst/>
                <a:latin typeface="-apple-system"/>
              </a:rPr>
              <a:t>（推理時的優化器）</a:t>
            </a:r>
            <a:r>
              <a:rPr lang="zh-TW" altLang="en-US" sz="1200" b="0" i="0">
                <a:solidFill>
                  <a:srgbClr val="0C0D0E"/>
                </a:solidFill>
                <a:effectLst/>
                <a:latin typeface="-apple-system"/>
              </a:rPr>
              <a:t>。</a:t>
            </a:r>
            <a:endParaRPr lang="en-US" altLang="zh-TW" sz="1200" b="0" i="0">
              <a:solidFill>
                <a:srgbClr val="0C0D0E"/>
              </a:solidFill>
              <a:effectLst/>
              <a:latin typeface="-apple-system"/>
            </a:endParaRPr>
          </a:p>
          <a:p>
            <a:pPr algn="l" fontAlgn="base"/>
            <a:endParaRPr lang="zh-TW" altLang="en-US" sz="1200" b="0" i="0">
              <a:solidFill>
                <a:srgbClr val="0C0D0E"/>
              </a:solidFill>
              <a:effectLst/>
              <a:latin typeface="-apple-system"/>
            </a:endParaRPr>
          </a:p>
          <a:p>
            <a:pPr algn="l" fontAlgn="base"/>
            <a:r>
              <a:rPr lang="zh-TW" altLang="en-US" sz="1200" b="0" i="0">
                <a:solidFill>
                  <a:srgbClr val="0C0D0E"/>
                </a:solidFill>
                <a:effectLst/>
                <a:latin typeface="-apple-system"/>
              </a:rPr>
              <a:t>它們大致表明模型在推理時執行隱</a:t>
            </a:r>
            <a:r>
              <a:rPr lang="zh-TW" altLang="en-US" sz="1200" b="1" i="0">
                <a:solidFill>
                  <a:srgbClr val="0C0D0E"/>
                </a:solidFill>
                <a:effectLst/>
                <a:latin typeface="-apple-system"/>
              </a:rPr>
              <a:t>式梯度下降（從而執行隱式微調）</a:t>
            </a:r>
            <a:r>
              <a:rPr lang="zh-TW" altLang="en-US" sz="1200" b="0" i="0">
                <a:solidFill>
                  <a:srgbClr val="0C0D0E"/>
                </a:solidFill>
                <a:effectLst/>
                <a:latin typeface="-apple-system"/>
              </a:rPr>
              <a:t>。 </a:t>
            </a:r>
            <a:endParaRPr lang="en-US" altLang="zh-TW" sz="1200" b="0" i="0">
              <a:solidFill>
                <a:srgbClr val="0C0D0E"/>
              </a:solidFill>
              <a:effectLst/>
              <a:latin typeface="-apple-system"/>
            </a:endParaRPr>
          </a:p>
          <a:p>
            <a:pPr algn="l" fontAlgn="base"/>
            <a:r>
              <a:rPr lang="zh-TW" altLang="en-US" sz="1200" b="0" i="0">
                <a:solidFill>
                  <a:srgbClr val="0C0D0E"/>
                </a:solidFill>
                <a:effectLst/>
                <a:latin typeface="-apple-system"/>
              </a:rPr>
              <a:t>顯然，梯度下降不會修改模型的權重，但</a:t>
            </a:r>
            <a:r>
              <a:rPr lang="zh-TW" altLang="en-US" sz="1200" b="1" i="0">
                <a:solidFill>
                  <a:srgbClr val="0070C0"/>
                </a:solidFill>
                <a:effectLst/>
                <a:latin typeface="-apple-system"/>
              </a:rPr>
              <a:t>它會修改注意力機制</a:t>
            </a:r>
            <a:r>
              <a:rPr lang="zh-TW" altLang="en-US" sz="1200" b="0" i="0">
                <a:solidFill>
                  <a:srgbClr val="0C0D0E"/>
                </a:solidFill>
                <a:effectLst/>
                <a:latin typeface="-apple-system"/>
              </a:rPr>
              <a:t>（就像透過修改權重進行微調一樣）。</a:t>
            </a:r>
            <a:endParaRPr lang="en-US" altLang="zh-TW" sz="1200" b="0" i="0">
              <a:solidFill>
                <a:srgbClr val="0C0D0E"/>
              </a:solidFill>
              <a:effectLst/>
              <a:latin typeface="-apple-system"/>
            </a:endParaRPr>
          </a:p>
          <a:p>
            <a:pPr algn="l" fontAlgn="base"/>
            <a:endParaRPr lang="en-US" altLang="zh-TW" sz="1200">
              <a:solidFill>
                <a:srgbClr val="0C0D0E"/>
              </a:solidFill>
              <a:latin typeface="-apple-system"/>
            </a:endParaRPr>
          </a:p>
          <a:p>
            <a:pPr algn="l" fontAlgn="base"/>
            <a:r>
              <a:rPr lang="en-US" altLang="zh-TW" sz="1200" b="0" i="0">
                <a:solidFill>
                  <a:srgbClr val="0C0D0E"/>
                </a:solidFill>
                <a:effectLst/>
                <a:latin typeface="-apple-system"/>
                <a:hlinkClick r:id="rId4"/>
              </a:rPr>
              <a:t>https://arxiv.org/abs/2212.10559</a:t>
            </a:r>
            <a:r>
              <a:rPr lang="en-US" altLang="zh-TW" sz="1200" b="0" i="0">
                <a:solidFill>
                  <a:srgbClr val="0C0D0E"/>
                </a:solidFill>
                <a:effectLst/>
                <a:latin typeface="-apple-system"/>
              </a:rPr>
              <a:t> </a:t>
            </a:r>
          </a:p>
          <a:p>
            <a:pPr algn="l" fontAlgn="base"/>
            <a:r>
              <a:rPr lang="en-US" altLang="zh-TW" sz="1200" b="0" i="0">
                <a:solidFill>
                  <a:srgbClr val="0C0D0E"/>
                </a:solidFill>
                <a:effectLst/>
                <a:latin typeface="-apple-system"/>
              </a:rPr>
              <a:t>Why Can GPT Learn In-Context? Language Models Implicitly Perform Gradient Descent as Meta-Optimizers</a:t>
            </a:r>
            <a:endParaRPr lang="zh-TW" altLang="en-US" sz="1200" b="0" i="0">
              <a:solidFill>
                <a:srgbClr val="0C0D0E"/>
              </a:solidFill>
              <a:effectLst/>
              <a:latin typeface="-apple-system"/>
            </a:endParaRPr>
          </a:p>
          <a:p>
            <a:endParaRPr lang="en-US" altLang="zh-TW" sz="1400"/>
          </a:p>
          <a:p>
            <a:endParaRPr lang="zh-TW" altLang="en-US" sz="1400"/>
          </a:p>
        </p:txBody>
      </p:sp>
    </p:spTree>
    <p:extLst>
      <p:ext uri="{BB962C8B-B14F-4D97-AF65-F5344CB8AC3E}">
        <p14:creationId xmlns:p14="http://schemas.microsoft.com/office/powerpoint/2010/main" val="1289576879"/>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318DC6-CCED-CE1C-E903-1A1B8A0F1FF9}"/>
              </a:ext>
            </a:extLst>
          </p:cNvPr>
          <p:cNvSpPr>
            <a:spLocks noGrp="1"/>
          </p:cNvSpPr>
          <p:nvPr>
            <p:ph type="title"/>
          </p:nvPr>
        </p:nvSpPr>
        <p:spPr/>
        <p:txBody>
          <a:bodyPr/>
          <a:lstStyle/>
          <a:p>
            <a:r>
              <a:rPr lang="en-US" altLang="zh-TW" sz="2800" b="0" i="0">
                <a:solidFill>
                  <a:srgbClr val="303233"/>
                </a:solidFill>
                <a:effectLst/>
                <a:latin typeface="Lato" panose="020F0502020204030203" pitchFamily="34" charset="0"/>
              </a:rPr>
              <a:t>In-Context Learning (ICL)</a:t>
            </a:r>
            <a:endParaRPr lang="zh-TW" altLang="en-US" sz="2800"/>
          </a:p>
        </p:txBody>
      </p:sp>
      <p:sp>
        <p:nvSpPr>
          <p:cNvPr id="3" name="內容版面配置區 2">
            <a:extLst>
              <a:ext uri="{FF2B5EF4-FFF2-40B4-BE49-F238E27FC236}">
                <a16:creationId xmlns:a16="http://schemas.microsoft.com/office/drawing/2014/main" id="{1A283DE2-9F2C-40D6-6335-0913C9A3F812}"/>
              </a:ext>
            </a:extLst>
          </p:cNvPr>
          <p:cNvSpPr>
            <a:spLocks noGrp="1"/>
          </p:cNvSpPr>
          <p:nvPr>
            <p:ph idx="1"/>
          </p:nvPr>
        </p:nvSpPr>
        <p:spPr/>
        <p:txBody>
          <a:bodyPr/>
          <a:lstStyle/>
          <a:p>
            <a:pPr algn="l">
              <a:spcAft>
                <a:spcPts val="1950"/>
              </a:spcAft>
            </a:pPr>
            <a:r>
              <a:rPr lang="en-US" altLang="zh-TW" sz="1600" b="0" i="0">
                <a:solidFill>
                  <a:srgbClr val="303233"/>
                </a:solidFill>
                <a:effectLst/>
                <a:latin typeface="Lato" panose="020F0502020204030203" pitchFamily="34" charset="0"/>
              </a:rPr>
              <a:t>In-Context Learning </a:t>
            </a:r>
            <a:r>
              <a:rPr lang="zh-TW" altLang="en-US" sz="1600" b="0" i="0">
                <a:solidFill>
                  <a:srgbClr val="303233"/>
                </a:solidFill>
                <a:effectLst/>
                <a:latin typeface="Lato" panose="020F0502020204030203" pitchFamily="34" charset="0"/>
              </a:rPr>
              <a:t>一詞源自 </a:t>
            </a:r>
            <a:r>
              <a:rPr lang="en-US" altLang="zh-TW" sz="1600" b="0" i="0" u="none" strike="noStrike">
                <a:solidFill>
                  <a:srgbClr val="00A0E9"/>
                </a:solidFill>
                <a:effectLst/>
                <a:latin typeface="Lato" panose="020F0502020204030203" pitchFamily="34" charset="0"/>
                <a:hlinkClick r:id="rId2"/>
              </a:rPr>
              <a:t>GPT-3</a:t>
            </a:r>
            <a:r>
              <a:rPr lang="zh-TW" altLang="en-US" sz="1600" b="0" i="0">
                <a:solidFill>
                  <a:srgbClr val="303233"/>
                </a:solidFill>
                <a:effectLst/>
                <a:latin typeface="Lato" panose="020F0502020204030203" pitchFamily="34" charset="0"/>
              </a:rPr>
              <a:t> 的論文，當時研究人員發現 </a:t>
            </a:r>
            <a:r>
              <a:rPr lang="en-US" altLang="zh-TW" sz="1600" b="0" i="0">
                <a:solidFill>
                  <a:srgbClr val="303233"/>
                </a:solidFill>
                <a:effectLst/>
                <a:latin typeface="Lato" panose="020F0502020204030203" pitchFamily="34" charset="0"/>
              </a:rPr>
              <a:t>LLM </a:t>
            </a:r>
            <a:r>
              <a:rPr lang="zh-TW" altLang="en-US" sz="1600" b="0" i="0">
                <a:solidFill>
                  <a:srgbClr val="303233"/>
                </a:solidFill>
                <a:effectLst/>
                <a:latin typeface="Lato" panose="020F0502020204030203" pitchFamily="34" charset="0"/>
              </a:rPr>
              <a:t>訓練到後面，突然開始浮現一種能力，我們只要將範例按照一個固定的格式排好，模型就會自已產生正確答案。這個格式甚至可以非常隨意，只需要前後一致即可。</a:t>
            </a:r>
          </a:p>
          <a:p>
            <a:pPr algn="l">
              <a:spcAft>
                <a:spcPts val="1950"/>
              </a:spcAft>
            </a:pPr>
            <a:r>
              <a:rPr lang="zh-TW" altLang="en-US" sz="1600" b="0" i="0">
                <a:solidFill>
                  <a:srgbClr val="303233"/>
                </a:solidFill>
                <a:effectLst/>
                <a:latin typeface="Lato" panose="020F0502020204030203" pitchFamily="34" charset="0"/>
              </a:rPr>
              <a:t>雖然名稱帶有 </a:t>
            </a:r>
            <a:r>
              <a:rPr lang="en-US" altLang="zh-TW" sz="1600" b="1" i="0">
                <a:solidFill>
                  <a:srgbClr val="303233"/>
                </a:solidFill>
                <a:effectLst/>
                <a:latin typeface="Lato" panose="020F0502020204030203" pitchFamily="34" charset="0"/>
              </a:rPr>
              <a:t>Learning</a:t>
            </a:r>
            <a:r>
              <a:rPr lang="zh-TW" altLang="en-US" sz="1600" b="0" i="0">
                <a:solidFill>
                  <a:srgbClr val="303233"/>
                </a:solidFill>
                <a:effectLst/>
                <a:latin typeface="Lato" panose="020F0502020204030203" pitchFamily="34" charset="0"/>
              </a:rPr>
              <a:t> 但他並不是一種訓練手法，其本質上是一種被觀察到的現象，然而為何 </a:t>
            </a:r>
            <a:r>
              <a:rPr lang="en-US" altLang="zh-TW" sz="1600" b="0" i="0">
                <a:solidFill>
                  <a:srgbClr val="303233"/>
                </a:solidFill>
                <a:effectLst/>
                <a:latin typeface="Lato" panose="020F0502020204030203" pitchFamily="34" charset="0"/>
              </a:rPr>
              <a:t>LLM </a:t>
            </a:r>
            <a:r>
              <a:rPr lang="zh-TW" altLang="en-US" sz="1600" b="0" i="0">
                <a:solidFill>
                  <a:srgbClr val="303233"/>
                </a:solidFill>
                <a:effectLst/>
                <a:latin typeface="Lato" panose="020F0502020204030203" pitchFamily="34" charset="0"/>
              </a:rPr>
              <a:t>會產生 </a:t>
            </a:r>
            <a:r>
              <a:rPr lang="en-US" altLang="zh-TW" sz="1600" b="0" i="0">
                <a:solidFill>
                  <a:srgbClr val="303233"/>
                </a:solidFill>
                <a:effectLst/>
                <a:latin typeface="Lato" panose="020F0502020204030203" pitchFamily="34" charset="0"/>
              </a:rPr>
              <a:t>ICL </a:t>
            </a:r>
            <a:r>
              <a:rPr lang="zh-TW" altLang="en-US" sz="1600" b="0" i="0">
                <a:solidFill>
                  <a:srgbClr val="303233"/>
                </a:solidFill>
                <a:effectLst/>
                <a:latin typeface="Lato" panose="020F0502020204030203" pitchFamily="34" charset="0"/>
              </a:rPr>
              <a:t>能力，至今也沒有一個非常好的解釋。現在 </a:t>
            </a:r>
            <a:r>
              <a:rPr lang="en-US" altLang="zh-TW" sz="1600" b="0" i="0">
                <a:solidFill>
                  <a:srgbClr val="303233"/>
                </a:solidFill>
                <a:effectLst/>
                <a:latin typeface="Lato" panose="020F0502020204030203" pitchFamily="34" charset="0"/>
              </a:rPr>
              <a:t>ICL </a:t>
            </a:r>
            <a:r>
              <a:rPr lang="zh-TW" altLang="en-US" sz="1600" b="0" i="0">
                <a:solidFill>
                  <a:srgbClr val="303233"/>
                </a:solidFill>
                <a:effectLst/>
                <a:latin typeface="Lato" panose="020F0502020204030203" pitchFamily="34" charset="0"/>
              </a:rPr>
              <a:t>則被當成一種 </a:t>
            </a:r>
            <a:r>
              <a:rPr lang="en-US" altLang="zh-TW" sz="1600" b="0" i="0">
                <a:solidFill>
                  <a:srgbClr val="303233"/>
                </a:solidFill>
                <a:effectLst/>
                <a:latin typeface="Lato" panose="020F0502020204030203" pitchFamily="34" charset="0"/>
              </a:rPr>
              <a:t>Prompting (</a:t>
            </a:r>
            <a:r>
              <a:rPr lang="zh-TW" altLang="en-US" sz="1600" b="0">
                <a:solidFill>
                  <a:srgbClr val="303233"/>
                </a:solidFill>
                <a:effectLst/>
                <a:latin typeface="Lato" panose="020F0502020204030203" pitchFamily="34" charset="0"/>
              </a:rPr>
              <a:t>提示</a:t>
            </a:r>
            <a:r>
              <a:rPr lang="en-US" altLang="zh-TW" sz="1600" b="0" i="0">
                <a:solidFill>
                  <a:srgbClr val="303233"/>
                </a:solidFill>
                <a:effectLst/>
                <a:latin typeface="Lato" panose="020F0502020204030203" pitchFamily="34" charset="0"/>
              </a:rPr>
              <a:t>)</a:t>
            </a:r>
            <a:r>
              <a:rPr lang="zh-TW" altLang="en-US" sz="1600" b="0" i="0">
                <a:solidFill>
                  <a:srgbClr val="303233"/>
                </a:solidFill>
                <a:effectLst/>
                <a:latin typeface="Lato" panose="020F0502020204030203" pitchFamily="34" charset="0"/>
              </a:rPr>
              <a:t>的技巧，廣泛應用於各個領域。</a:t>
            </a:r>
          </a:p>
          <a:p>
            <a:endParaRPr lang="zh-TW" altLang="en-US" sz="1600"/>
          </a:p>
        </p:txBody>
      </p:sp>
      <p:sp>
        <p:nvSpPr>
          <p:cNvPr id="5" name="文字方塊 4">
            <a:extLst>
              <a:ext uri="{FF2B5EF4-FFF2-40B4-BE49-F238E27FC236}">
                <a16:creationId xmlns:a16="http://schemas.microsoft.com/office/drawing/2014/main" id="{DE2C252D-A26A-7E1A-00DD-6D7E66C92BFD}"/>
              </a:ext>
            </a:extLst>
          </p:cNvPr>
          <p:cNvSpPr txBox="1"/>
          <p:nvPr/>
        </p:nvSpPr>
        <p:spPr>
          <a:xfrm>
            <a:off x="153906" y="5805264"/>
            <a:ext cx="8710934" cy="1169551"/>
          </a:xfrm>
          <a:prstGeom prst="rect">
            <a:avLst/>
          </a:prstGeom>
          <a:noFill/>
        </p:spPr>
        <p:txBody>
          <a:bodyPr wrap="square">
            <a:spAutoFit/>
          </a:bodyPr>
          <a:lstStyle/>
          <a:p>
            <a:r>
              <a:rPr lang="zh-TW" altLang="en-US" sz="1400"/>
              <a:t>將以上這段 </a:t>
            </a:r>
            <a:r>
              <a:rPr lang="en-US" altLang="zh-TW" sz="1400"/>
              <a:t>Prompt </a:t>
            </a:r>
            <a:r>
              <a:rPr lang="zh-TW" altLang="en-US" sz="1400"/>
              <a:t>丟進 </a:t>
            </a:r>
            <a:r>
              <a:rPr lang="en-US" altLang="zh-TW" sz="1400"/>
              <a:t>ChatGPT </a:t>
            </a:r>
            <a:r>
              <a:rPr lang="zh-TW" altLang="en-US" sz="1400"/>
              <a:t>測試，就會發現模型回覆 </a:t>
            </a:r>
            <a:r>
              <a:rPr lang="en-US" altLang="zh-TW" sz="1400"/>
              <a:t>"Negative"</a:t>
            </a:r>
            <a:r>
              <a:rPr lang="zh-TW" altLang="en-US" sz="1400"/>
              <a:t>。我們甚至沒告訴模型我們實際的任務定義是什麼，他就很自然的推理出正確答案。</a:t>
            </a:r>
            <a:endParaRPr lang="en-US" altLang="zh-TW" sz="1400"/>
          </a:p>
          <a:p>
            <a:r>
              <a:rPr lang="zh-TW" altLang="en-US" sz="1400"/>
              <a:t>在 </a:t>
            </a:r>
            <a:r>
              <a:rPr lang="en-US" altLang="zh-TW" sz="1400"/>
              <a:t>ICL </a:t>
            </a:r>
            <a:r>
              <a:rPr lang="zh-TW" altLang="en-US" sz="1400"/>
              <a:t>裡面，可以使用任意格式，只需要前後一致即可</a:t>
            </a:r>
            <a:endParaRPr lang="en-US" altLang="zh-TW" sz="1400"/>
          </a:p>
          <a:p>
            <a:endParaRPr lang="en-US" altLang="zh-TW" sz="1400"/>
          </a:p>
          <a:p>
            <a:r>
              <a:rPr lang="en-US" altLang="zh-TW" sz="1400"/>
              <a:t> </a:t>
            </a:r>
            <a:endParaRPr lang="zh-TW" altLang="en-US" sz="1400"/>
          </a:p>
        </p:txBody>
      </p:sp>
      <p:pic>
        <p:nvPicPr>
          <p:cNvPr id="7" name="圖片 6">
            <a:extLst>
              <a:ext uri="{FF2B5EF4-FFF2-40B4-BE49-F238E27FC236}">
                <a16:creationId xmlns:a16="http://schemas.microsoft.com/office/drawing/2014/main" id="{BCBD611C-2E06-84D1-F9C5-B7BF9FB8871B}"/>
              </a:ext>
            </a:extLst>
          </p:cNvPr>
          <p:cNvPicPr>
            <a:picLocks noChangeAspect="1"/>
          </p:cNvPicPr>
          <p:nvPr/>
        </p:nvPicPr>
        <p:blipFill>
          <a:blip r:embed="rId3"/>
          <a:stretch>
            <a:fillRect/>
          </a:stretch>
        </p:blipFill>
        <p:spPr>
          <a:xfrm>
            <a:off x="160818" y="4060123"/>
            <a:ext cx="2742520" cy="1678611"/>
          </a:xfrm>
          <a:prstGeom prst="rect">
            <a:avLst/>
          </a:prstGeom>
        </p:spPr>
      </p:pic>
      <p:pic>
        <p:nvPicPr>
          <p:cNvPr id="8" name="圖片 7">
            <a:extLst>
              <a:ext uri="{FF2B5EF4-FFF2-40B4-BE49-F238E27FC236}">
                <a16:creationId xmlns:a16="http://schemas.microsoft.com/office/drawing/2014/main" id="{6604E1BB-63AF-DFAD-22F9-B8D1BC9A5BB5}"/>
              </a:ext>
            </a:extLst>
          </p:cNvPr>
          <p:cNvPicPr>
            <a:picLocks noChangeAspect="1"/>
          </p:cNvPicPr>
          <p:nvPr/>
        </p:nvPicPr>
        <p:blipFill>
          <a:blip r:embed="rId4"/>
          <a:stretch>
            <a:fillRect/>
          </a:stretch>
        </p:blipFill>
        <p:spPr>
          <a:xfrm>
            <a:off x="2739503" y="2780928"/>
            <a:ext cx="6290177" cy="2448272"/>
          </a:xfrm>
          <a:prstGeom prst="rect">
            <a:avLst/>
          </a:prstGeom>
        </p:spPr>
      </p:pic>
    </p:spTree>
    <p:extLst>
      <p:ext uri="{BB962C8B-B14F-4D97-AF65-F5344CB8AC3E}">
        <p14:creationId xmlns:p14="http://schemas.microsoft.com/office/powerpoint/2010/main" val="148445644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4F0261-294F-4B14-0827-9A0B8124E862}"/>
              </a:ext>
            </a:extLst>
          </p:cNvPr>
          <p:cNvSpPr>
            <a:spLocks noGrp="1"/>
          </p:cNvSpPr>
          <p:nvPr>
            <p:ph type="title"/>
          </p:nvPr>
        </p:nvSpPr>
        <p:spPr/>
        <p:txBody>
          <a:bodyPr/>
          <a:lstStyle/>
          <a:p>
            <a:r>
              <a:rPr lang="zh-TW" altLang="en-US"/>
              <a:t>情境學習 和 小樣本學習 有什麼不同？</a:t>
            </a:r>
          </a:p>
        </p:txBody>
      </p:sp>
      <p:sp>
        <p:nvSpPr>
          <p:cNvPr id="3" name="內容版面配置區 2">
            <a:extLst>
              <a:ext uri="{FF2B5EF4-FFF2-40B4-BE49-F238E27FC236}">
                <a16:creationId xmlns:a16="http://schemas.microsoft.com/office/drawing/2014/main" id="{A404F739-9B6D-62C7-1B2E-12237B82A991}"/>
              </a:ext>
            </a:extLst>
          </p:cNvPr>
          <p:cNvSpPr>
            <a:spLocks noGrp="1"/>
          </p:cNvSpPr>
          <p:nvPr>
            <p:ph idx="1"/>
          </p:nvPr>
        </p:nvSpPr>
        <p:spPr/>
        <p:txBody>
          <a:bodyPr/>
          <a:lstStyle/>
          <a:p>
            <a:pPr marL="342900" indent="-342900">
              <a:buFont typeface="Arial" panose="020B0604020202020204" pitchFamily="34" charset="0"/>
              <a:buChar char="•"/>
            </a:pPr>
            <a:r>
              <a:rPr lang="zh-TW" altLang="en-US" sz="1800">
                <a:effectLst/>
              </a:rPr>
              <a:t>機器學習主要的類型（監督機器學習、無監督機器學習、半監督式機器學習和強化學習）只能利用訓練資料來學習。也就是說，它們只能解決經過訓練的任務。</a:t>
            </a:r>
            <a:endParaRPr lang="en-US" altLang="zh-TW" sz="1800">
              <a:effectLst/>
            </a:endParaRPr>
          </a:p>
          <a:p>
            <a:pPr marL="342900" indent="-342900">
              <a:buFont typeface="Arial" panose="020B0604020202020204" pitchFamily="34" charset="0"/>
              <a:buChar char="•"/>
            </a:pPr>
            <a:endParaRPr lang="en-US" altLang="zh-TW" sz="1800">
              <a:effectLst/>
            </a:endParaRPr>
          </a:p>
          <a:p>
            <a:pPr marL="342900" indent="-342900">
              <a:buFont typeface="Arial" panose="020B0604020202020204" pitchFamily="34" charset="0"/>
              <a:buChar char="•"/>
            </a:pPr>
            <a:r>
              <a:rPr lang="zh-TW" altLang="en-US" sz="1800">
                <a:effectLst/>
              </a:rPr>
              <a:t>規模足夠大的 </a:t>
            </a:r>
            <a:r>
              <a:rPr lang="en-US" altLang="zh-TW" sz="1800">
                <a:effectLst/>
              </a:rPr>
              <a:t>LLM </a:t>
            </a:r>
            <a:r>
              <a:rPr lang="zh-TW" altLang="en-US" sz="1800">
                <a:effectLst/>
              </a:rPr>
              <a:t>已經展示了一種新型的機器學習</a:t>
            </a:r>
            <a:r>
              <a:rPr lang="en-US" altLang="zh-TW" sz="1800">
                <a:effectLst/>
              </a:rPr>
              <a:t>——</a:t>
            </a:r>
            <a:r>
              <a:rPr lang="zh-TW" altLang="en-US" sz="1800">
                <a:effectLst/>
              </a:rPr>
              <a:t>情境學習</a:t>
            </a:r>
            <a:r>
              <a:rPr lang="en-US" altLang="zh-TW" sz="1800">
                <a:effectLst/>
              </a:rPr>
              <a:t>——</a:t>
            </a:r>
            <a:r>
              <a:rPr lang="zh-TW" altLang="en-US" sz="1800">
                <a:effectLst/>
              </a:rPr>
              <a:t>透過在提示中提供「訓練」範例來學習解決新任務的能力。與前面提到的 </a:t>
            </a:r>
            <a:r>
              <a:rPr lang="en-US" altLang="zh-TW" sz="1800">
                <a:effectLst/>
              </a:rPr>
              <a:t>ML </a:t>
            </a:r>
            <a:r>
              <a:rPr lang="zh-TW" altLang="en-US" sz="1800">
                <a:effectLst/>
              </a:rPr>
              <a:t>類型不同，在 </a:t>
            </a:r>
            <a:r>
              <a:rPr lang="en-US" altLang="zh-TW" sz="1800">
                <a:effectLst/>
              </a:rPr>
              <a:t>LLM </a:t>
            </a:r>
            <a:r>
              <a:rPr lang="zh-TW" altLang="en-US" sz="1800">
                <a:effectLst/>
              </a:rPr>
              <a:t>發送回應後，新學到的技能會被直接遺忘 </a:t>
            </a:r>
            <a:r>
              <a:rPr lang="en-US" altLang="zh-TW" sz="1800">
                <a:effectLst/>
              </a:rPr>
              <a:t>- </a:t>
            </a:r>
            <a:r>
              <a:rPr lang="zh-TW" altLang="en-US" sz="1800">
                <a:effectLst/>
              </a:rPr>
              <a:t>模型權重不會更新。</a:t>
            </a:r>
            <a:endParaRPr lang="en-US" altLang="zh-TW" sz="1800">
              <a:effectLst/>
            </a:endParaRPr>
          </a:p>
          <a:p>
            <a:pPr marL="342900" indent="-342900">
              <a:buFont typeface="Arial" panose="020B0604020202020204" pitchFamily="34" charset="0"/>
              <a:buChar char="•"/>
            </a:pPr>
            <a:endParaRPr lang="en-US" altLang="zh-TW" sz="1800">
              <a:effectLst/>
            </a:endParaRPr>
          </a:p>
          <a:p>
            <a:pPr marL="342900" indent="-342900">
              <a:buFont typeface="Arial" panose="020B0604020202020204" pitchFamily="34" charset="0"/>
              <a:buChar char="•"/>
            </a:pPr>
            <a:r>
              <a:rPr lang="zh-TW" altLang="en-US" sz="1800">
                <a:effectLst/>
              </a:rPr>
              <a:t>情境學習是一種提示工程技術，其中提供</a:t>
            </a:r>
            <a:r>
              <a:rPr lang="zh-TW" altLang="en-US" sz="1800">
                <a:solidFill>
                  <a:srgbClr val="C00000"/>
                </a:solidFill>
                <a:effectLst/>
              </a:rPr>
              <a:t>自然語言演示作為提示的一部分</a:t>
            </a:r>
            <a:r>
              <a:rPr lang="zh-TW" altLang="en-US" sz="1800">
                <a:effectLst/>
              </a:rPr>
              <a:t>，少量提示是指在提示中提供一些範例。這些似乎都是相似的概念。但與少量提示不同，情境學習並不意味著只給幾個例子。</a:t>
            </a:r>
            <a:endParaRPr lang="en-US" altLang="zh-TW" sz="1800">
              <a:effectLst/>
            </a:endParaRPr>
          </a:p>
          <a:p>
            <a:pPr marL="342900" indent="-342900">
              <a:buFont typeface="Arial" panose="020B0604020202020204" pitchFamily="34" charset="0"/>
              <a:buChar char="•"/>
            </a:pPr>
            <a:endParaRPr lang="en-US" altLang="zh-TW" sz="1800"/>
          </a:p>
          <a:p>
            <a:pPr marL="342900" indent="-342900">
              <a:buFont typeface="Arial" panose="020B0604020202020204" pitchFamily="34" charset="0"/>
              <a:buChar char="•"/>
            </a:pPr>
            <a:r>
              <a:rPr lang="zh-TW" altLang="en-US" sz="1800" b="0" i="0">
                <a:solidFill>
                  <a:srgbClr val="3B4045"/>
                </a:solidFill>
                <a:effectLst/>
                <a:latin typeface="-apple-system"/>
              </a:rPr>
              <a:t>小樣本學習是一種通用的機器學習方法，它使用 </a:t>
            </a:r>
            <a:r>
              <a:rPr lang="zh-TW" altLang="en-US" sz="1800" i="0">
                <a:solidFill>
                  <a:srgbClr val="3B4045"/>
                </a:solidFill>
                <a:effectLst/>
                <a:latin typeface="-apple-system"/>
              </a:rPr>
              <a:t>參數自適應 </a:t>
            </a:r>
            <a:r>
              <a:rPr lang="zh-TW" altLang="en-US" sz="1800" b="0" i="0">
                <a:solidFill>
                  <a:srgbClr val="3B4045"/>
                </a:solidFill>
                <a:effectLst/>
                <a:latin typeface="-apple-system"/>
              </a:rPr>
              <a:t>來透過有限數量的 監督範例 以學習任務的最佳模型參數（</a:t>
            </a:r>
            <a:r>
              <a:rPr lang="en-US" altLang="zh-TW" sz="1800" b="0" i="0">
                <a:solidFill>
                  <a:srgbClr val="3B4045"/>
                </a:solidFill>
                <a:effectLst/>
                <a:latin typeface="-apple-system"/>
              </a:rPr>
              <a:t>Wang and Yao</a:t>
            </a:r>
            <a:r>
              <a:rPr lang="zh-TW" altLang="en-US" sz="1800" b="0" i="0">
                <a:solidFill>
                  <a:srgbClr val="3B4045"/>
                </a:solidFill>
                <a:effectLst/>
                <a:latin typeface="-apple-system"/>
              </a:rPr>
              <a:t>，</a:t>
            </a:r>
            <a:r>
              <a:rPr lang="en-US" altLang="zh-TW" sz="1800" b="0" i="0">
                <a:solidFill>
                  <a:srgbClr val="3B4045"/>
                </a:solidFill>
                <a:effectLst/>
                <a:latin typeface="-apple-system"/>
              </a:rPr>
              <a:t>2019</a:t>
            </a:r>
            <a:r>
              <a:rPr lang="zh-TW" altLang="en-US" sz="1800" b="0" i="0">
                <a:solidFill>
                  <a:srgbClr val="3B4045"/>
                </a:solidFill>
                <a:effectLst/>
                <a:latin typeface="-apple-system"/>
              </a:rPr>
              <a:t>）。</a:t>
            </a:r>
            <a:endParaRPr lang="en-US" altLang="zh-TW" sz="1800" b="0" i="0">
              <a:solidFill>
                <a:srgbClr val="3B4045"/>
              </a:solidFill>
              <a:effectLst/>
              <a:latin typeface="-apple-system"/>
            </a:endParaRPr>
          </a:p>
          <a:p>
            <a:pPr marL="342900" indent="-342900">
              <a:buFont typeface="Arial" panose="020B0604020202020204" pitchFamily="34" charset="0"/>
              <a:buChar char="•"/>
            </a:pPr>
            <a:endParaRPr lang="en-US" altLang="zh-TW" sz="1800" b="0" i="0">
              <a:solidFill>
                <a:srgbClr val="3B4045"/>
              </a:solidFill>
              <a:effectLst/>
              <a:latin typeface="-apple-system"/>
            </a:endParaRPr>
          </a:p>
          <a:p>
            <a:pPr marL="342900" indent="-342900">
              <a:buFont typeface="Arial" panose="020B0604020202020204" pitchFamily="34" charset="0"/>
              <a:buChar char="•"/>
            </a:pPr>
            <a:r>
              <a:rPr lang="zh-TW" altLang="en-US" sz="1800" b="0" i="0">
                <a:solidFill>
                  <a:srgbClr val="3B4045"/>
                </a:solidFill>
                <a:effectLst/>
                <a:latin typeface="-apple-system"/>
              </a:rPr>
              <a:t>相較之下，情境學習 不需要參數更新，而是直接在預先訓練的 </a:t>
            </a:r>
            <a:r>
              <a:rPr lang="en-US" altLang="zh-TW" sz="1800" b="0" i="0">
                <a:solidFill>
                  <a:srgbClr val="3B4045"/>
                </a:solidFill>
                <a:effectLst/>
                <a:latin typeface="-apple-system"/>
              </a:rPr>
              <a:t>LLM </a:t>
            </a:r>
            <a:r>
              <a:rPr lang="zh-TW" altLang="en-US" sz="1800" b="0" i="0">
                <a:solidFill>
                  <a:srgbClr val="3B4045"/>
                </a:solidFill>
                <a:effectLst/>
                <a:latin typeface="-apple-system"/>
              </a:rPr>
              <a:t>上執行。</a:t>
            </a:r>
            <a:endParaRPr lang="en-US" altLang="zh-TW" sz="1800" b="0" i="0">
              <a:solidFill>
                <a:srgbClr val="3B4045"/>
              </a:solidFill>
              <a:effectLst/>
              <a:latin typeface="-apple-system"/>
            </a:endParaRPr>
          </a:p>
          <a:p>
            <a:pPr marL="342900" indent="-342900">
              <a:buFont typeface="Arial" panose="020B0604020202020204" pitchFamily="34" charset="0"/>
              <a:buChar char="•"/>
            </a:pPr>
            <a:endParaRPr lang="en-US" altLang="zh-TW" sz="1800" b="0">
              <a:solidFill>
                <a:srgbClr val="3B4045"/>
              </a:solidFill>
              <a:effectLst/>
              <a:latin typeface="-apple-system"/>
            </a:endParaRPr>
          </a:p>
          <a:p>
            <a:pPr marL="342900" indent="-342900">
              <a:buFont typeface="Arial" panose="020B0604020202020204" pitchFamily="34" charset="0"/>
              <a:buChar char="•"/>
            </a:pPr>
            <a:r>
              <a:rPr lang="zh-TW" altLang="en-US" sz="1800" b="0">
                <a:solidFill>
                  <a:srgbClr val="3B4045"/>
                </a:solidFill>
                <a:effectLst/>
                <a:latin typeface="-apple-system"/>
              </a:rPr>
              <a:t>然而，在</a:t>
            </a:r>
            <a:r>
              <a:rPr lang="en-US" altLang="zh-TW" sz="1800" b="0">
                <a:solidFill>
                  <a:srgbClr val="3B4045"/>
                </a:solidFill>
                <a:effectLst/>
                <a:latin typeface="-apple-system"/>
              </a:rPr>
              <a:t>LLM</a:t>
            </a:r>
            <a:r>
              <a:rPr lang="zh-TW" altLang="en-US" sz="1800" b="0">
                <a:solidFill>
                  <a:srgbClr val="3B4045"/>
                </a:solidFill>
                <a:effectLst/>
                <a:latin typeface="-apple-system"/>
              </a:rPr>
              <a:t>使用中，若以少數範例來做提示，也是</a:t>
            </a:r>
            <a:r>
              <a:rPr lang="zh-TW" altLang="en-US" sz="1800" b="0" i="0">
                <a:solidFill>
                  <a:srgbClr val="3B4045"/>
                </a:solidFill>
                <a:effectLst/>
                <a:latin typeface="-apple-system"/>
              </a:rPr>
              <a:t>小樣本學習（</a:t>
            </a:r>
            <a:r>
              <a:rPr lang="en-US" altLang="zh-TW" sz="1800" b="0" i="0">
                <a:solidFill>
                  <a:srgbClr val="0C0D0E"/>
                </a:solidFill>
                <a:effectLst/>
                <a:latin typeface="-apple-system"/>
              </a:rPr>
              <a:t>Few-shot </a:t>
            </a:r>
            <a:r>
              <a:rPr lang="en-US" altLang="zh-TW" sz="1800" b="0">
                <a:solidFill>
                  <a:srgbClr val="0C0D0E"/>
                </a:solidFill>
                <a:effectLst/>
                <a:latin typeface="-apple-system"/>
              </a:rPr>
              <a:t>Learning</a:t>
            </a:r>
            <a:r>
              <a:rPr lang="en-US" altLang="zh-TW" sz="1800" b="0" i="0">
                <a:solidFill>
                  <a:srgbClr val="0C0D0E"/>
                </a:solidFill>
                <a:effectLst/>
                <a:latin typeface="-apple-system"/>
              </a:rPr>
              <a:t> </a:t>
            </a:r>
            <a:r>
              <a:rPr lang="zh-TW" altLang="en-US" sz="1800" b="0" i="0">
                <a:solidFill>
                  <a:srgbClr val="3B4045"/>
                </a:solidFill>
                <a:effectLst/>
                <a:latin typeface="-apple-system"/>
              </a:rPr>
              <a:t>），</a:t>
            </a:r>
            <a:r>
              <a:rPr lang="zh-TW" altLang="en-US" sz="1800" i="0">
                <a:solidFill>
                  <a:srgbClr val="C00000"/>
                </a:solidFill>
                <a:effectLst/>
                <a:latin typeface="-apple-system"/>
              </a:rPr>
              <a:t>或稱小樣本提示（</a:t>
            </a:r>
            <a:r>
              <a:rPr lang="en-US" altLang="zh-TW" sz="1800" i="0">
                <a:solidFill>
                  <a:srgbClr val="C00000"/>
                </a:solidFill>
                <a:effectLst/>
                <a:latin typeface="-apple-system"/>
              </a:rPr>
              <a:t> Few-shot prompting </a:t>
            </a:r>
            <a:r>
              <a:rPr lang="zh-TW" altLang="en-US" sz="1800" i="0">
                <a:solidFill>
                  <a:srgbClr val="C00000"/>
                </a:solidFill>
                <a:effectLst/>
                <a:latin typeface="-apple-system"/>
              </a:rPr>
              <a:t>） ，</a:t>
            </a:r>
            <a:r>
              <a:rPr lang="zh-TW" altLang="en-US" sz="1800" b="0" i="0">
                <a:solidFill>
                  <a:srgbClr val="3B4045"/>
                </a:solidFill>
                <a:effectLst/>
                <a:latin typeface="-apple-system"/>
              </a:rPr>
              <a:t>此時不會更動到模型參數</a:t>
            </a:r>
            <a:endParaRPr lang="zh-TW" altLang="en-US" sz="1800"/>
          </a:p>
        </p:txBody>
      </p:sp>
    </p:spTree>
    <p:extLst>
      <p:ext uri="{BB962C8B-B14F-4D97-AF65-F5344CB8AC3E}">
        <p14:creationId xmlns:p14="http://schemas.microsoft.com/office/powerpoint/2010/main" val="5260727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圓角 1">
            <a:extLst>
              <a:ext uri="{FF2B5EF4-FFF2-40B4-BE49-F238E27FC236}">
                <a16:creationId xmlns:a16="http://schemas.microsoft.com/office/drawing/2014/main" id="{3EACA08D-B18D-61B6-DB6A-5475297C79D5}"/>
              </a:ext>
            </a:extLst>
          </p:cNvPr>
          <p:cNvSpPr/>
          <p:nvPr/>
        </p:nvSpPr>
        <p:spPr>
          <a:xfrm>
            <a:off x="1043608" y="101819"/>
            <a:ext cx="7403282" cy="6654362"/>
          </a:xfrm>
          <a:prstGeom prst="roundRect">
            <a:avLst/>
          </a:prstGeom>
          <a:noFill/>
          <a:ln w="38100">
            <a:solidFill>
              <a:srgbClr val="00B0F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ltLang="zh-TW" sz="2400">
              <a:solidFill>
                <a:srgbClr val="C00000"/>
              </a:solidFill>
            </a:endParaRPr>
          </a:p>
          <a:p>
            <a:pPr algn="r"/>
            <a:r>
              <a:rPr lang="zh-TW" altLang="en-US" sz="2400" b="1">
                <a:solidFill>
                  <a:srgbClr val="C00000"/>
                </a:solidFill>
                <a:latin typeface="微軟正黑體" panose="020B0604030504040204" pitchFamily="34" charset="-120"/>
                <a:ea typeface="微軟正黑體" panose="020B0604030504040204" pitchFamily="34" charset="-120"/>
              </a:rPr>
              <a:t>遷移學習</a:t>
            </a:r>
            <a:endParaRPr lang="en-US" altLang="zh-TW" sz="2400" b="1">
              <a:solidFill>
                <a:srgbClr val="C00000"/>
              </a:solidFill>
              <a:latin typeface="微軟正黑體" panose="020B0604030504040204" pitchFamily="34" charset="-120"/>
              <a:ea typeface="微軟正黑體" panose="020B0604030504040204" pitchFamily="34" charset="-120"/>
            </a:endParaRPr>
          </a:p>
          <a:p>
            <a:pPr algn="r"/>
            <a:r>
              <a:rPr lang="zh-TW" altLang="en-US" sz="2400" b="1">
                <a:solidFill>
                  <a:srgbClr val="C00000"/>
                </a:solidFill>
                <a:latin typeface="微軟正黑體" panose="020B0604030504040204" pitchFamily="34" charset="-120"/>
                <a:ea typeface="微軟正黑體" panose="020B0604030504040204" pitchFamily="34" charset="-120"/>
              </a:rPr>
              <a:t>（微調）</a:t>
            </a:r>
            <a:endParaRPr lang="en-US" altLang="zh-TW" sz="2400" b="1">
              <a:solidFill>
                <a:srgbClr val="C00000"/>
              </a:solidFill>
              <a:latin typeface="微軟正黑體" panose="020B0604030504040204" pitchFamily="34" charset="-120"/>
              <a:ea typeface="微軟正黑體" panose="020B0604030504040204" pitchFamily="34" charset="-120"/>
            </a:endParaRPr>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zh-TW" altLang="en-US"/>
          </a:p>
        </p:txBody>
      </p:sp>
      <p:cxnSp>
        <p:nvCxnSpPr>
          <p:cNvPr id="18" name="直線接點 17">
            <a:extLst>
              <a:ext uri="{FF2B5EF4-FFF2-40B4-BE49-F238E27FC236}">
                <a16:creationId xmlns:a16="http://schemas.microsoft.com/office/drawing/2014/main" id="{5AE28871-2A85-FB81-3383-8E45E4245A55}"/>
              </a:ext>
            </a:extLst>
          </p:cNvPr>
          <p:cNvCxnSpPr>
            <a:cxnSpLocks/>
          </p:cNvCxnSpPr>
          <p:nvPr/>
        </p:nvCxnSpPr>
        <p:spPr>
          <a:xfrm>
            <a:off x="2609444" y="101818"/>
            <a:ext cx="40702" cy="6619804"/>
          </a:xfrm>
          <a:prstGeom prst="line">
            <a:avLst/>
          </a:prstGeom>
          <a:ln w="571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8" name="橢圓 7">
            <a:extLst>
              <a:ext uri="{FF2B5EF4-FFF2-40B4-BE49-F238E27FC236}">
                <a16:creationId xmlns:a16="http://schemas.microsoft.com/office/drawing/2014/main" id="{EA935F8F-6F7B-44C9-3029-15CC0FDEF301}"/>
              </a:ext>
            </a:extLst>
          </p:cNvPr>
          <p:cNvSpPr/>
          <p:nvPr/>
        </p:nvSpPr>
        <p:spPr>
          <a:xfrm>
            <a:off x="2758257" y="980728"/>
            <a:ext cx="5463212" cy="561662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i="0">
                <a:solidFill>
                  <a:srgbClr val="C00000"/>
                </a:solidFill>
                <a:effectLst/>
                <a:latin typeface="微軟正黑體" panose="020B0604030504040204" pitchFamily="34" charset="-120"/>
                <a:ea typeface="微軟正黑體" panose="020B0604030504040204" pitchFamily="34" charset="-120"/>
              </a:rPr>
              <a:t>提示工程方法</a:t>
            </a:r>
            <a:endParaRPr lang="en-US" altLang="zh-TW" b="1">
              <a:solidFill>
                <a:srgbClr val="C00000"/>
              </a:solidFill>
              <a:latin typeface="微軟正黑體" panose="020B0604030504040204" pitchFamily="34" charset="-120"/>
              <a:ea typeface="微軟正黑體" panose="020B0604030504040204" pitchFamily="34" charset="-120"/>
            </a:endParaRPr>
          </a:p>
          <a:p>
            <a:pPr algn="ctr"/>
            <a:endParaRPr lang="en-US" altLang="zh-TW">
              <a:solidFill>
                <a:srgbClr val="C00000"/>
              </a:solidFill>
            </a:endParaRPr>
          </a:p>
          <a:p>
            <a:pPr algn="ctr"/>
            <a:endParaRPr lang="en-US" altLang="zh-TW">
              <a:solidFill>
                <a:srgbClr val="C00000"/>
              </a:solidFill>
            </a:endParaRPr>
          </a:p>
          <a:p>
            <a:pPr algn="ctr"/>
            <a:endParaRPr lang="en-US" altLang="zh-TW">
              <a:solidFill>
                <a:srgbClr val="C00000"/>
              </a:solidFill>
            </a:endParaRPr>
          </a:p>
          <a:p>
            <a:pPr algn="ctr"/>
            <a:endParaRPr lang="en-US" altLang="zh-TW">
              <a:solidFill>
                <a:srgbClr val="C00000"/>
              </a:solidFill>
            </a:endParaRPr>
          </a:p>
          <a:p>
            <a:pPr algn="ctr"/>
            <a:endParaRPr lang="en-US" altLang="zh-TW">
              <a:solidFill>
                <a:srgbClr val="C00000"/>
              </a:solidFill>
            </a:endParaRPr>
          </a:p>
          <a:p>
            <a:pPr algn="ctr"/>
            <a:endParaRPr lang="en-US" altLang="zh-TW">
              <a:solidFill>
                <a:srgbClr val="C00000"/>
              </a:solidFill>
            </a:endParaRPr>
          </a:p>
          <a:p>
            <a:pPr algn="ctr"/>
            <a:endParaRPr lang="en-US" altLang="zh-TW">
              <a:solidFill>
                <a:srgbClr val="C00000"/>
              </a:solidFill>
            </a:endParaRPr>
          </a:p>
          <a:p>
            <a:pPr algn="ctr"/>
            <a:endParaRPr lang="en-US" altLang="zh-TW">
              <a:solidFill>
                <a:srgbClr val="C00000"/>
              </a:solidFill>
            </a:endParaRPr>
          </a:p>
          <a:p>
            <a:pPr algn="ctr"/>
            <a:endParaRPr lang="en-US" altLang="zh-TW">
              <a:solidFill>
                <a:srgbClr val="C00000"/>
              </a:solidFill>
            </a:endParaRPr>
          </a:p>
          <a:p>
            <a:pPr algn="ctr"/>
            <a:endParaRPr lang="en-US" altLang="zh-TW"/>
          </a:p>
          <a:p>
            <a:pPr algn="ctr"/>
            <a:endParaRPr lang="en-US" altLang="zh-TW"/>
          </a:p>
          <a:p>
            <a:pPr algn="ctr"/>
            <a:endParaRPr lang="en-US" altLang="zh-TW"/>
          </a:p>
          <a:p>
            <a:pPr algn="ctr"/>
            <a:endParaRPr lang="en-US" altLang="zh-TW"/>
          </a:p>
          <a:p>
            <a:pPr algn="ctr"/>
            <a:endParaRPr lang="zh-TW" altLang="en-US"/>
          </a:p>
        </p:txBody>
      </p:sp>
      <p:sp>
        <p:nvSpPr>
          <p:cNvPr id="4" name="橢圓 3">
            <a:extLst>
              <a:ext uri="{FF2B5EF4-FFF2-40B4-BE49-F238E27FC236}">
                <a16:creationId xmlns:a16="http://schemas.microsoft.com/office/drawing/2014/main" id="{C380D0C5-5ED6-4618-E134-58314CD21B6F}"/>
              </a:ext>
            </a:extLst>
          </p:cNvPr>
          <p:cNvSpPr/>
          <p:nvPr/>
        </p:nvSpPr>
        <p:spPr>
          <a:xfrm>
            <a:off x="2758257" y="1556791"/>
            <a:ext cx="4966518" cy="4680520"/>
          </a:xfrm>
          <a:prstGeom prst="ellipse">
            <a:avLst/>
          </a:prstGeom>
          <a:solidFill>
            <a:srgbClr val="FFF0C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i="0">
                <a:solidFill>
                  <a:srgbClr val="57606A"/>
                </a:solidFill>
                <a:effectLst/>
                <a:latin typeface="微軟正黑體" panose="020B0604030504040204" pitchFamily="34" charset="-120"/>
                <a:ea typeface="微軟正黑體" panose="020B0604030504040204" pitchFamily="34" charset="-120"/>
              </a:rPr>
              <a:t>情境學習（</a:t>
            </a:r>
            <a:r>
              <a:rPr lang="en-US" altLang="zh-TW" b="1" i="0">
                <a:solidFill>
                  <a:srgbClr val="57606A"/>
                </a:solidFill>
                <a:effectLst/>
                <a:latin typeface="微軟正黑體" panose="020B0604030504040204" pitchFamily="34" charset="-120"/>
                <a:ea typeface="微軟正黑體" panose="020B0604030504040204" pitchFamily="34" charset="-120"/>
              </a:rPr>
              <a:t>ICL</a:t>
            </a:r>
            <a:r>
              <a:rPr lang="zh-TW" altLang="en-US" b="1" i="0">
                <a:solidFill>
                  <a:srgbClr val="57606A"/>
                </a:solidFill>
                <a:effectLst/>
                <a:latin typeface="微軟正黑體" panose="020B0604030504040204" pitchFamily="34" charset="-120"/>
                <a:ea typeface="微軟正黑體" panose="020B0604030504040204" pitchFamily="34" charset="-120"/>
              </a:rPr>
              <a:t>）</a:t>
            </a:r>
            <a:endParaRPr lang="en-US" altLang="zh-TW" b="1" i="0">
              <a:solidFill>
                <a:srgbClr val="57606A"/>
              </a:solidFill>
              <a:effectLst/>
              <a:latin typeface="微軟正黑體" panose="020B0604030504040204" pitchFamily="34" charset="-120"/>
              <a:ea typeface="微軟正黑體" panose="020B0604030504040204" pitchFamily="34" charset="-120"/>
            </a:endParaRPr>
          </a:p>
          <a:p>
            <a:pPr algn="ctr"/>
            <a:endParaRPr lang="zh-TW" altLang="en-US" b="0" i="0">
              <a:solidFill>
                <a:srgbClr val="57606A"/>
              </a:solidFill>
              <a:effectLst/>
              <a:latin typeface="Roboto" panose="02000000000000000000" pitchFamily="2" charset="0"/>
            </a:endParaRPr>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en-US" altLang="zh-TW"/>
          </a:p>
          <a:p>
            <a:pPr algn="ctr"/>
            <a:endParaRPr lang="zh-TW" altLang="en-US"/>
          </a:p>
        </p:txBody>
      </p:sp>
      <p:sp>
        <p:nvSpPr>
          <p:cNvPr id="5" name="橢圓 4">
            <a:extLst>
              <a:ext uri="{FF2B5EF4-FFF2-40B4-BE49-F238E27FC236}">
                <a16:creationId xmlns:a16="http://schemas.microsoft.com/office/drawing/2014/main" id="{6369EC7F-B113-36B9-6425-6A3FBD92AA72}"/>
              </a:ext>
            </a:extLst>
          </p:cNvPr>
          <p:cNvSpPr/>
          <p:nvPr/>
        </p:nvSpPr>
        <p:spPr>
          <a:xfrm>
            <a:off x="-958031" y="2498412"/>
            <a:ext cx="5876528" cy="93058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000" b="1" i="0">
                <a:solidFill>
                  <a:srgbClr val="575757"/>
                </a:solidFill>
                <a:effectLst/>
                <a:latin typeface="微軟正黑體" panose="020B0604030504040204" pitchFamily="34" charset="-120"/>
                <a:ea typeface="微軟正黑體" panose="020B0604030504040204" pitchFamily="34" charset="-120"/>
              </a:rPr>
              <a:t>Few-shot </a:t>
            </a:r>
            <a:r>
              <a:rPr lang="zh-TW" altLang="en-US" sz="2000" b="1" i="0">
                <a:solidFill>
                  <a:srgbClr val="575757"/>
                </a:solidFill>
                <a:effectLst/>
                <a:latin typeface="微軟正黑體" panose="020B0604030504040204" pitchFamily="34" charset="-120"/>
                <a:ea typeface="微軟正黑體" panose="020B0604030504040204" pitchFamily="34" charset="-120"/>
              </a:rPr>
              <a:t>小樣本學習</a:t>
            </a:r>
            <a:endParaRPr lang="zh-TW" altLang="en-US" sz="2000" b="1">
              <a:latin typeface="微軟正黑體" panose="020B0604030504040204" pitchFamily="34" charset="-120"/>
              <a:ea typeface="微軟正黑體" panose="020B0604030504040204" pitchFamily="34" charset="-120"/>
            </a:endParaRPr>
          </a:p>
        </p:txBody>
      </p:sp>
      <p:sp>
        <p:nvSpPr>
          <p:cNvPr id="6" name="橢圓 5">
            <a:extLst>
              <a:ext uri="{FF2B5EF4-FFF2-40B4-BE49-F238E27FC236}">
                <a16:creationId xmlns:a16="http://schemas.microsoft.com/office/drawing/2014/main" id="{7E5F2CA2-E955-471D-A889-698DFBAC8F25}"/>
              </a:ext>
            </a:extLst>
          </p:cNvPr>
          <p:cNvSpPr/>
          <p:nvPr/>
        </p:nvSpPr>
        <p:spPr>
          <a:xfrm>
            <a:off x="-986159" y="3551831"/>
            <a:ext cx="6408712" cy="1080120"/>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000" b="1" i="0">
                <a:solidFill>
                  <a:srgbClr val="575757"/>
                </a:solidFill>
                <a:effectLst/>
                <a:latin typeface="微軟正黑體" panose="020B0604030504040204" pitchFamily="34" charset="-120"/>
                <a:ea typeface="微軟正黑體" panose="020B0604030504040204" pitchFamily="34" charset="-120"/>
              </a:rPr>
              <a:t>One-shot  </a:t>
            </a:r>
            <a:r>
              <a:rPr lang="zh-TW" altLang="en-US" sz="2000" b="1" i="0">
                <a:solidFill>
                  <a:srgbClr val="575757"/>
                </a:solidFill>
                <a:effectLst/>
                <a:latin typeface="微軟正黑體" panose="020B0604030504040204" pitchFamily="34" charset="-120"/>
                <a:ea typeface="微軟正黑體" panose="020B0604030504040204" pitchFamily="34" charset="-120"/>
              </a:rPr>
              <a:t>一次學習</a:t>
            </a:r>
            <a:endParaRPr lang="zh-TW" altLang="en-US" sz="2000" b="1">
              <a:latin typeface="微軟正黑體" panose="020B0604030504040204" pitchFamily="34" charset="-120"/>
              <a:ea typeface="微軟正黑體" panose="020B0604030504040204" pitchFamily="34" charset="-120"/>
            </a:endParaRPr>
          </a:p>
        </p:txBody>
      </p:sp>
      <p:sp>
        <p:nvSpPr>
          <p:cNvPr id="7" name="橢圓 6">
            <a:extLst>
              <a:ext uri="{FF2B5EF4-FFF2-40B4-BE49-F238E27FC236}">
                <a16:creationId xmlns:a16="http://schemas.microsoft.com/office/drawing/2014/main" id="{36ED6559-2602-342E-2278-9482FE23EE32}"/>
              </a:ext>
            </a:extLst>
          </p:cNvPr>
          <p:cNvSpPr/>
          <p:nvPr/>
        </p:nvSpPr>
        <p:spPr>
          <a:xfrm>
            <a:off x="-850490" y="4806965"/>
            <a:ext cx="6603166" cy="947061"/>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000" b="1" i="0">
                <a:solidFill>
                  <a:srgbClr val="575757"/>
                </a:solidFill>
                <a:effectLst/>
                <a:latin typeface="微軟正黑體" panose="020B0604030504040204" pitchFamily="34" charset="-120"/>
                <a:ea typeface="微軟正黑體" panose="020B0604030504040204" pitchFamily="34" charset="-120"/>
              </a:rPr>
              <a:t>Zero-shot </a:t>
            </a:r>
            <a:r>
              <a:rPr lang="zh-TW" altLang="en-US" sz="2000" b="1" i="0">
                <a:solidFill>
                  <a:srgbClr val="575757"/>
                </a:solidFill>
                <a:effectLst/>
                <a:latin typeface="微軟正黑體" panose="020B0604030504040204" pitchFamily="34" charset="-120"/>
                <a:ea typeface="微軟正黑體" panose="020B0604030504040204" pitchFamily="34" charset="-120"/>
              </a:rPr>
              <a:t>零樣本學習</a:t>
            </a:r>
            <a:endParaRPr lang="zh-TW" altLang="en-US" sz="2000" b="1">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78E2C249-B771-2F83-33A4-EE5BC447653A}"/>
              </a:ext>
            </a:extLst>
          </p:cNvPr>
          <p:cNvSpPr txBox="1"/>
          <p:nvPr/>
        </p:nvSpPr>
        <p:spPr>
          <a:xfrm>
            <a:off x="2902174" y="663238"/>
            <a:ext cx="1721104" cy="307777"/>
          </a:xfrm>
          <a:prstGeom prst="rect">
            <a:avLst/>
          </a:prstGeom>
          <a:noFill/>
        </p:spPr>
        <p:txBody>
          <a:bodyPr wrap="square">
            <a:spAutoFit/>
          </a:bodyPr>
          <a:lstStyle/>
          <a:p>
            <a:r>
              <a:rPr lang="zh-TW" altLang="en-US" sz="1400" b="1">
                <a:latin typeface="微軟正黑體" panose="020B0604030504040204" pitchFamily="34" charset="-120"/>
                <a:ea typeface="微軟正黑體" panose="020B0604030504040204" pitchFamily="34" charset="-120"/>
              </a:rPr>
              <a:t>不更新模型權重</a:t>
            </a:r>
          </a:p>
        </p:txBody>
      </p:sp>
      <p:sp>
        <p:nvSpPr>
          <p:cNvPr id="23" name="箭號: 向右 22">
            <a:extLst>
              <a:ext uri="{FF2B5EF4-FFF2-40B4-BE49-F238E27FC236}">
                <a16:creationId xmlns:a16="http://schemas.microsoft.com/office/drawing/2014/main" id="{7608E5C0-2731-BA61-85A7-9436FE2059E8}"/>
              </a:ext>
            </a:extLst>
          </p:cNvPr>
          <p:cNvSpPr/>
          <p:nvPr/>
        </p:nvSpPr>
        <p:spPr>
          <a:xfrm>
            <a:off x="2650146" y="753746"/>
            <a:ext cx="252028" cy="198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243FFEDB-34B2-8CD5-D0A0-9122AD842D5D}"/>
              </a:ext>
            </a:extLst>
          </p:cNvPr>
          <p:cNvSpPr txBox="1"/>
          <p:nvPr/>
        </p:nvSpPr>
        <p:spPr>
          <a:xfrm>
            <a:off x="1043608" y="812669"/>
            <a:ext cx="1721104" cy="307777"/>
          </a:xfrm>
          <a:prstGeom prst="rect">
            <a:avLst/>
          </a:prstGeom>
          <a:noFill/>
        </p:spPr>
        <p:txBody>
          <a:bodyPr wrap="square">
            <a:spAutoFit/>
          </a:bodyPr>
          <a:lstStyle/>
          <a:p>
            <a:r>
              <a:rPr lang="zh-TW" altLang="en-US" sz="1400" b="1">
                <a:latin typeface="微軟正黑體" panose="020B0604030504040204" pitchFamily="34" charset="-120"/>
                <a:ea typeface="微軟正黑體" panose="020B0604030504040204" pitchFamily="34" charset="-120"/>
              </a:rPr>
              <a:t>更新模型權重</a:t>
            </a:r>
          </a:p>
        </p:txBody>
      </p:sp>
      <p:sp>
        <p:nvSpPr>
          <p:cNvPr id="25" name="箭號: 向右 24">
            <a:extLst>
              <a:ext uri="{FF2B5EF4-FFF2-40B4-BE49-F238E27FC236}">
                <a16:creationId xmlns:a16="http://schemas.microsoft.com/office/drawing/2014/main" id="{5287E40B-D7E7-000E-4A0D-05925FFB59BC}"/>
              </a:ext>
            </a:extLst>
          </p:cNvPr>
          <p:cNvSpPr/>
          <p:nvPr/>
        </p:nvSpPr>
        <p:spPr>
          <a:xfrm flipH="1">
            <a:off x="2325079" y="883235"/>
            <a:ext cx="252028" cy="1986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79787873"/>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01F821-2A09-789D-2367-FD97C32B5F17}"/>
              </a:ext>
            </a:extLst>
          </p:cNvPr>
          <p:cNvSpPr>
            <a:spLocks noGrp="1"/>
          </p:cNvSpPr>
          <p:nvPr>
            <p:ph type="title"/>
          </p:nvPr>
        </p:nvSpPr>
        <p:spPr>
          <a:xfrm>
            <a:off x="181546" y="116633"/>
            <a:ext cx="8854950" cy="864096"/>
          </a:xfrm>
        </p:spPr>
        <p:txBody>
          <a:bodyPr/>
          <a:lstStyle/>
          <a:p>
            <a:r>
              <a:rPr lang="en-US" altLang="zh-TW" sz="2800" b="1" i="0">
                <a:solidFill>
                  <a:srgbClr val="303233"/>
                </a:solidFill>
                <a:effectLst/>
                <a:latin typeface="Lato" panose="020F0502020204030203" pitchFamily="34" charset="0"/>
              </a:rPr>
              <a:t> </a:t>
            </a:r>
            <a:r>
              <a:rPr lang="zh-TW" altLang="en-US" sz="2800" b="0" i="0">
                <a:solidFill>
                  <a:srgbClr val="575757"/>
                </a:solidFill>
                <a:effectLst/>
                <a:latin typeface="georgia" panose="02040502050405020303" pitchFamily="18" charset="0"/>
              </a:rPr>
              <a:t>情境學習</a:t>
            </a:r>
            <a:r>
              <a:rPr lang="en-US" altLang="zh-TW" sz="2800" b="0" i="0">
                <a:solidFill>
                  <a:srgbClr val="575757"/>
                </a:solidFill>
                <a:effectLst/>
                <a:latin typeface="georgia" panose="02040502050405020303" pitchFamily="18" charset="0"/>
              </a:rPr>
              <a:t>/</a:t>
            </a:r>
            <a:r>
              <a:rPr lang="zh-TW" altLang="en-US" sz="2800">
                <a:solidFill>
                  <a:srgbClr val="303233"/>
                </a:solidFill>
                <a:latin typeface="Lato" panose="020F0502020204030203" pitchFamily="34" charset="0"/>
              </a:rPr>
              <a:t>上下文學習</a:t>
            </a:r>
            <a:r>
              <a:rPr lang="en-US" altLang="zh-TW" sz="2800" b="1" i="0">
                <a:solidFill>
                  <a:srgbClr val="303233"/>
                </a:solidFill>
                <a:effectLst/>
                <a:latin typeface="Lato" panose="020F0502020204030203" pitchFamily="34" charset="0"/>
              </a:rPr>
              <a:t> </a:t>
            </a:r>
            <a:r>
              <a:rPr lang="zh-TW" altLang="en-US" sz="2800" b="1" i="0">
                <a:solidFill>
                  <a:srgbClr val="303233"/>
                </a:solidFill>
                <a:effectLst/>
                <a:latin typeface="Lato" panose="020F0502020204030203" pitchFamily="34" charset="0"/>
              </a:rPr>
              <a:t> 可採用的三種方法</a:t>
            </a:r>
            <a:br>
              <a:rPr lang="en-US" altLang="zh-TW" sz="2800" b="1" i="0">
                <a:solidFill>
                  <a:srgbClr val="303233"/>
                </a:solidFill>
                <a:effectLst/>
                <a:latin typeface="Lato" panose="020F0502020204030203" pitchFamily="34" charset="0"/>
              </a:rPr>
            </a:br>
            <a:r>
              <a:rPr lang="zh-TW" altLang="en-US" sz="1800" b="1" i="0">
                <a:solidFill>
                  <a:srgbClr val="0070C0"/>
                </a:solidFill>
                <a:effectLst/>
                <a:latin typeface="Lato" panose="020F0502020204030203" pitchFamily="34" charset="0"/>
              </a:rPr>
              <a:t> </a:t>
            </a:r>
            <a:r>
              <a:rPr lang="en-US" altLang="zh-TW" sz="1800" b="1" i="0">
                <a:solidFill>
                  <a:srgbClr val="0070C0"/>
                </a:solidFill>
                <a:effectLst/>
                <a:latin typeface="Lato" panose="020F0502020204030203" pitchFamily="34" charset="0"/>
              </a:rPr>
              <a:t>(</a:t>
            </a:r>
            <a:r>
              <a:rPr lang="en-US" altLang="zh-TW" sz="1800" b="0" i="0">
                <a:solidFill>
                  <a:srgbClr val="0070C0"/>
                </a:solidFill>
                <a:effectLst/>
                <a:latin typeface="georgia" panose="02040502050405020303" pitchFamily="18" charset="0"/>
              </a:rPr>
              <a:t> three approaches to in-context learning.</a:t>
            </a:r>
            <a:r>
              <a:rPr lang="en-US" altLang="zh-TW" sz="1800" b="1" i="0">
                <a:solidFill>
                  <a:srgbClr val="0070C0"/>
                </a:solidFill>
                <a:effectLst/>
                <a:latin typeface="Lato" panose="020F0502020204030203" pitchFamily="34" charset="0"/>
              </a:rPr>
              <a:t>)</a:t>
            </a:r>
            <a:endParaRPr lang="zh-TW" altLang="en-US" sz="2800">
              <a:solidFill>
                <a:srgbClr val="0070C0"/>
              </a:solidFill>
            </a:endParaRPr>
          </a:p>
        </p:txBody>
      </p:sp>
      <p:sp>
        <p:nvSpPr>
          <p:cNvPr id="3" name="內容版面配置區 2">
            <a:extLst>
              <a:ext uri="{FF2B5EF4-FFF2-40B4-BE49-F238E27FC236}">
                <a16:creationId xmlns:a16="http://schemas.microsoft.com/office/drawing/2014/main" id="{5F8FE6C4-9F80-8DDD-2AF9-F7CE127A6204}"/>
              </a:ext>
            </a:extLst>
          </p:cNvPr>
          <p:cNvSpPr>
            <a:spLocks noGrp="1"/>
          </p:cNvSpPr>
          <p:nvPr>
            <p:ph idx="1"/>
          </p:nvPr>
        </p:nvSpPr>
        <p:spPr>
          <a:xfrm>
            <a:off x="35497" y="1052736"/>
            <a:ext cx="9108503" cy="5589240"/>
          </a:xfrm>
        </p:spPr>
        <p:txBody>
          <a:bodyPr/>
          <a:lstStyle/>
          <a:p>
            <a:pPr algn="l">
              <a:spcAft>
                <a:spcPts val="1500"/>
              </a:spcAft>
              <a:buFont typeface="Arial" panose="020B0604020202020204" pitchFamily="34" charset="0"/>
              <a:buChar char="•"/>
            </a:pPr>
            <a:r>
              <a:rPr lang="en-US" altLang="zh-TW" sz="1600" i="0">
                <a:solidFill>
                  <a:srgbClr val="575757"/>
                </a:solidFill>
                <a:effectLst/>
                <a:latin typeface="georgia" panose="02040502050405020303" pitchFamily="18" charset="0"/>
              </a:rPr>
              <a:t>Few-shot </a:t>
            </a:r>
            <a:r>
              <a:rPr lang="zh-TW" altLang="en-US" sz="1600" i="0">
                <a:solidFill>
                  <a:srgbClr val="575757"/>
                </a:solidFill>
                <a:effectLst/>
                <a:latin typeface="georgia" panose="02040502050405020303" pitchFamily="18" charset="0"/>
              </a:rPr>
              <a:t>小樣本學習</a:t>
            </a:r>
            <a:r>
              <a:rPr lang="en-US" altLang="zh-TW" sz="1600" b="0" i="0">
                <a:solidFill>
                  <a:srgbClr val="575757"/>
                </a:solidFill>
                <a:effectLst/>
                <a:latin typeface="georgia" panose="02040502050405020303" pitchFamily="18" charset="0"/>
              </a:rPr>
              <a:t>: </a:t>
            </a:r>
            <a:r>
              <a:rPr lang="zh-TW" altLang="en-US" sz="1600" b="0" i="0">
                <a:solidFill>
                  <a:srgbClr val="575757"/>
                </a:solidFill>
                <a:effectLst/>
                <a:latin typeface="georgia" panose="02040502050405020303" pitchFamily="18" charset="0"/>
              </a:rPr>
              <a:t>少量學習是一種方法，其中使用者在提示中包含幾個範例來展示預期的答案格式和內容。這些範例提供了手頭任務的一些實例，允許模型從中學習並根據有限的接觸做出預測。範例的數量可能有所不同，但通常在 </a:t>
            </a:r>
            <a:r>
              <a:rPr lang="en-US" altLang="zh-TW" sz="1600" b="0" i="0">
                <a:solidFill>
                  <a:srgbClr val="575757"/>
                </a:solidFill>
                <a:effectLst/>
                <a:latin typeface="georgia" panose="02040502050405020303" pitchFamily="18" charset="0"/>
              </a:rPr>
              <a:t>0 </a:t>
            </a:r>
            <a:r>
              <a:rPr lang="zh-TW" altLang="en-US" sz="1600" b="0" i="0">
                <a:solidFill>
                  <a:srgbClr val="575757"/>
                </a:solidFill>
                <a:effectLst/>
                <a:latin typeface="georgia" panose="02040502050405020303" pitchFamily="18" charset="0"/>
              </a:rPr>
              <a:t>到 </a:t>
            </a:r>
            <a:r>
              <a:rPr lang="en-US" altLang="zh-TW" sz="1600" b="0" i="0">
                <a:solidFill>
                  <a:srgbClr val="575757"/>
                </a:solidFill>
                <a:effectLst/>
                <a:latin typeface="georgia" panose="02040502050405020303" pitchFamily="18" charset="0"/>
              </a:rPr>
              <a:t>100 </a:t>
            </a:r>
            <a:r>
              <a:rPr lang="zh-TW" altLang="en-US" sz="1600" b="0" i="0">
                <a:solidFill>
                  <a:srgbClr val="575757"/>
                </a:solidFill>
                <a:effectLst/>
                <a:latin typeface="georgia" panose="02040502050405020303" pitchFamily="18" charset="0"/>
              </a:rPr>
              <a:t>之間，具體取決於單一提示允許的最大輸入長度。</a:t>
            </a:r>
            <a:endParaRPr lang="en-US" altLang="zh-TW" sz="1600" b="0" i="0">
              <a:solidFill>
                <a:srgbClr val="575757"/>
              </a:solidFill>
              <a:effectLst/>
              <a:latin typeface="georgia" panose="02040502050405020303" pitchFamily="18" charset="0"/>
            </a:endParaRPr>
          </a:p>
          <a:p>
            <a:pPr algn="l">
              <a:spcAft>
                <a:spcPts val="1500"/>
              </a:spcAft>
              <a:buFont typeface="Arial" panose="020B0604020202020204" pitchFamily="34" charset="0"/>
              <a:buChar char="•"/>
            </a:pPr>
            <a:r>
              <a:rPr lang="en-US" altLang="zh-TW" sz="1600" i="0">
                <a:solidFill>
                  <a:srgbClr val="575757"/>
                </a:solidFill>
                <a:effectLst/>
                <a:latin typeface="georgia" panose="02040502050405020303" pitchFamily="18" charset="0"/>
              </a:rPr>
              <a:t>One-shot  </a:t>
            </a:r>
            <a:r>
              <a:rPr lang="zh-TW" altLang="en-US" sz="1600" i="0">
                <a:solidFill>
                  <a:srgbClr val="575757"/>
                </a:solidFill>
                <a:effectLst/>
                <a:latin typeface="georgia" panose="02040502050405020303" pitchFamily="18" charset="0"/>
              </a:rPr>
              <a:t>一次學習</a:t>
            </a:r>
            <a:r>
              <a:rPr lang="en-US" altLang="zh-TW" sz="1600" b="0" i="0">
                <a:solidFill>
                  <a:srgbClr val="575757"/>
                </a:solidFill>
                <a:effectLst/>
                <a:latin typeface="georgia" panose="02040502050405020303" pitchFamily="18" charset="0"/>
              </a:rPr>
              <a:t>: </a:t>
            </a:r>
            <a:r>
              <a:rPr lang="zh-TW" altLang="en-US" sz="1600" b="0" i="0">
                <a:solidFill>
                  <a:srgbClr val="575757"/>
                </a:solidFill>
                <a:effectLst/>
                <a:latin typeface="georgia" panose="02040502050405020303" pitchFamily="18" charset="0"/>
              </a:rPr>
              <a:t>一次性學習是一種在提示中僅提供一個範例來演示所需任務的方法。與涉及多個範例的少樣本學習不同，一次性學習依賴單一實例來訓練模型並根據該唯一範例做出預測。</a:t>
            </a:r>
          </a:p>
          <a:p>
            <a:pPr algn="l">
              <a:spcAft>
                <a:spcPts val="1500"/>
              </a:spcAft>
              <a:buFont typeface="Arial" panose="020B0604020202020204" pitchFamily="34" charset="0"/>
              <a:buChar char="•"/>
            </a:pPr>
            <a:r>
              <a:rPr lang="en-US" altLang="zh-TW" sz="1600" i="0">
                <a:solidFill>
                  <a:srgbClr val="575757"/>
                </a:solidFill>
                <a:effectLst/>
                <a:latin typeface="georgia" panose="02040502050405020303" pitchFamily="18" charset="0"/>
              </a:rPr>
              <a:t>Zero-shot </a:t>
            </a:r>
            <a:r>
              <a:rPr lang="zh-TW" altLang="en-US" sz="1600" i="0">
                <a:solidFill>
                  <a:srgbClr val="575757"/>
                </a:solidFill>
                <a:effectLst/>
                <a:latin typeface="georgia" panose="02040502050405020303" pitchFamily="18" charset="0"/>
              </a:rPr>
              <a:t>零樣本學習</a:t>
            </a:r>
            <a:r>
              <a:rPr lang="en-US" altLang="zh-TW" sz="1600" b="0" i="0">
                <a:solidFill>
                  <a:srgbClr val="575757"/>
                </a:solidFill>
                <a:effectLst/>
                <a:latin typeface="georgia" panose="02040502050405020303" pitchFamily="18" charset="0"/>
              </a:rPr>
              <a:t>: </a:t>
            </a:r>
            <a:r>
              <a:rPr lang="zh-TW" altLang="en-US" sz="1600" b="0" i="0">
                <a:solidFill>
                  <a:srgbClr val="575757"/>
                </a:solidFill>
                <a:effectLst/>
                <a:latin typeface="georgia" panose="02040502050405020303" pitchFamily="18" charset="0"/>
              </a:rPr>
              <a:t>零樣本學習是一種在生成呼叫期間不向模型提供任何範例的方法。相反，僅將任務或請求作為輸入。預計該模型將僅根據對任務的理解來產生反應，而無需對範例進行任何特定的訓練。</a:t>
            </a:r>
            <a:endParaRPr lang="en-US" altLang="zh-TW" sz="1600" b="0" i="0">
              <a:solidFill>
                <a:srgbClr val="575757"/>
              </a:solidFill>
              <a:effectLst/>
              <a:latin typeface="georgia" panose="02040502050405020303" pitchFamily="18" charset="0"/>
            </a:endParaRPr>
          </a:p>
          <a:p>
            <a:pPr algn="l" fontAlgn="base">
              <a:spcAft>
                <a:spcPts val="1500"/>
              </a:spcAft>
            </a:pPr>
            <a:r>
              <a:rPr lang="zh-TW" altLang="en-US" sz="1600" b="0" i="0">
                <a:solidFill>
                  <a:srgbClr val="575757"/>
                </a:solidFill>
                <a:effectLst/>
                <a:latin typeface="georgia" panose="02040502050405020303" pitchFamily="18" charset="0"/>
              </a:rPr>
              <a:t>情境學習</a:t>
            </a:r>
            <a:r>
              <a:rPr lang="en-US" altLang="zh-TW" sz="1600" b="0" i="0">
                <a:solidFill>
                  <a:srgbClr val="575757"/>
                </a:solidFill>
                <a:effectLst/>
                <a:latin typeface="georgia" panose="02040502050405020303" pitchFamily="18" charset="0"/>
              </a:rPr>
              <a:t>(</a:t>
            </a:r>
            <a:r>
              <a:rPr lang="en-US" altLang="zh-TW" sz="1400" b="0" i="0">
                <a:solidFill>
                  <a:srgbClr val="575757"/>
                </a:solidFill>
                <a:effectLst/>
                <a:latin typeface="georgia" panose="02040502050405020303" pitchFamily="18" charset="0"/>
              </a:rPr>
              <a:t>In-context learning</a:t>
            </a:r>
            <a:r>
              <a:rPr lang="en-US" altLang="zh-TW" sz="1600" b="0" i="0">
                <a:solidFill>
                  <a:srgbClr val="575757"/>
                </a:solidFill>
                <a:effectLst/>
                <a:latin typeface="georgia" panose="02040502050405020303" pitchFamily="18" charset="0"/>
              </a:rPr>
              <a:t>)</a:t>
            </a:r>
            <a:r>
              <a:rPr lang="zh-TW" altLang="en-US" sz="1600" b="0" i="0">
                <a:solidFill>
                  <a:srgbClr val="575757"/>
                </a:solidFill>
                <a:effectLst/>
                <a:latin typeface="georgia" panose="02040502050405020303" pitchFamily="18" charset="0"/>
              </a:rPr>
              <a:t>是 </a:t>
            </a:r>
            <a:r>
              <a:rPr lang="en-US" altLang="zh-TW" sz="1600" b="0" i="0">
                <a:solidFill>
                  <a:srgbClr val="575757"/>
                </a:solidFill>
                <a:effectLst/>
                <a:latin typeface="georgia" panose="02040502050405020303" pitchFamily="18" charset="0"/>
              </a:rPr>
              <a:t>GPT </a:t>
            </a:r>
            <a:r>
              <a:rPr lang="zh-TW" altLang="en-US" sz="1600" b="0" i="0">
                <a:solidFill>
                  <a:srgbClr val="575757"/>
                </a:solidFill>
                <a:effectLst/>
                <a:latin typeface="georgia" panose="02040502050405020303" pitchFamily="18" charset="0"/>
              </a:rPr>
              <a:t>模型用來執行各種任務的強大技術。它允許模型根據提示中提供的自然語言指令和範例理解並產生回應。無論是小樣本學習、一次性學習或零樣本學習，每種方法都有其獨特的優點和應用。</a:t>
            </a:r>
          </a:p>
          <a:p>
            <a:pPr marL="285750" indent="-285750" algn="l" fontAlgn="base">
              <a:spcAft>
                <a:spcPts val="1500"/>
              </a:spcAft>
              <a:buFont typeface="Arial" panose="020B0604020202020204" pitchFamily="34" charset="0"/>
              <a:buChar char="•"/>
            </a:pPr>
            <a:r>
              <a:rPr lang="zh-TW" altLang="en-US" sz="1600" b="0" i="0">
                <a:solidFill>
                  <a:srgbClr val="575757"/>
                </a:solidFill>
                <a:effectLst/>
                <a:latin typeface="georgia" panose="02040502050405020303" pitchFamily="18" charset="0"/>
              </a:rPr>
              <a:t>基於少樣本學習的提示使模型能夠從少量範例中學習，從而減少了對大量特定任務訓練資料的需求。</a:t>
            </a:r>
            <a:endParaRPr lang="en-US" altLang="zh-TW" sz="1600" b="0" i="0">
              <a:solidFill>
                <a:srgbClr val="575757"/>
              </a:solidFill>
              <a:effectLst/>
              <a:latin typeface="georgia" panose="02040502050405020303" pitchFamily="18" charset="0"/>
            </a:endParaRPr>
          </a:p>
          <a:p>
            <a:pPr marL="285750" indent="-285750" algn="l" fontAlgn="base">
              <a:spcAft>
                <a:spcPts val="1500"/>
              </a:spcAft>
              <a:buFont typeface="Arial" panose="020B0604020202020204" pitchFamily="34" charset="0"/>
              <a:buChar char="•"/>
            </a:pPr>
            <a:r>
              <a:rPr lang="zh-TW" altLang="en-US" sz="1600" b="0" i="0">
                <a:solidFill>
                  <a:srgbClr val="575757"/>
                </a:solidFill>
                <a:effectLst/>
                <a:latin typeface="georgia" panose="02040502050405020303" pitchFamily="18" charset="0"/>
              </a:rPr>
              <a:t>一次性學習提示僅依靠單一範例來訓練模型。儘管更具挑戰性，但它在獲取多個範例困難或耗時的情況下很有用。</a:t>
            </a:r>
            <a:endParaRPr lang="en-US" altLang="zh-TW" sz="1600" b="0" i="0">
              <a:solidFill>
                <a:srgbClr val="575757"/>
              </a:solidFill>
              <a:effectLst/>
              <a:latin typeface="georgia" panose="02040502050405020303" pitchFamily="18" charset="0"/>
            </a:endParaRPr>
          </a:p>
          <a:p>
            <a:pPr marL="285750" indent="-285750" algn="l" fontAlgn="base">
              <a:spcAft>
                <a:spcPts val="1500"/>
              </a:spcAft>
              <a:buFont typeface="Arial" panose="020B0604020202020204" pitchFamily="34" charset="0"/>
              <a:buChar char="•"/>
            </a:pPr>
            <a:r>
              <a:rPr lang="zh-TW" altLang="en-US" sz="1600" b="0" i="0">
                <a:solidFill>
                  <a:srgbClr val="575757"/>
                </a:solidFill>
                <a:effectLst/>
                <a:latin typeface="georgia" panose="02040502050405020303" pitchFamily="18" charset="0"/>
              </a:rPr>
              <a:t>零樣本學習提示要求 </a:t>
            </a:r>
            <a:r>
              <a:rPr lang="en-US" altLang="zh-TW" sz="1600" b="0" i="0">
                <a:solidFill>
                  <a:srgbClr val="575757"/>
                </a:solidFill>
                <a:effectLst/>
                <a:latin typeface="georgia" panose="02040502050405020303" pitchFamily="18" charset="0"/>
              </a:rPr>
              <a:t>GPT-3 </a:t>
            </a:r>
            <a:r>
              <a:rPr lang="zh-TW" altLang="en-US" sz="1600" b="0" i="0">
                <a:solidFill>
                  <a:srgbClr val="575757"/>
                </a:solidFill>
                <a:effectLst/>
                <a:latin typeface="georgia" panose="02040502050405020303" pitchFamily="18" charset="0"/>
              </a:rPr>
              <a:t>模型僅依賴任務或請求，而不需要具體的範例。它展示了模型利用其已有的知識和理解來產生回應的能力。雖然方便，但零樣本學習的準確性取決於模型的預訓練和任務的複雜性。</a:t>
            </a:r>
          </a:p>
          <a:p>
            <a:pPr algn="l">
              <a:spcAft>
                <a:spcPts val="1500"/>
              </a:spcAft>
            </a:pPr>
            <a:endParaRPr lang="zh-TW" altLang="en-US" sz="1600" b="0" i="0">
              <a:solidFill>
                <a:srgbClr val="575757"/>
              </a:solidFill>
              <a:effectLst/>
              <a:latin typeface="georgia" panose="02040502050405020303" pitchFamily="18" charset="0"/>
            </a:endParaRPr>
          </a:p>
          <a:p>
            <a:pPr algn="l" fontAlgn="base">
              <a:spcAft>
                <a:spcPts val="1500"/>
              </a:spcAft>
              <a:buFont typeface="Arial" panose="020B0604020202020204" pitchFamily="34" charset="0"/>
              <a:buChar char="•"/>
            </a:pPr>
            <a:endParaRPr lang="en-US" altLang="zh-TW" sz="1600" b="0" i="0">
              <a:solidFill>
                <a:srgbClr val="575757"/>
              </a:solidFill>
              <a:effectLst/>
              <a:latin typeface="georgia" panose="02040502050405020303" pitchFamily="18" charset="0"/>
            </a:endParaRPr>
          </a:p>
          <a:p>
            <a:endParaRPr lang="zh-TW" altLang="en-US" sz="1600"/>
          </a:p>
        </p:txBody>
      </p:sp>
    </p:spTree>
    <p:extLst>
      <p:ext uri="{BB962C8B-B14F-4D97-AF65-F5344CB8AC3E}">
        <p14:creationId xmlns:p14="http://schemas.microsoft.com/office/powerpoint/2010/main" val="1721177433"/>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B70CE8-8473-66BF-5D9F-C15A1CDD0E1E}"/>
              </a:ext>
            </a:extLst>
          </p:cNvPr>
          <p:cNvSpPr>
            <a:spLocks noGrp="1"/>
          </p:cNvSpPr>
          <p:nvPr>
            <p:ph type="title"/>
          </p:nvPr>
        </p:nvSpPr>
        <p:spPr/>
        <p:txBody>
          <a:bodyPr/>
          <a:lstStyle/>
          <a:p>
            <a:r>
              <a:rPr lang="zh-TW" altLang="en-US"/>
              <a:t>小樣本學習 </a:t>
            </a:r>
            <a:r>
              <a:rPr lang="en-US" altLang="zh-TW" sz="3600" i="0">
                <a:solidFill>
                  <a:srgbClr val="575757"/>
                </a:solidFill>
                <a:effectLst/>
                <a:latin typeface="georgia" panose="02040502050405020303" pitchFamily="18" charset="0"/>
              </a:rPr>
              <a:t>Few-shot </a:t>
            </a:r>
            <a:r>
              <a:rPr lang="zh-TW" altLang="en-US"/>
              <a:t>範例</a:t>
            </a:r>
          </a:p>
        </p:txBody>
      </p:sp>
      <p:sp>
        <p:nvSpPr>
          <p:cNvPr id="3" name="內容版面配置區 2">
            <a:extLst>
              <a:ext uri="{FF2B5EF4-FFF2-40B4-BE49-F238E27FC236}">
                <a16:creationId xmlns:a16="http://schemas.microsoft.com/office/drawing/2014/main" id="{B84BE01A-8AE0-6768-3459-C92341D7E70F}"/>
              </a:ext>
            </a:extLst>
          </p:cNvPr>
          <p:cNvSpPr>
            <a:spLocks noGrp="1"/>
          </p:cNvSpPr>
          <p:nvPr>
            <p:ph idx="1"/>
          </p:nvPr>
        </p:nvSpPr>
        <p:spPr/>
        <p:txBody>
          <a:bodyPr/>
          <a:lstStyle/>
          <a:p>
            <a:pPr algn="l" fontAlgn="base">
              <a:spcAft>
                <a:spcPts val="1500"/>
              </a:spcAft>
            </a:pPr>
            <a:r>
              <a:rPr lang="zh-TW" altLang="en-US" sz="1400" b="0" i="0">
                <a:solidFill>
                  <a:srgbClr val="575757"/>
                </a:solidFill>
                <a:effectLst/>
                <a:latin typeface="georgia" panose="02040502050405020303" pitchFamily="18" charset="0"/>
              </a:rPr>
              <a:t>在這個例子中 </a:t>
            </a:r>
            <a:r>
              <a:rPr lang="en-US" altLang="zh-TW" sz="1400" b="0">
                <a:solidFill>
                  <a:srgbClr val="575757"/>
                </a:solidFill>
                <a:effectLst/>
                <a:latin typeface="georgia" panose="02040502050405020303" pitchFamily="18" charset="0"/>
              </a:rPr>
              <a:t>--</a:t>
            </a:r>
            <a:r>
              <a:rPr lang="zh-TW" altLang="en-US" sz="1400" i="0">
                <a:solidFill>
                  <a:srgbClr val="C00000"/>
                </a:solidFill>
                <a:effectLst/>
                <a:latin typeface="-apple-system"/>
              </a:rPr>
              <a:t>小樣本提示（</a:t>
            </a:r>
            <a:r>
              <a:rPr lang="en-US" altLang="zh-TW" sz="1400" i="0">
                <a:solidFill>
                  <a:srgbClr val="C00000"/>
                </a:solidFill>
                <a:effectLst/>
                <a:latin typeface="-apple-system"/>
              </a:rPr>
              <a:t> Few-shot prompting </a:t>
            </a:r>
            <a:r>
              <a:rPr lang="zh-TW" altLang="en-US" sz="1400" i="0">
                <a:solidFill>
                  <a:srgbClr val="C00000"/>
                </a:solidFill>
                <a:effectLst/>
                <a:latin typeface="-apple-system"/>
              </a:rPr>
              <a:t>） ，</a:t>
            </a:r>
            <a:r>
              <a:rPr lang="zh-TW" altLang="en-US" sz="1400" b="0" i="0">
                <a:solidFill>
                  <a:srgbClr val="575757"/>
                </a:solidFill>
                <a:effectLst/>
                <a:latin typeface="georgia" panose="02040502050405020303" pitchFamily="18" charset="0"/>
              </a:rPr>
              <a:t>我們提供了獅子、海豚和大象的描述作為例子。模型可以從這些範例中學習並理解描述的預期格式和內容。基於這個小樣本學習，我們要求模型為企鵝、長頸鹿和獵豹生成描述。</a:t>
            </a:r>
            <a:r>
              <a:rPr lang="zh-TW" altLang="en-US" sz="1400" i="0">
                <a:solidFill>
                  <a:srgbClr val="002060"/>
                </a:solidFill>
                <a:effectLst/>
                <a:latin typeface="georgia" panose="02040502050405020303" pitchFamily="18" charset="0"/>
              </a:rPr>
              <a:t>該模型利用從提供的範例中獲得的知識為這些動物產生準確的描述，即使它尚未專門針對此任務進行微調。</a:t>
            </a:r>
          </a:p>
          <a:p>
            <a:pPr algn="l" fontAlgn="base">
              <a:spcAft>
                <a:spcPts val="1500"/>
              </a:spcAft>
            </a:pPr>
            <a:r>
              <a:rPr lang="zh-TW" altLang="en-US" sz="1400" b="0" i="0">
                <a:solidFill>
                  <a:srgbClr val="575757"/>
                </a:solidFill>
                <a:effectLst/>
                <a:latin typeface="georgia" panose="02040502050405020303" pitchFamily="18" charset="0"/>
              </a:rPr>
              <a:t>透過使用少量學習方法，我們可以用相對較少的範例獲得有意義的結果，從而減少準確預測所需的特定任務資料量。然而，值得注意的是，</a:t>
            </a:r>
            <a:r>
              <a:rPr lang="zh-TW" altLang="en-US" sz="1400" i="0">
                <a:solidFill>
                  <a:srgbClr val="002060"/>
                </a:solidFill>
                <a:effectLst/>
                <a:latin typeface="georgia" panose="02040502050405020303" pitchFamily="18" charset="0"/>
              </a:rPr>
              <a:t>小樣本學習可能不如專門針對當前任務微調的模型那麼準確。</a:t>
            </a:r>
          </a:p>
          <a:p>
            <a:endParaRPr lang="zh-TW" altLang="en-US"/>
          </a:p>
        </p:txBody>
      </p:sp>
      <p:pic>
        <p:nvPicPr>
          <p:cNvPr id="5" name="圖片 4">
            <a:extLst>
              <a:ext uri="{FF2B5EF4-FFF2-40B4-BE49-F238E27FC236}">
                <a16:creationId xmlns:a16="http://schemas.microsoft.com/office/drawing/2014/main" id="{5BCDC993-FEE5-1D2E-B15E-0B6A1275715A}"/>
              </a:ext>
            </a:extLst>
          </p:cNvPr>
          <p:cNvPicPr>
            <a:picLocks noChangeAspect="1"/>
          </p:cNvPicPr>
          <p:nvPr/>
        </p:nvPicPr>
        <p:blipFill>
          <a:blip r:embed="rId2"/>
          <a:stretch>
            <a:fillRect/>
          </a:stretch>
        </p:blipFill>
        <p:spPr>
          <a:xfrm>
            <a:off x="1043608" y="2510426"/>
            <a:ext cx="6464552" cy="4075821"/>
          </a:xfrm>
          <a:prstGeom prst="rect">
            <a:avLst/>
          </a:prstGeom>
        </p:spPr>
      </p:pic>
    </p:spTree>
    <p:extLst>
      <p:ext uri="{BB962C8B-B14F-4D97-AF65-F5344CB8AC3E}">
        <p14:creationId xmlns:p14="http://schemas.microsoft.com/office/powerpoint/2010/main" val="1881214656"/>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D2541-8072-7D78-213F-0E855471B56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E11C941-2B80-7F93-56AC-F931091ACE11}"/>
              </a:ext>
            </a:extLst>
          </p:cNvPr>
          <p:cNvSpPr>
            <a:spLocks noGrp="1"/>
          </p:cNvSpPr>
          <p:nvPr>
            <p:ph type="title"/>
          </p:nvPr>
        </p:nvSpPr>
        <p:spPr/>
        <p:txBody>
          <a:bodyPr/>
          <a:lstStyle/>
          <a:p>
            <a:r>
              <a:rPr lang="zh-TW" altLang="en-US"/>
              <a:t>一次學習 </a:t>
            </a:r>
            <a:r>
              <a:rPr lang="en-US" altLang="zh-TW" sz="3600" i="0">
                <a:solidFill>
                  <a:srgbClr val="575757"/>
                </a:solidFill>
                <a:effectLst/>
                <a:latin typeface="georgia" panose="02040502050405020303" pitchFamily="18" charset="0"/>
              </a:rPr>
              <a:t>One-shot </a:t>
            </a:r>
            <a:r>
              <a:rPr lang="zh-TW" altLang="en-US"/>
              <a:t>範例</a:t>
            </a:r>
          </a:p>
        </p:txBody>
      </p:sp>
      <p:sp>
        <p:nvSpPr>
          <p:cNvPr id="3" name="內容版面配置區 2">
            <a:extLst>
              <a:ext uri="{FF2B5EF4-FFF2-40B4-BE49-F238E27FC236}">
                <a16:creationId xmlns:a16="http://schemas.microsoft.com/office/drawing/2014/main" id="{CC4EB1C3-BBC8-D7AB-5158-693A246FADA5}"/>
              </a:ext>
            </a:extLst>
          </p:cNvPr>
          <p:cNvSpPr>
            <a:spLocks noGrp="1"/>
          </p:cNvSpPr>
          <p:nvPr>
            <p:ph idx="1"/>
          </p:nvPr>
        </p:nvSpPr>
        <p:spPr/>
        <p:txBody>
          <a:bodyPr/>
          <a:lstStyle/>
          <a:p>
            <a:pPr algn="l" fontAlgn="base">
              <a:spcAft>
                <a:spcPts val="1500"/>
              </a:spcAft>
            </a:pPr>
            <a:r>
              <a:rPr lang="zh-TW" altLang="en-US" sz="1600" b="0" i="0">
                <a:solidFill>
                  <a:srgbClr val="575757"/>
                </a:solidFill>
                <a:effectLst/>
                <a:latin typeface="georgia" panose="02040502050405020303" pitchFamily="18" charset="0"/>
              </a:rPr>
              <a:t>在一次性學習中，模型依賴初始範例和給定的上下文。</a:t>
            </a:r>
            <a:endParaRPr lang="en-US" altLang="zh-TW" sz="1600" b="0" i="0">
              <a:solidFill>
                <a:srgbClr val="575757"/>
              </a:solidFill>
              <a:effectLst/>
              <a:latin typeface="georgia" panose="02040502050405020303" pitchFamily="18" charset="0"/>
            </a:endParaRPr>
          </a:p>
          <a:p>
            <a:pPr algn="l" fontAlgn="base">
              <a:spcAft>
                <a:spcPts val="1500"/>
              </a:spcAft>
            </a:pPr>
            <a:r>
              <a:rPr lang="zh-TW" altLang="en-US" sz="1600" i="0">
                <a:solidFill>
                  <a:srgbClr val="002060"/>
                </a:solidFill>
                <a:effectLst/>
                <a:latin typeface="georgia" panose="02040502050405020303" pitchFamily="18" charset="0"/>
              </a:rPr>
              <a:t>它正確回答後續問題的能力取決於它在訓練期間使用該單一範例的理解和概括能力。</a:t>
            </a:r>
            <a:endParaRPr lang="zh-TW" altLang="en-US" sz="1600">
              <a:solidFill>
                <a:srgbClr val="002060"/>
              </a:solidFill>
            </a:endParaRPr>
          </a:p>
        </p:txBody>
      </p:sp>
      <p:pic>
        <p:nvPicPr>
          <p:cNvPr id="8" name="圖片 7">
            <a:extLst>
              <a:ext uri="{FF2B5EF4-FFF2-40B4-BE49-F238E27FC236}">
                <a16:creationId xmlns:a16="http://schemas.microsoft.com/office/drawing/2014/main" id="{BA608E42-AA6E-B9BE-4544-3A96884B55CA}"/>
              </a:ext>
            </a:extLst>
          </p:cNvPr>
          <p:cNvPicPr>
            <a:picLocks noChangeAspect="1"/>
          </p:cNvPicPr>
          <p:nvPr/>
        </p:nvPicPr>
        <p:blipFill>
          <a:blip r:embed="rId2"/>
          <a:stretch>
            <a:fillRect/>
          </a:stretch>
        </p:blipFill>
        <p:spPr>
          <a:xfrm>
            <a:off x="323528" y="2204864"/>
            <a:ext cx="8145012" cy="2562583"/>
          </a:xfrm>
          <a:prstGeom prst="rect">
            <a:avLst/>
          </a:prstGeom>
        </p:spPr>
      </p:pic>
    </p:spTree>
    <p:extLst>
      <p:ext uri="{BB962C8B-B14F-4D97-AF65-F5344CB8AC3E}">
        <p14:creationId xmlns:p14="http://schemas.microsoft.com/office/powerpoint/2010/main" val="175429893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31BEA1-C535-B706-7A0A-B5B4B1C01A2B}"/>
              </a:ext>
            </a:extLst>
          </p:cNvPr>
          <p:cNvSpPr>
            <a:spLocks noGrp="1"/>
          </p:cNvSpPr>
          <p:nvPr>
            <p:ph type="title"/>
          </p:nvPr>
        </p:nvSpPr>
        <p:spPr/>
        <p:txBody>
          <a:bodyPr/>
          <a:lstStyle/>
          <a:p>
            <a:r>
              <a:rPr lang="en-US" altLang="zh-TW" dirty="0"/>
              <a:t>Post-Training (Continual Learning)</a:t>
            </a:r>
            <a:endParaRPr lang="zh-TW" altLang="en-US" dirty="0"/>
          </a:p>
        </p:txBody>
      </p:sp>
      <p:sp>
        <p:nvSpPr>
          <p:cNvPr id="4" name="文字方塊 3">
            <a:extLst>
              <a:ext uri="{FF2B5EF4-FFF2-40B4-BE49-F238E27FC236}">
                <a16:creationId xmlns:a16="http://schemas.microsoft.com/office/drawing/2014/main" id="{B7DD0542-307B-3681-3A63-4A9FB8C2CDDF}"/>
              </a:ext>
            </a:extLst>
          </p:cNvPr>
          <p:cNvSpPr txBox="1"/>
          <p:nvPr/>
        </p:nvSpPr>
        <p:spPr>
          <a:xfrm>
            <a:off x="642100" y="2487558"/>
            <a:ext cx="1929117" cy="415498"/>
          </a:xfrm>
          <a:prstGeom prst="rect">
            <a:avLst/>
          </a:prstGeom>
          <a:noFill/>
        </p:spPr>
        <p:txBody>
          <a:bodyPr wrap="square" rtlCol="0">
            <a:spAutoFit/>
          </a:bodyPr>
          <a:lstStyle/>
          <a:p>
            <a:pPr algn="r" defTabSz="685800" fontAlgn="auto">
              <a:spcBef>
                <a:spcPts val="0"/>
              </a:spcBef>
              <a:spcAft>
                <a:spcPts val="0"/>
              </a:spcAft>
              <a:defRPr/>
            </a:pPr>
            <a:r>
              <a:rPr kumimoji="0" lang="en-US" altLang="zh-TW" sz="2100" b="1" u="sng" dirty="0">
                <a:solidFill>
                  <a:prstClr val="black"/>
                </a:solidFill>
                <a:latin typeface="Calibri" panose="020F0502020204030204"/>
              </a:rPr>
              <a:t>Pre-train Style </a:t>
            </a:r>
            <a:endParaRPr kumimoji="0" lang="zh-TW" altLang="en-US" sz="2100" b="1" u="sng" dirty="0">
              <a:solidFill>
                <a:prstClr val="black"/>
              </a:solidFill>
              <a:latin typeface="Calibri" panose="020F0502020204030204"/>
            </a:endParaRPr>
          </a:p>
        </p:txBody>
      </p:sp>
      <p:sp>
        <p:nvSpPr>
          <p:cNvPr id="5" name="文字方塊 4">
            <a:extLst>
              <a:ext uri="{FF2B5EF4-FFF2-40B4-BE49-F238E27FC236}">
                <a16:creationId xmlns:a16="http://schemas.microsoft.com/office/drawing/2014/main" id="{3BD4F24C-FC34-2F83-1C30-74710609D724}"/>
              </a:ext>
            </a:extLst>
          </p:cNvPr>
          <p:cNvSpPr txBox="1"/>
          <p:nvPr/>
        </p:nvSpPr>
        <p:spPr>
          <a:xfrm>
            <a:off x="1403827" y="3456201"/>
            <a:ext cx="1167390" cy="415498"/>
          </a:xfrm>
          <a:prstGeom prst="rect">
            <a:avLst/>
          </a:prstGeom>
          <a:noFill/>
        </p:spPr>
        <p:txBody>
          <a:bodyPr wrap="square" rtlCol="0">
            <a:spAutoFit/>
          </a:bodyPr>
          <a:lstStyle/>
          <a:p>
            <a:pPr algn="r" defTabSz="685800" fontAlgn="auto">
              <a:spcBef>
                <a:spcPts val="0"/>
              </a:spcBef>
              <a:spcAft>
                <a:spcPts val="0"/>
              </a:spcAft>
              <a:defRPr/>
            </a:pPr>
            <a:r>
              <a:rPr kumimoji="0" lang="en-US" altLang="zh-TW" sz="2100" b="1" u="sng" dirty="0">
                <a:solidFill>
                  <a:prstClr val="black"/>
                </a:solidFill>
                <a:latin typeface="Calibri" panose="020F0502020204030204"/>
              </a:rPr>
              <a:t>SFT Style</a:t>
            </a:r>
            <a:endParaRPr kumimoji="0" lang="zh-TW" altLang="en-US" sz="2100" b="1" u="sng" dirty="0">
              <a:solidFill>
                <a:prstClr val="black"/>
              </a:solidFill>
              <a:latin typeface="Calibri" panose="020F0502020204030204"/>
            </a:endParaRPr>
          </a:p>
        </p:txBody>
      </p:sp>
      <p:sp>
        <p:nvSpPr>
          <p:cNvPr id="6" name="文字方塊 5">
            <a:extLst>
              <a:ext uri="{FF2B5EF4-FFF2-40B4-BE49-F238E27FC236}">
                <a16:creationId xmlns:a16="http://schemas.microsoft.com/office/drawing/2014/main" id="{58C81D72-B8CF-5089-8229-CBF842F0FEAC}"/>
              </a:ext>
            </a:extLst>
          </p:cNvPr>
          <p:cNvSpPr txBox="1"/>
          <p:nvPr/>
        </p:nvSpPr>
        <p:spPr>
          <a:xfrm>
            <a:off x="642100" y="4618867"/>
            <a:ext cx="1929117" cy="415498"/>
          </a:xfrm>
          <a:prstGeom prst="rect">
            <a:avLst/>
          </a:prstGeom>
          <a:noFill/>
        </p:spPr>
        <p:txBody>
          <a:bodyPr wrap="square" rtlCol="0">
            <a:spAutoFit/>
          </a:bodyPr>
          <a:lstStyle/>
          <a:p>
            <a:pPr algn="r" defTabSz="685800" fontAlgn="auto">
              <a:spcBef>
                <a:spcPts val="0"/>
              </a:spcBef>
              <a:spcAft>
                <a:spcPts val="0"/>
              </a:spcAft>
              <a:defRPr/>
            </a:pPr>
            <a:r>
              <a:rPr kumimoji="0" lang="en-US" altLang="zh-TW" sz="2100" b="1" u="sng" dirty="0">
                <a:solidFill>
                  <a:prstClr val="black"/>
                </a:solidFill>
                <a:latin typeface="Calibri" panose="020F0502020204030204"/>
              </a:rPr>
              <a:t>RL Style</a:t>
            </a:r>
            <a:endParaRPr kumimoji="0" lang="zh-TW" altLang="en-US" sz="2100" b="1" u="sng" dirty="0">
              <a:solidFill>
                <a:prstClr val="black"/>
              </a:solidFill>
              <a:latin typeface="Calibri" panose="020F0502020204030204"/>
            </a:endParaRPr>
          </a:p>
        </p:txBody>
      </p:sp>
      <p:sp>
        <p:nvSpPr>
          <p:cNvPr id="7" name="矩形: 圓角 6">
            <a:extLst>
              <a:ext uri="{FF2B5EF4-FFF2-40B4-BE49-F238E27FC236}">
                <a16:creationId xmlns:a16="http://schemas.microsoft.com/office/drawing/2014/main" id="{99768592-4A4A-6350-AFE2-20ED172A681A}"/>
              </a:ext>
            </a:extLst>
          </p:cNvPr>
          <p:cNvSpPr/>
          <p:nvPr/>
        </p:nvSpPr>
        <p:spPr>
          <a:xfrm>
            <a:off x="3197602" y="2276872"/>
            <a:ext cx="2450723" cy="553205"/>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solidFill>
                  <a:schemeClr val="tx1"/>
                </a:solidFill>
                <a:latin typeface="微軟正黑體" panose="020B0604030504040204" pitchFamily="34" charset="-120"/>
                <a:ea typeface="微軟正黑體" panose="020B0604030504040204" pitchFamily="34" charset="-120"/>
              </a:rPr>
              <a:t>Ave Mujica</a:t>
            </a:r>
            <a:r>
              <a:rPr lang="zh-TW" altLang="en-US" sz="1800" dirty="0">
                <a:solidFill>
                  <a:schemeClr val="tx1"/>
                </a:solidFill>
                <a:latin typeface="微軟正黑體" panose="020B0604030504040204" pitchFamily="34" charset="-120"/>
                <a:ea typeface="微軟正黑體" panose="020B0604030504040204" pitchFamily="34" charset="-120"/>
              </a:rPr>
              <a:t>的人氣正在迅速上</a:t>
            </a:r>
          </a:p>
        </p:txBody>
      </p:sp>
      <p:sp>
        <p:nvSpPr>
          <p:cNvPr id="8" name="矩形: 圓角 7">
            <a:extLst>
              <a:ext uri="{FF2B5EF4-FFF2-40B4-BE49-F238E27FC236}">
                <a16:creationId xmlns:a16="http://schemas.microsoft.com/office/drawing/2014/main" id="{47EE453F-4E6F-0EBF-7A35-B383344D34AF}"/>
              </a:ext>
            </a:extLst>
          </p:cNvPr>
          <p:cNvSpPr/>
          <p:nvPr/>
        </p:nvSpPr>
        <p:spPr>
          <a:xfrm>
            <a:off x="5750302" y="2526241"/>
            <a:ext cx="361950" cy="292622"/>
          </a:xfrm>
          <a:prstGeom prst="round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rPr>
              <a:t>升</a:t>
            </a:r>
          </a:p>
        </p:txBody>
      </p:sp>
      <p:sp>
        <p:nvSpPr>
          <p:cNvPr id="9" name="矩形: 圓角 8">
            <a:extLst>
              <a:ext uri="{FF2B5EF4-FFF2-40B4-BE49-F238E27FC236}">
                <a16:creationId xmlns:a16="http://schemas.microsoft.com/office/drawing/2014/main" id="{B0BF77E5-34EF-0247-93B5-2D9CF9361E6D}"/>
              </a:ext>
            </a:extLst>
          </p:cNvPr>
          <p:cNvSpPr/>
          <p:nvPr/>
        </p:nvSpPr>
        <p:spPr>
          <a:xfrm>
            <a:off x="7572375" y="3555994"/>
            <a:ext cx="835401" cy="292622"/>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Mortis</a:t>
            </a:r>
            <a:endParaRPr lang="zh-TW" altLang="en-US" sz="1800" dirty="0">
              <a:solidFill>
                <a:schemeClr val="tx1"/>
              </a:solidFill>
            </a:endParaRPr>
          </a:p>
        </p:txBody>
      </p:sp>
      <p:sp>
        <p:nvSpPr>
          <p:cNvPr id="10" name="矩形: 圓角 9">
            <a:extLst>
              <a:ext uri="{FF2B5EF4-FFF2-40B4-BE49-F238E27FC236}">
                <a16:creationId xmlns:a16="http://schemas.microsoft.com/office/drawing/2014/main" id="{5419ADEB-C8B5-9BA5-468C-9317D3F9CB91}"/>
              </a:ext>
            </a:extLst>
          </p:cNvPr>
          <p:cNvSpPr/>
          <p:nvPr/>
        </p:nvSpPr>
        <p:spPr>
          <a:xfrm>
            <a:off x="3779475" y="3233218"/>
            <a:ext cx="2774588" cy="61539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睦的另外一個人格叫甚麼名字？</a:t>
            </a:r>
          </a:p>
        </p:txBody>
      </p:sp>
      <p:sp>
        <p:nvSpPr>
          <p:cNvPr id="11" name="文字方塊 10">
            <a:extLst>
              <a:ext uri="{FF2B5EF4-FFF2-40B4-BE49-F238E27FC236}">
                <a16:creationId xmlns:a16="http://schemas.microsoft.com/office/drawing/2014/main" id="{4A61F34A-2E46-DB5B-6B18-FABACC5A7A29}"/>
              </a:ext>
            </a:extLst>
          </p:cNvPr>
          <p:cNvSpPr txBox="1"/>
          <p:nvPr/>
        </p:nvSpPr>
        <p:spPr>
          <a:xfrm>
            <a:off x="2981619" y="3553341"/>
            <a:ext cx="771525" cy="369332"/>
          </a:xfrm>
          <a:prstGeom prst="rect">
            <a:avLst/>
          </a:prstGeom>
          <a:noFill/>
        </p:spPr>
        <p:txBody>
          <a:bodyPr wrap="square" rtlCol="0">
            <a:spAutoFit/>
          </a:bodyPr>
          <a:lstStyle/>
          <a:p>
            <a:pPr algn="r"/>
            <a:r>
              <a:rPr lang="en-US" altLang="zh-TW" sz="1800" dirty="0"/>
              <a:t>input:</a:t>
            </a:r>
            <a:endParaRPr lang="zh-TW" altLang="en-US" sz="1800" dirty="0"/>
          </a:p>
        </p:txBody>
      </p:sp>
      <p:sp>
        <p:nvSpPr>
          <p:cNvPr id="12" name="文字方塊 11">
            <a:extLst>
              <a:ext uri="{FF2B5EF4-FFF2-40B4-BE49-F238E27FC236}">
                <a16:creationId xmlns:a16="http://schemas.microsoft.com/office/drawing/2014/main" id="{1EC80659-F5A6-A08E-953C-69EBE7E47B16}"/>
              </a:ext>
            </a:extLst>
          </p:cNvPr>
          <p:cNvSpPr txBox="1"/>
          <p:nvPr/>
        </p:nvSpPr>
        <p:spPr>
          <a:xfrm>
            <a:off x="6554063" y="3515757"/>
            <a:ext cx="951638" cy="369332"/>
          </a:xfrm>
          <a:prstGeom prst="rect">
            <a:avLst/>
          </a:prstGeom>
          <a:noFill/>
        </p:spPr>
        <p:txBody>
          <a:bodyPr wrap="square" rtlCol="0">
            <a:spAutoFit/>
          </a:bodyPr>
          <a:lstStyle/>
          <a:p>
            <a:pPr algn="r"/>
            <a:r>
              <a:rPr lang="en-US" altLang="zh-TW" sz="1800" dirty="0"/>
              <a:t>output:</a:t>
            </a:r>
            <a:endParaRPr lang="zh-TW" altLang="en-US" sz="1800" dirty="0"/>
          </a:p>
        </p:txBody>
      </p:sp>
      <p:sp>
        <p:nvSpPr>
          <p:cNvPr id="13" name="矩形: 圓角 12">
            <a:extLst>
              <a:ext uri="{FF2B5EF4-FFF2-40B4-BE49-F238E27FC236}">
                <a16:creationId xmlns:a16="http://schemas.microsoft.com/office/drawing/2014/main" id="{70C21E00-B4F8-B53F-910F-11FE870529C7}"/>
              </a:ext>
            </a:extLst>
          </p:cNvPr>
          <p:cNvSpPr/>
          <p:nvPr/>
        </p:nvSpPr>
        <p:spPr>
          <a:xfrm>
            <a:off x="3078683" y="4518917"/>
            <a:ext cx="2888959" cy="61539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祥子小時候實際上鼓勵誰成為偶像</a:t>
            </a:r>
            <a:r>
              <a:rPr lang="en-US" altLang="zh-TW" sz="1800" dirty="0">
                <a:solidFill>
                  <a:schemeClr val="tx1"/>
                </a:solidFill>
                <a:latin typeface="微軟正黑體" panose="020B0604030504040204" pitchFamily="34" charset="-120"/>
                <a:ea typeface="微軟正黑體" panose="020B0604030504040204" pitchFamily="34" charset="-120"/>
              </a:rPr>
              <a:t>?</a:t>
            </a:r>
            <a:endParaRPr lang="zh-TW" altLang="en-US" sz="1800" dirty="0">
              <a:solidFill>
                <a:schemeClr val="tx1"/>
              </a:solidFill>
              <a:latin typeface="微軟正黑體" panose="020B0604030504040204" pitchFamily="34" charset="-120"/>
              <a:ea typeface="微軟正黑體" panose="020B0604030504040204" pitchFamily="34" charset="-120"/>
            </a:endParaRPr>
          </a:p>
        </p:txBody>
      </p:sp>
      <p:sp>
        <p:nvSpPr>
          <p:cNvPr id="14" name="矩形: 圓角 13">
            <a:extLst>
              <a:ext uri="{FF2B5EF4-FFF2-40B4-BE49-F238E27FC236}">
                <a16:creationId xmlns:a16="http://schemas.microsoft.com/office/drawing/2014/main" id="{E1935A09-4DC7-5360-DE4F-DE12CA454C47}"/>
              </a:ext>
            </a:extLst>
          </p:cNvPr>
          <p:cNvSpPr/>
          <p:nvPr/>
        </p:nvSpPr>
        <p:spPr>
          <a:xfrm>
            <a:off x="6151465" y="5061850"/>
            <a:ext cx="1160222" cy="292622"/>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初音</a:t>
            </a:r>
          </a:p>
        </p:txBody>
      </p:sp>
      <p:sp>
        <p:nvSpPr>
          <p:cNvPr id="15" name="矩形: 圓角 14">
            <a:extLst>
              <a:ext uri="{FF2B5EF4-FFF2-40B4-BE49-F238E27FC236}">
                <a16:creationId xmlns:a16="http://schemas.microsoft.com/office/drawing/2014/main" id="{E4963D3B-30F4-4E7B-2D0A-AB9F14EB10DE}"/>
              </a:ext>
            </a:extLst>
          </p:cNvPr>
          <p:cNvSpPr/>
          <p:nvPr/>
        </p:nvSpPr>
        <p:spPr>
          <a:xfrm>
            <a:off x="6142335" y="4394722"/>
            <a:ext cx="1160222" cy="292622"/>
          </a:xfrm>
          <a:prstGeom prst="round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初華</a:t>
            </a:r>
          </a:p>
        </p:txBody>
      </p:sp>
      <p:pic>
        <p:nvPicPr>
          <p:cNvPr id="16" name="Picture 2">
            <a:extLst>
              <a:ext uri="{FF2B5EF4-FFF2-40B4-BE49-F238E27FC236}">
                <a16:creationId xmlns:a16="http://schemas.microsoft.com/office/drawing/2014/main" id="{9142C4FE-0C90-D223-B96C-AB60878763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7845" y="4973232"/>
            <a:ext cx="404999" cy="405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a:extLst>
              <a:ext uri="{FF2B5EF4-FFF2-40B4-BE49-F238E27FC236}">
                <a16:creationId xmlns:a16="http://schemas.microsoft.com/office/drawing/2014/main" id="{C60E15CC-0FCD-6C66-AD3F-EBEFB33EAA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7845" y="4405481"/>
            <a:ext cx="404999" cy="4050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84597DE6-70D6-15C5-2056-A5E58D340210}"/>
              </a:ext>
            </a:extLst>
          </p:cNvPr>
          <p:cNvSpPr txBox="1"/>
          <p:nvPr/>
        </p:nvSpPr>
        <p:spPr>
          <a:xfrm>
            <a:off x="6540791" y="1342517"/>
            <a:ext cx="2259106" cy="738664"/>
          </a:xfrm>
          <a:prstGeom prst="rect">
            <a:avLst/>
          </a:prstGeom>
          <a:noFill/>
        </p:spPr>
        <p:txBody>
          <a:bodyPr wrap="square" rtlCol="0">
            <a:spAutoFit/>
          </a:bodyPr>
          <a:lstStyle/>
          <a:p>
            <a:r>
              <a:rPr lang="zh-TW" altLang="en-US" sz="2100" dirty="0">
                <a:latin typeface="微軟正黑體" panose="020B0604030504040204" pitchFamily="34" charset="-120"/>
                <a:ea typeface="微軟正黑體" panose="020B0604030504040204" pitchFamily="34" charset="-120"/>
              </a:rPr>
              <a:t>避免「還在</a:t>
            </a:r>
            <a:r>
              <a:rPr lang="en-US" altLang="zh-TW" sz="2100" dirty="0">
                <a:latin typeface="微軟正黑體" panose="020B0604030504040204" pitchFamily="34" charset="-120"/>
                <a:ea typeface="微軟正黑體" panose="020B0604030504040204" pitchFamily="34" charset="-120"/>
              </a:rPr>
              <a:t>GO</a:t>
            </a:r>
            <a:r>
              <a:rPr lang="zh-TW" altLang="en-US" sz="2100" dirty="0">
                <a:latin typeface="微軟正黑體" panose="020B0604030504040204" pitchFamily="34" charset="-120"/>
                <a:ea typeface="微軟正黑體" panose="020B0604030504040204" pitchFamily="34" charset="-120"/>
              </a:rPr>
              <a:t>」</a:t>
            </a:r>
            <a:endParaRPr lang="en-US" altLang="zh-TW" sz="2100" dirty="0">
              <a:latin typeface="微軟正黑體" panose="020B0604030504040204" pitchFamily="34" charset="-120"/>
              <a:ea typeface="微軟正黑體" panose="020B0604030504040204" pitchFamily="34" charset="-120"/>
            </a:endParaRPr>
          </a:p>
          <a:p>
            <a:r>
              <a:rPr lang="zh-TW" altLang="en-US" sz="2100" dirty="0">
                <a:latin typeface="微軟正黑體" panose="020B0604030504040204" pitchFamily="34" charset="-120"/>
                <a:ea typeface="微軟正黑體" panose="020B0604030504040204" pitchFamily="34" charset="-120"/>
              </a:rPr>
              <a:t>的 </a:t>
            </a:r>
            <a:r>
              <a:rPr lang="en-US" altLang="zh-TW" sz="2100" dirty="0">
                <a:latin typeface="微軟正黑體" panose="020B0604030504040204" pitchFamily="34" charset="-120"/>
                <a:ea typeface="微軟正黑體" panose="020B0604030504040204" pitchFamily="34" charset="-120"/>
              </a:rPr>
              <a:t>Post-training</a:t>
            </a:r>
            <a:endParaRPr lang="zh-TW" altLang="en-US" sz="2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6600189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animBg="1"/>
      <p:bldP spid="14" grpId="0" animBg="1"/>
      <p:bldP spid="15" grpId="0" animBg="1"/>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7B9A0-A601-8EE4-33D3-E10D6380BAB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A7BA9FE-603F-2624-BF19-20E31AC0F8FB}"/>
              </a:ext>
            </a:extLst>
          </p:cNvPr>
          <p:cNvSpPr>
            <a:spLocks noGrp="1"/>
          </p:cNvSpPr>
          <p:nvPr>
            <p:ph type="title"/>
          </p:nvPr>
        </p:nvSpPr>
        <p:spPr/>
        <p:txBody>
          <a:bodyPr/>
          <a:lstStyle/>
          <a:p>
            <a:r>
              <a:rPr lang="zh-TW" altLang="en-US"/>
              <a:t>零樣本學習 </a:t>
            </a:r>
            <a:r>
              <a:rPr lang="en-US" altLang="zh-TW" sz="3600" i="0">
                <a:solidFill>
                  <a:srgbClr val="575757"/>
                </a:solidFill>
                <a:effectLst/>
                <a:latin typeface="georgia" panose="02040502050405020303" pitchFamily="18" charset="0"/>
              </a:rPr>
              <a:t>Zero-shot </a:t>
            </a:r>
            <a:r>
              <a:rPr lang="zh-TW" altLang="en-US"/>
              <a:t>範例</a:t>
            </a:r>
          </a:p>
        </p:txBody>
      </p:sp>
      <p:sp>
        <p:nvSpPr>
          <p:cNvPr id="3" name="內容版面配置區 2">
            <a:extLst>
              <a:ext uri="{FF2B5EF4-FFF2-40B4-BE49-F238E27FC236}">
                <a16:creationId xmlns:a16="http://schemas.microsoft.com/office/drawing/2014/main" id="{370472A0-13BD-3D0E-867D-73B291A1DC4F}"/>
              </a:ext>
            </a:extLst>
          </p:cNvPr>
          <p:cNvSpPr>
            <a:spLocks noGrp="1"/>
          </p:cNvSpPr>
          <p:nvPr>
            <p:ph idx="1"/>
          </p:nvPr>
        </p:nvSpPr>
        <p:spPr/>
        <p:txBody>
          <a:bodyPr/>
          <a:lstStyle/>
          <a:p>
            <a:pPr algn="l">
              <a:spcAft>
                <a:spcPts val="1500"/>
              </a:spcAft>
            </a:pPr>
            <a:r>
              <a:rPr lang="zh-TW" altLang="en-US" sz="1600" b="0">
                <a:solidFill>
                  <a:schemeClr val="tx1"/>
                </a:solidFill>
                <a:effectLst/>
                <a:latin typeface="georgia" panose="02040502050405020303" pitchFamily="18" charset="0"/>
              </a:rPr>
              <a:t>這是一個代表 </a:t>
            </a:r>
            <a:r>
              <a:rPr lang="en-US" altLang="zh-TW" sz="1600" b="0">
                <a:solidFill>
                  <a:schemeClr val="tx1"/>
                </a:solidFill>
                <a:effectLst/>
                <a:latin typeface="georgia" panose="02040502050405020303" pitchFamily="18" charset="0"/>
              </a:rPr>
              <a:t>GPT </a:t>
            </a:r>
            <a:r>
              <a:rPr lang="zh-TW" altLang="en-US" sz="1600" b="0">
                <a:solidFill>
                  <a:schemeClr val="tx1"/>
                </a:solidFill>
                <a:effectLst/>
                <a:latin typeface="georgia" panose="02040502050405020303" pitchFamily="18" charset="0"/>
              </a:rPr>
              <a:t>模型零樣本學習的提示範例。請注意，沒有提供上下文或範例。這個提示是一個直接的問題，</a:t>
            </a:r>
            <a:r>
              <a:rPr lang="en-US" altLang="zh-TW" sz="1600" b="0">
                <a:solidFill>
                  <a:schemeClr val="tx1"/>
                </a:solidFill>
                <a:effectLst/>
                <a:latin typeface="georgia" panose="02040502050405020303" pitchFamily="18" charset="0"/>
              </a:rPr>
              <a:t>GPT-3 </a:t>
            </a:r>
            <a:r>
              <a:rPr lang="zh-TW" altLang="en-US" sz="1600" b="0">
                <a:solidFill>
                  <a:schemeClr val="tx1"/>
                </a:solidFill>
                <a:effectLst/>
                <a:latin typeface="georgia" panose="02040502050405020303" pitchFamily="18" charset="0"/>
              </a:rPr>
              <a:t>模型有望根據其知識回答：</a:t>
            </a:r>
            <a:endParaRPr lang="en-US" altLang="zh-TW" sz="1600" b="0">
              <a:solidFill>
                <a:schemeClr val="tx1"/>
              </a:solidFill>
              <a:effectLst/>
              <a:latin typeface="georgia" panose="02040502050405020303" pitchFamily="18" charset="0"/>
            </a:endParaRPr>
          </a:p>
          <a:p>
            <a:pPr algn="l" fontAlgn="base">
              <a:spcAft>
                <a:spcPts val="1500"/>
              </a:spcAft>
            </a:pPr>
            <a:endParaRPr lang="en-US" altLang="zh-TW" sz="1600">
              <a:solidFill>
                <a:srgbClr val="002060"/>
              </a:solidFill>
              <a:effectLst/>
              <a:latin typeface="georgia" panose="02040502050405020303" pitchFamily="18" charset="0"/>
            </a:endParaRPr>
          </a:p>
          <a:p>
            <a:pPr algn="l" fontAlgn="base">
              <a:spcAft>
                <a:spcPts val="1500"/>
              </a:spcAft>
            </a:pPr>
            <a:endParaRPr lang="en-US" altLang="zh-TW" sz="1600">
              <a:solidFill>
                <a:srgbClr val="002060"/>
              </a:solidFill>
              <a:effectLst/>
              <a:latin typeface="georgia" panose="02040502050405020303" pitchFamily="18" charset="0"/>
            </a:endParaRPr>
          </a:p>
          <a:p>
            <a:pPr algn="l" fontAlgn="base">
              <a:spcAft>
                <a:spcPts val="1500"/>
              </a:spcAft>
            </a:pPr>
            <a:endParaRPr lang="en-US" altLang="zh-TW" sz="1600">
              <a:solidFill>
                <a:srgbClr val="002060"/>
              </a:solidFill>
              <a:effectLst/>
              <a:latin typeface="georgia" panose="02040502050405020303" pitchFamily="18" charset="0"/>
            </a:endParaRPr>
          </a:p>
          <a:p>
            <a:pPr algn="l" fontAlgn="base">
              <a:spcAft>
                <a:spcPts val="1500"/>
              </a:spcAft>
            </a:pPr>
            <a:endParaRPr lang="en-US" altLang="zh-TW" sz="1600">
              <a:solidFill>
                <a:srgbClr val="002060"/>
              </a:solidFill>
              <a:effectLst/>
              <a:latin typeface="georgia" panose="02040502050405020303" pitchFamily="18" charset="0"/>
            </a:endParaRPr>
          </a:p>
          <a:p>
            <a:pPr algn="l" fontAlgn="base">
              <a:spcAft>
                <a:spcPts val="1500"/>
              </a:spcAft>
            </a:pPr>
            <a:endParaRPr lang="en-US" altLang="zh-TW" sz="1600">
              <a:solidFill>
                <a:srgbClr val="002060"/>
              </a:solidFill>
              <a:effectLst/>
              <a:latin typeface="georgia" panose="02040502050405020303" pitchFamily="18" charset="0"/>
            </a:endParaRPr>
          </a:p>
          <a:p>
            <a:pPr algn="l" fontAlgn="base">
              <a:spcAft>
                <a:spcPts val="1500"/>
              </a:spcAft>
            </a:pPr>
            <a:endParaRPr lang="en-US" altLang="zh-TW" sz="1600" b="0">
              <a:solidFill>
                <a:srgbClr val="575757"/>
              </a:solidFill>
              <a:effectLst/>
              <a:latin typeface="georgia" panose="02040502050405020303" pitchFamily="18" charset="0"/>
            </a:endParaRPr>
          </a:p>
          <a:p>
            <a:pPr algn="l" fontAlgn="base">
              <a:spcAft>
                <a:spcPts val="1500"/>
              </a:spcAft>
            </a:pPr>
            <a:r>
              <a:rPr lang="zh-TW" altLang="en-US" sz="1600" b="0">
                <a:solidFill>
                  <a:schemeClr val="tx1"/>
                </a:solidFill>
                <a:effectLst/>
                <a:latin typeface="georgia" panose="02040502050405020303" pitchFamily="18" charset="0"/>
              </a:rPr>
              <a:t>零樣本學習允許模型</a:t>
            </a:r>
            <a:r>
              <a:rPr lang="zh-TW" altLang="en-US" sz="1600">
                <a:solidFill>
                  <a:srgbClr val="002060"/>
                </a:solidFill>
                <a:effectLst/>
                <a:latin typeface="georgia" panose="02040502050405020303" pitchFamily="18" charset="0"/>
              </a:rPr>
              <a:t>根據其先前存在的知識和對給定任務的理解做出預測</a:t>
            </a:r>
            <a:r>
              <a:rPr lang="zh-TW" altLang="en-US" sz="1600" b="0">
                <a:solidFill>
                  <a:schemeClr val="tx1"/>
                </a:solidFill>
                <a:effectLst/>
                <a:latin typeface="georgia" panose="02040502050405020303" pitchFamily="18" charset="0"/>
              </a:rPr>
              <a:t>。它使模型無需針對具體範例進行微調即可提供回應。</a:t>
            </a:r>
            <a:endParaRPr lang="en-US" altLang="zh-TW" sz="1600" b="0">
              <a:solidFill>
                <a:schemeClr val="tx1"/>
              </a:solidFill>
              <a:effectLst/>
              <a:latin typeface="georgia" panose="02040502050405020303" pitchFamily="18" charset="0"/>
            </a:endParaRPr>
          </a:p>
          <a:p>
            <a:pPr algn="l" fontAlgn="base">
              <a:spcAft>
                <a:spcPts val="1500"/>
              </a:spcAft>
            </a:pPr>
            <a:r>
              <a:rPr lang="zh-TW" altLang="en-US" sz="1600" b="0">
                <a:solidFill>
                  <a:schemeClr val="tx1"/>
                </a:solidFill>
                <a:effectLst/>
                <a:latin typeface="georgia" panose="02040502050405020303" pitchFamily="18" charset="0"/>
              </a:rPr>
              <a:t>然而，值得注意的是，零樣本學習的準確性會</a:t>
            </a:r>
            <a:r>
              <a:rPr lang="zh-TW" altLang="en-US" sz="1600" b="0">
                <a:solidFill>
                  <a:srgbClr val="002060"/>
                </a:solidFill>
                <a:effectLst/>
                <a:latin typeface="georgia" panose="02040502050405020303" pitchFamily="18" charset="0"/>
              </a:rPr>
              <a:t>根據</a:t>
            </a:r>
            <a:r>
              <a:rPr lang="zh-TW" altLang="en-US" sz="1600">
                <a:solidFill>
                  <a:srgbClr val="002060"/>
                </a:solidFill>
                <a:effectLst/>
                <a:latin typeface="georgia" panose="02040502050405020303" pitchFamily="18" charset="0"/>
              </a:rPr>
              <a:t>模型的預訓練</a:t>
            </a:r>
            <a:r>
              <a:rPr lang="zh-TW" altLang="en-US" sz="1600" b="0">
                <a:solidFill>
                  <a:schemeClr val="tx1"/>
                </a:solidFill>
                <a:effectLst/>
                <a:latin typeface="georgia" panose="02040502050405020303" pitchFamily="18" charset="0"/>
              </a:rPr>
              <a:t>和</a:t>
            </a:r>
            <a:r>
              <a:rPr lang="zh-TW" altLang="en-US" sz="1600">
                <a:solidFill>
                  <a:srgbClr val="002060"/>
                </a:solidFill>
                <a:effectLst/>
                <a:latin typeface="georgia" panose="02040502050405020303" pitchFamily="18" charset="0"/>
              </a:rPr>
              <a:t>任務的複雜性</a:t>
            </a:r>
            <a:r>
              <a:rPr lang="zh-TW" altLang="en-US" sz="1600" b="0">
                <a:solidFill>
                  <a:schemeClr val="tx1"/>
                </a:solidFill>
                <a:effectLst/>
                <a:latin typeface="georgia" panose="02040502050405020303" pitchFamily="18" charset="0"/>
              </a:rPr>
              <a:t>而改變。</a:t>
            </a:r>
          </a:p>
        </p:txBody>
      </p:sp>
      <p:pic>
        <p:nvPicPr>
          <p:cNvPr id="4" name="圖片 3">
            <a:extLst>
              <a:ext uri="{FF2B5EF4-FFF2-40B4-BE49-F238E27FC236}">
                <a16:creationId xmlns:a16="http://schemas.microsoft.com/office/drawing/2014/main" id="{7576FA7E-DC6F-4E19-8235-59FE5CC8BA0D}"/>
              </a:ext>
            </a:extLst>
          </p:cNvPr>
          <p:cNvPicPr>
            <a:picLocks noChangeAspect="1"/>
          </p:cNvPicPr>
          <p:nvPr/>
        </p:nvPicPr>
        <p:blipFill>
          <a:blip r:embed="rId2"/>
          <a:stretch>
            <a:fillRect/>
          </a:stretch>
        </p:blipFill>
        <p:spPr>
          <a:xfrm>
            <a:off x="323528" y="2089325"/>
            <a:ext cx="8085096" cy="1636501"/>
          </a:xfrm>
          <a:prstGeom prst="rect">
            <a:avLst/>
          </a:prstGeom>
        </p:spPr>
      </p:pic>
    </p:spTree>
    <p:extLst>
      <p:ext uri="{BB962C8B-B14F-4D97-AF65-F5344CB8AC3E}">
        <p14:creationId xmlns:p14="http://schemas.microsoft.com/office/powerpoint/2010/main" val="244072925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568E1B-40C5-443B-BE79-E7F059C1F01E}"/>
              </a:ext>
            </a:extLst>
          </p:cNvPr>
          <p:cNvSpPr>
            <a:spLocks noGrp="1"/>
          </p:cNvSpPr>
          <p:nvPr>
            <p:ph type="title"/>
          </p:nvPr>
        </p:nvSpPr>
        <p:spPr/>
        <p:txBody>
          <a:bodyPr/>
          <a:lstStyle/>
          <a:p>
            <a:r>
              <a:rPr lang="zh-TW" altLang="en-US"/>
              <a:t>半監督式學習和小樣本學習之間的差異</a:t>
            </a:r>
          </a:p>
        </p:txBody>
      </p:sp>
      <p:sp>
        <p:nvSpPr>
          <p:cNvPr id="3" name="內容版面配置區 2">
            <a:extLst>
              <a:ext uri="{FF2B5EF4-FFF2-40B4-BE49-F238E27FC236}">
                <a16:creationId xmlns:a16="http://schemas.microsoft.com/office/drawing/2014/main" id="{1ACF17CC-D377-2BFB-9E19-8159461C6115}"/>
              </a:ext>
            </a:extLst>
          </p:cNvPr>
          <p:cNvSpPr>
            <a:spLocks noGrp="1"/>
          </p:cNvSpPr>
          <p:nvPr>
            <p:ph idx="1"/>
          </p:nvPr>
        </p:nvSpPr>
        <p:spPr>
          <a:xfrm>
            <a:off x="166666" y="980728"/>
            <a:ext cx="8494910" cy="5400452"/>
          </a:xfrm>
        </p:spPr>
        <p:txBody>
          <a:bodyPr/>
          <a:lstStyle/>
          <a:p>
            <a:r>
              <a:rPr lang="zh-TW" altLang="en-US" sz="1600"/>
              <a:t>雖然 二者都旨在利用有限的數據來提高學習效率，但它們的運作原理卻不同。小樣本學習 專注於從一些標記的範例中學習，通常利用元學習技術 從這些稀疏樣本中進行一般化（泛化）。</a:t>
            </a:r>
            <a:endParaRPr lang="en-US" altLang="zh-TW" sz="1600"/>
          </a:p>
          <a:p>
            <a:endParaRPr lang="en-US" altLang="zh-TW" sz="1600"/>
          </a:p>
          <a:p>
            <a:r>
              <a:rPr lang="zh-TW" altLang="en-US" sz="1600"/>
              <a:t>相較之下，半監督式 利用大量未標記資料和一小組標記範例，旨在從未標記資料中提取有用的表示以提高模型效能。</a:t>
            </a:r>
          </a:p>
          <a:p>
            <a:endParaRPr lang="zh-TW" altLang="en-US" sz="1100"/>
          </a:p>
          <a:p>
            <a:r>
              <a:rPr lang="en-US" altLang="zh-TW" sz="1100"/>
              <a:t> </a:t>
            </a:r>
            <a:endParaRPr lang="zh-TW" altLang="en-US" sz="1100"/>
          </a:p>
        </p:txBody>
      </p:sp>
      <p:pic>
        <p:nvPicPr>
          <p:cNvPr id="2050" name="Picture 2">
            <a:extLst>
              <a:ext uri="{FF2B5EF4-FFF2-40B4-BE49-F238E27FC236}">
                <a16:creationId xmlns:a16="http://schemas.microsoft.com/office/drawing/2014/main" id="{3F627683-D895-742F-5C6B-C69E8D4AD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385" y="2343574"/>
            <a:ext cx="5436349" cy="3850747"/>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A71BD52F-BDA2-A60B-3C8E-0880BCD5EE0B}"/>
              </a:ext>
            </a:extLst>
          </p:cNvPr>
          <p:cNvSpPr txBox="1"/>
          <p:nvPr/>
        </p:nvSpPr>
        <p:spPr>
          <a:xfrm>
            <a:off x="108266" y="2469720"/>
            <a:ext cx="3491880" cy="3785652"/>
          </a:xfrm>
          <a:prstGeom prst="rect">
            <a:avLst/>
          </a:prstGeom>
          <a:noFill/>
        </p:spPr>
        <p:txBody>
          <a:bodyPr wrap="square">
            <a:spAutoFit/>
          </a:bodyPr>
          <a:lstStyle/>
          <a:p>
            <a:r>
              <a:rPr lang="en-US" altLang="zh-TW" sz="1600"/>
              <a:t>FSL</a:t>
            </a:r>
            <a:r>
              <a:rPr lang="zh-TW" altLang="en-US" sz="1600"/>
              <a:t>半監督式學習</a:t>
            </a:r>
            <a:r>
              <a:rPr lang="en-US" altLang="zh-TW" sz="1600"/>
              <a:t>:</a:t>
            </a:r>
          </a:p>
          <a:p>
            <a:endParaRPr lang="en-US" altLang="zh-TW" sz="1600"/>
          </a:p>
          <a:p>
            <a:pPr marL="171450" indent="-171450">
              <a:buFont typeface="Arial" panose="020B0604020202020204" pitchFamily="34" charset="0"/>
              <a:buChar char="•"/>
            </a:pPr>
            <a:r>
              <a:rPr lang="en-US" altLang="zh-TW" sz="1600"/>
              <a:t>Learns from a few labeled instances.</a:t>
            </a:r>
          </a:p>
          <a:p>
            <a:pPr marL="171450" indent="-171450">
              <a:buFont typeface="Arial" panose="020B0604020202020204" pitchFamily="34" charset="0"/>
              <a:buChar char="•"/>
            </a:pPr>
            <a:r>
              <a:rPr lang="en-US" altLang="zh-TW" sz="1600"/>
              <a:t>Often employs meta-learning strategies.</a:t>
            </a:r>
          </a:p>
          <a:p>
            <a:pPr marL="171450" indent="-171450">
              <a:buFont typeface="Arial" panose="020B0604020202020204" pitchFamily="34" charset="0"/>
              <a:buChar char="•"/>
            </a:pPr>
            <a:r>
              <a:rPr lang="en-US" altLang="zh-TW" sz="1600"/>
              <a:t>Aims for rapid adaptation to new tasks.</a:t>
            </a:r>
          </a:p>
          <a:p>
            <a:endParaRPr lang="en-US" altLang="zh-TW" sz="1600"/>
          </a:p>
          <a:p>
            <a:r>
              <a:rPr lang="en-US" altLang="zh-TW" sz="1600"/>
              <a:t>SSL</a:t>
            </a:r>
            <a:r>
              <a:rPr lang="zh-TW" altLang="en-US" sz="1600"/>
              <a:t>小樣本學習</a:t>
            </a:r>
            <a:r>
              <a:rPr lang="en-US" altLang="zh-TW" sz="1600"/>
              <a:t>:</a:t>
            </a:r>
          </a:p>
          <a:p>
            <a:endParaRPr lang="en-US" altLang="zh-TW" sz="1600"/>
          </a:p>
          <a:p>
            <a:pPr marL="171450" indent="-171450">
              <a:buFont typeface="Arial" panose="020B0604020202020204" pitchFamily="34" charset="0"/>
              <a:buChar char="•"/>
            </a:pPr>
            <a:r>
              <a:rPr lang="en-US" altLang="zh-TW" sz="1600"/>
              <a:t>Combines labeled and unlabeled data.</a:t>
            </a:r>
          </a:p>
          <a:p>
            <a:pPr marL="171450" indent="-171450">
              <a:buFont typeface="Arial" panose="020B0604020202020204" pitchFamily="34" charset="0"/>
              <a:buChar char="•"/>
            </a:pPr>
            <a:r>
              <a:rPr lang="en-US" altLang="zh-TW" sz="1600"/>
              <a:t>Focuses on representation learning from unlabeled data.</a:t>
            </a:r>
          </a:p>
          <a:p>
            <a:pPr marL="171450" indent="-171450">
              <a:buFont typeface="Arial" panose="020B0604020202020204" pitchFamily="34" charset="0"/>
              <a:buChar char="•"/>
            </a:pPr>
            <a:r>
              <a:rPr lang="en-US" altLang="zh-TW" sz="1600"/>
              <a:t>Typically requires more data to achieve robust performance.</a:t>
            </a:r>
            <a:endParaRPr lang="zh-TW" altLang="en-US" sz="1600"/>
          </a:p>
        </p:txBody>
      </p:sp>
    </p:spTree>
    <p:extLst>
      <p:ext uri="{BB962C8B-B14F-4D97-AF65-F5344CB8AC3E}">
        <p14:creationId xmlns:p14="http://schemas.microsoft.com/office/powerpoint/2010/main" val="426236779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4E2729-ACA0-9434-6AEF-F4AB36DADF39}"/>
              </a:ext>
            </a:extLst>
          </p:cNvPr>
          <p:cNvSpPr>
            <a:spLocks noGrp="1"/>
          </p:cNvSpPr>
          <p:nvPr>
            <p:ph type="title"/>
          </p:nvPr>
        </p:nvSpPr>
        <p:spPr/>
        <p:txBody>
          <a:bodyPr/>
          <a:lstStyle/>
          <a:p>
            <a:r>
              <a:rPr lang="zh-TW" altLang="en-US" sz="2800"/>
              <a:t>少量微調 </a:t>
            </a:r>
            <a:r>
              <a:rPr lang="en-US" altLang="zh-TW" sz="2800"/>
              <a:t>(Fine-tune) </a:t>
            </a:r>
            <a:r>
              <a:rPr lang="zh-TW" altLang="en-US" sz="2800"/>
              <a:t>與 情境學習 </a:t>
            </a:r>
            <a:r>
              <a:rPr lang="en-US" altLang="zh-TW" sz="2800"/>
              <a:t>(In-context learning)</a:t>
            </a:r>
            <a:r>
              <a:rPr lang="zh-TW" altLang="en-US" sz="2800"/>
              <a:t>：</a:t>
            </a:r>
          </a:p>
        </p:txBody>
      </p:sp>
      <p:sp>
        <p:nvSpPr>
          <p:cNvPr id="3" name="內容版面配置區 2">
            <a:extLst>
              <a:ext uri="{FF2B5EF4-FFF2-40B4-BE49-F238E27FC236}">
                <a16:creationId xmlns:a16="http://schemas.microsoft.com/office/drawing/2014/main" id="{E84DB4D4-099C-50E0-7475-A90AA825A8C9}"/>
              </a:ext>
            </a:extLst>
          </p:cNvPr>
          <p:cNvSpPr>
            <a:spLocks noGrp="1"/>
          </p:cNvSpPr>
          <p:nvPr>
            <p:ph idx="1"/>
          </p:nvPr>
        </p:nvSpPr>
        <p:spPr/>
        <p:txBody>
          <a:bodyPr/>
          <a:lstStyle/>
          <a:p>
            <a:r>
              <a:rPr lang="zh-TW" altLang="en-US" sz="1800">
                <a:effectLst/>
              </a:rPr>
              <a:t>少量微調和情境學習是預訓練語言模型任務適應的兩種替代策略。</a:t>
            </a:r>
            <a:endParaRPr lang="en-US" altLang="zh-TW" sz="1800">
              <a:effectLst/>
            </a:endParaRPr>
          </a:p>
          <a:p>
            <a:endParaRPr lang="en-US" altLang="zh-TW" sz="1800">
              <a:effectLst/>
            </a:endParaRPr>
          </a:p>
          <a:p>
            <a:r>
              <a:rPr lang="zh-TW" altLang="en-US" sz="1800">
                <a:effectLst/>
              </a:rPr>
              <a:t>最近，由於上下文學習簡單且域外泛化能力增強，它比微調更受歡迎，而且有大量證據表明，微調模型能夠發現虛假相關性。</a:t>
            </a:r>
            <a:endParaRPr lang="en-US" altLang="zh-TW" sz="1800">
              <a:effectLst/>
            </a:endParaRPr>
          </a:p>
          <a:p>
            <a:endParaRPr lang="en-US" altLang="zh-TW" sz="1800">
              <a:effectLst/>
            </a:endParaRPr>
          </a:p>
          <a:p>
            <a:r>
              <a:rPr lang="zh-TW" altLang="en-US" sz="1800">
                <a:effectLst/>
              </a:rPr>
              <a:t>不幸的是，先前對這兩種方法的比較是使用不同大小的模型進行的。這引發了一個問題：</a:t>
            </a:r>
            <a:endParaRPr lang="en-US" altLang="zh-TW" sz="1800">
              <a:effectLst/>
            </a:endParaRPr>
          </a:p>
          <a:p>
            <a:endParaRPr lang="en-US" altLang="zh-TW" sz="1800">
              <a:effectLst/>
            </a:endParaRPr>
          </a:p>
          <a:p>
            <a:r>
              <a:rPr lang="zh-TW" altLang="en-US" sz="1800">
                <a:solidFill>
                  <a:srgbClr val="C00000"/>
                </a:solidFill>
                <a:effectLst/>
              </a:rPr>
              <a:t>觀察到的微調模型的較弱的域外泛化是微調的固有屬性還是實驗設定的限制？</a:t>
            </a:r>
            <a:endParaRPr lang="en-US" altLang="zh-TW" sz="1800">
              <a:solidFill>
                <a:srgbClr val="C00000"/>
              </a:solidFill>
              <a:effectLst/>
            </a:endParaRPr>
          </a:p>
          <a:p>
            <a:endParaRPr lang="en-US" altLang="zh-TW" sz="1800">
              <a:effectLst/>
            </a:endParaRPr>
          </a:p>
          <a:p>
            <a:r>
              <a:rPr lang="zh-TW" altLang="en-US" sz="1800">
                <a:effectLst/>
              </a:rPr>
              <a:t>在比較了小樣本微調和上下文學習對挑戰資料集的泛化，同時控制所使用的模型、範例數量和參數數量，範圍從 </a:t>
            </a:r>
            <a:r>
              <a:rPr lang="en-US" altLang="zh-TW" sz="1800">
                <a:effectLst/>
              </a:rPr>
              <a:t>125M </a:t>
            </a:r>
            <a:r>
              <a:rPr lang="zh-TW" altLang="en-US" sz="1800">
                <a:effectLst/>
              </a:rPr>
              <a:t>到 </a:t>
            </a:r>
            <a:r>
              <a:rPr lang="en-US" altLang="zh-TW" sz="1800">
                <a:effectLst/>
              </a:rPr>
              <a:t>30B</a:t>
            </a:r>
            <a:r>
              <a:rPr lang="zh-TW" altLang="en-US" sz="1800">
                <a:effectLst/>
              </a:rPr>
              <a:t>。 結果顯示：</a:t>
            </a:r>
            <a:endParaRPr lang="en-US" altLang="zh-TW" sz="1800">
              <a:effectLst/>
            </a:endParaRPr>
          </a:p>
          <a:p>
            <a:endParaRPr lang="en-US" altLang="zh-TW" sz="1800">
              <a:effectLst/>
            </a:endParaRPr>
          </a:p>
          <a:p>
            <a:r>
              <a:rPr lang="en-US" altLang="zh-TW" sz="1800">
                <a:effectLst/>
              </a:rPr>
              <a:t>       </a:t>
            </a:r>
            <a:r>
              <a:rPr lang="zh-TW" altLang="en-US" sz="1800">
                <a:effectLst/>
              </a:rPr>
              <a:t>經過微調的語言模型實際上可以很好地推廣到領域之外。我們發現這兩種方法具有類似的泛化能力；它們表現出很大的變化，並且依賴模型大小和範例數量等屬性 </a:t>
            </a:r>
          </a:p>
        </p:txBody>
      </p:sp>
      <p:pic>
        <p:nvPicPr>
          <p:cNvPr id="4" name="圖片 3">
            <a:extLst>
              <a:ext uri="{FF2B5EF4-FFF2-40B4-BE49-F238E27FC236}">
                <a16:creationId xmlns:a16="http://schemas.microsoft.com/office/drawing/2014/main" id="{3CAF8085-BCD1-76E6-B2F4-E722670FEC22}"/>
              </a:ext>
            </a:extLst>
          </p:cNvPr>
          <p:cNvPicPr>
            <a:picLocks noChangeAspect="1"/>
          </p:cNvPicPr>
          <p:nvPr/>
        </p:nvPicPr>
        <p:blipFill>
          <a:blip r:embed="rId2"/>
          <a:stretch>
            <a:fillRect/>
          </a:stretch>
        </p:blipFill>
        <p:spPr>
          <a:xfrm>
            <a:off x="341451" y="5409260"/>
            <a:ext cx="8535140" cy="1249788"/>
          </a:xfrm>
          <a:prstGeom prst="rect">
            <a:avLst/>
          </a:prstGeom>
        </p:spPr>
      </p:pic>
    </p:spTree>
    <p:extLst>
      <p:ext uri="{BB962C8B-B14F-4D97-AF65-F5344CB8AC3E}">
        <p14:creationId xmlns:p14="http://schemas.microsoft.com/office/powerpoint/2010/main" val="42784081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5ED520-DE8F-7EB1-84D1-89FA33E9F813}"/>
              </a:ext>
            </a:extLst>
          </p:cNvPr>
          <p:cNvSpPr>
            <a:spLocks noGrp="1"/>
          </p:cNvSpPr>
          <p:nvPr>
            <p:ph type="title"/>
          </p:nvPr>
        </p:nvSpPr>
        <p:spPr/>
        <p:txBody>
          <a:bodyPr/>
          <a:lstStyle/>
          <a:p>
            <a:r>
              <a:rPr lang="zh-TW" altLang="en-US"/>
              <a:t>標記</a:t>
            </a:r>
            <a:r>
              <a:rPr lang="en-US" altLang="zh-TW"/>
              <a:t>(Token)</a:t>
            </a:r>
            <a:r>
              <a:rPr lang="zh-TW" altLang="en-US"/>
              <a:t>是什麼嗎</a:t>
            </a:r>
            <a:r>
              <a:rPr lang="en-US" altLang="zh-TW"/>
              <a:t>?</a:t>
            </a:r>
            <a:endParaRPr lang="zh-TW" altLang="en-US"/>
          </a:p>
        </p:txBody>
      </p:sp>
      <p:sp>
        <p:nvSpPr>
          <p:cNvPr id="3" name="內容版面配置區 2">
            <a:extLst>
              <a:ext uri="{FF2B5EF4-FFF2-40B4-BE49-F238E27FC236}">
                <a16:creationId xmlns:a16="http://schemas.microsoft.com/office/drawing/2014/main" id="{ABAF14FE-4ADE-87D2-A999-A7364A161208}"/>
              </a:ext>
            </a:extLst>
          </p:cNvPr>
          <p:cNvSpPr>
            <a:spLocks noGrp="1"/>
          </p:cNvSpPr>
          <p:nvPr>
            <p:ph idx="1"/>
          </p:nvPr>
        </p:nvSpPr>
        <p:spPr/>
        <p:txBody>
          <a:bodyPr/>
          <a:lstStyle/>
          <a:p>
            <a:r>
              <a:rPr lang="zh-TW" altLang="en-US" sz="1600" b="0">
                <a:solidFill>
                  <a:schemeClr val="tx1"/>
                </a:solidFill>
                <a:effectLst/>
              </a:rPr>
              <a:t>在大型語言模型</a:t>
            </a:r>
            <a:r>
              <a:rPr lang="en-US" altLang="zh-TW" sz="1600" b="0">
                <a:solidFill>
                  <a:schemeClr val="tx1"/>
                </a:solidFill>
                <a:effectLst/>
              </a:rPr>
              <a:t>LLM</a:t>
            </a:r>
            <a:r>
              <a:rPr lang="zh-TW" altLang="en-US" sz="1600" b="0">
                <a:solidFill>
                  <a:schemeClr val="tx1"/>
                </a:solidFill>
                <a:effectLst/>
              </a:rPr>
              <a:t>的世界裡，這些 </a:t>
            </a:r>
            <a:r>
              <a:rPr lang="en-US" altLang="zh-TW" sz="1600" b="0">
                <a:solidFill>
                  <a:schemeClr val="tx1"/>
                </a:solidFill>
                <a:effectLst/>
              </a:rPr>
              <a:t>token (</a:t>
            </a:r>
            <a:r>
              <a:rPr lang="zh-TW" altLang="en-US" sz="1600" b="0">
                <a:solidFill>
                  <a:schemeClr val="tx1"/>
                </a:solidFill>
                <a:effectLst/>
              </a:rPr>
              <a:t>代幣</a:t>
            </a:r>
            <a:r>
              <a:rPr lang="en-US" altLang="zh-TW" sz="1600" b="0">
                <a:solidFill>
                  <a:schemeClr val="tx1"/>
                </a:solidFill>
                <a:effectLst/>
              </a:rPr>
              <a:t>/</a:t>
            </a:r>
            <a:r>
              <a:rPr lang="zh-TW" altLang="en-US" sz="1600" b="0">
                <a:solidFill>
                  <a:schemeClr val="tx1"/>
                </a:solidFill>
                <a:effectLst/>
              </a:rPr>
              <a:t>標記</a:t>
            </a:r>
            <a:r>
              <a:rPr lang="en-US" altLang="zh-TW" sz="1600" b="0">
                <a:solidFill>
                  <a:schemeClr val="tx1"/>
                </a:solidFill>
                <a:effectLst/>
              </a:rPr>
              <a:t>/</a:t>
            </a:r>
            <a:r>
              <a:rPr lang="zh-TW" altLang="en-US" sz="1400" b="0" i="0">
                <a:solidFill>
                  <a:srgbClr val="040C28"/>
                </a:solidFill>
                <a:effectLst/>
                <a:latin typeface="Arial" panose="020B0604020202020204" pitchFamily="34" charset="0"/>
              </a:rPr>
              <a:t>令牌</a:t>
            </a:r>
            <a:r>
              <a:rPr lang="en-US" altLang="zh-TW" sz="1400" b="0" i="0">
                <a:solidFill>
                  <a:srgbClr val="040C28"/>
                </a:solidFill>
                <a:effectLst/>
                <a:latin typeface="Arial" panose="020B0604020202020204" pitchFamily="34" charset="0"/>
              </a:rPr>
              <a:t>/</a:t>
            </a:r>
            <a:r>
              <a:rPr lang="zh-TW" altLang="en-US" sz="1600" b="0">
                <a:solidFill>
                  <a:schemeClr val="tx1"/>
                </a:solidFill>
                <a:effectLst/>
              </a:rPr>
              <a:t>發言權</a:t>
            </a:r>
            <a:r>
              <a:rPr lang="en-US" altLang="zh-TW" sz="1600" b="0">
                <a:solidFill>
                  <a:schemeClr val="tx1"/>
                </a:solidFill>
                <a:effectLst/>
              </a:rPr>
              <a:t>/</a:t>
            </a:r>
            <a:r>
              <a:rPr lang="zh-TW" altLang="en-US" sz="1600" b="0">
                <a:solidFill>
                  <a:schemeClr val="tx1"/>
                </a:solidFill>
                <a:effectLst/>
              </a:rPr>
              <a:t>通證</a:t>
            </a:r>
            <a:r>
              <a:rPr lang="en-US" altLang="zh-TW" sz="1600" b="0">
                <a:solidFill>
                  <a:schemeClr val="tx1"/>
                </a:solidFill>
                <a:effectLst/>
              </a:rPr>
              <a:t>) </a:t>
            </a:r>
            <a:r>
              <a:rPr lang="zh-TW" altLang="en-US" sz="1600" b="0">
                <a:solidFill>
                  <a:schemeClr val="tx1"/>
                </a:solidFill>
                <a:effectLst/>
              </a:rPr>
              <a:t>幫助模型處理您給它的文字。就像把一篇文章中的文字拆分成一個個的詞彙和符號，每一個</a:t>
            </a:r>
            <a:r>
              <a:rPr lang="en-US" altLang="zh-TW" sz="1600" b="0">
                <a:solidFill>
                  <a:schemeClr val="tx1"/>
                </a:solidFill>
                <a:effectLst/>
              </a:rPr>
              <a:t>token</a:t>
            </a:r>
            <a:r>
              <a:rPr lang="zh-TW" altLang="en-US" sz="1600" b="0">
                <a:solidFill>
                  <a:schemeClr val="tx1"/>
                </a:solidFill>
                <a:effectLst/>
              </a:rPr>
              <a:t>都扮演著解開這個語言之謎的關鍵角色。為什麼一個字並不總是代表一個</a:t>
            </a:r>
            <a:r>
              <a:rPr lang="en-US" altLang="zh-TW" sz="1600" b="0">
                <a:solidFill>
                  <a:schemeClr val="tx1"/>
                </a:solidFill>
                <a:effectLst/>
              </a:rPr>
              <a:t>token</a:t>
            </a:r>
            <a:r>
              <a:rPr lang="zh-TW" altLang="en-US" sz="1600" b="0">
                <a:solidFill>
                  <a:schemeClr val="tx1"/>
                </a:solidFill>
                <a:effectLst/>
              </a:rPr>
              <a:t>？</a:t>
            </a:r>
          </a:p>
          <a:p>
            <a:r>
              <a:rPr lang="zh-TW" altLang="en-US" sz="1600" b="0">
                <a:solidFill>
                  <a:schemeClr val="tx1"/>
                </a:solidFill>
                <a:effectLst/>
              </a:rPr>
              <a:t>換言之，當我們向</a:t>
            </a:r>
            <a:r>
              <a:rPr lang="en-US" altLang="zh-TW" sz="1600" b="0">
                <a:solidFill>
                  <a:schemeClr val="tx1"/>
                </a:solidFill>
                <a:effectLst/>
              </a:rPr>
              <a:t>LLM</a:t>
            </a:r>
            <a:r>
              <a:rPr lang="zh-TW" altLang="en-US" sz="1600" b="0">
                <a:solidFill>
                  <a:schemeClr val="tx1"/>
                </a:solidFill>
                <a:effectLst/>
              </a:rPr>
              <a:t>模型輸入一段文字時，這段文字就會先被拆解成一串串的</a:t>
            </a:r>
            <a:r>
              <a:rPr lang="en-US" altLang="zh-TW" sz="1600" b="0">
                <a:solidFill>
                  <a:schemeClr val="tx1"/>
                </a:solidFill>
                <a:effectLst/>
              </a:rPr>
              <a:t>token</a:t>
            </a:r>
            <a:r>
              <a:rPr lang="zh-TW" altLang="en-US" sz="1600" b="0">
                <a:solidFill>
                  <a:schemeClr val="tx1"/>
                </a:solidFill>
                <a:effectLst/>
              </a:rPr>
              <a:t>，就像是一個個獨立的密碼片段。</a:t>
            </a:r>
            <a:endParaRPr lang="en-US" altLang="zh-TW" sz="1600" b="0">
              <a:solidFill>
                <a:schemeClr val="tx1"/>
              </a:solidFill>
              <a:effectLst/>
            </a:endParaRPr>
          </a:p>
          <a:p>
            <a:r>
              <a:rPr lang="zh-TW" altLang="en-US" sz="1600" b="0">
                <a:solidFill>
                  <a:schemeClr val="tx1"/>
                </a:solidFill>
                <a:effectLst/>
              </a:rPr>
              <a:t>而在</a:t>
            </a:r>
            <a:r>
              <a:rPr lang="en-US" altLang="zh-TW" sz="1600" b="0">
                <a:solidFill>
                  <a:schemeClr val="tx1"/>
                </a:solidFill>
                <a:effectLst/>
              </a:rPr>
              <a:t>OpenAI</a:t>
            </a:r>
            <a:r>
              <a:rPr lang="zh-TW" altLang="en-US" sz="1600" b="0">
                <a:solidFill>
                  <a:schemeClr val="tx1"/>
                </a:solidFill>
                <a:effectLst/>
              </a:rPr>
              <a:t>的</a:t>
            </a:r>
            <a:r>
              <a:rPr lang="en-US" altLang="zh-TW" sz="1600" b="0">
                <a:solidFill>
                  <a:schemeClr val="tx1"/>
                </a:solidFill>
                <a:effectLst/>
              </a:rPr>
              <a:t>API</a:t>
            </a:r>
            <a:r>
              <a:rPr lang="zh-TW" altLang="en-US" sz="1600" b="0">
                <a:solidFill>
                  <a:schemeClr val="tx1"/>
                </a:solidFill>
                <a:effectLst/>
              </a:rPr>
              <a:t>中，這些</a:t>
            </a:r>
            <a:r>
              <a:rPr lang="en-US" altLang="zh-TW" sz="1600" b="0">
                <a:solidFill>
                  <a:schemeClr val="tx1"/>
                </a:solidFill>
                <a:effectLst/>
              </a:rPr>
              <a:t>token</a:t>
            </a:r>
            <a:r>
              <a:rPr lang="zh-TW" altLang="en-US" sz="1600" b="0">
                <a:solidFill>
                  <a:schemeClr val="tx1"/>
                </a:solidFill>
                <a:effectLst/>
              </a:rPr>
              <a:t>不僅僅是文字處理的基礎單位，它們還是計算成本的關鍵。每一次當您傳送訊息給</a:t>
            </a:r>
            <a:r>
              <a:rPr lang="en-US" altLang="zh-TW" sz="1600" b="0">
                <a:solidFill>
                  <a:schemeClr val="tx1"/>
                </a:solidFill>
                <a:effectLst/>
              </a:rPr>
              <a:t>API</a:t>
            </a:r>
            <a:r>
              <a:rPr lang="zh-TW" altLang="en-US" sz="1600" b="0">
                <a:solidFill>
                  <a:schemeClr val="tx1"/>
                </a:solidFill>
                <a:effectLst/>
              </a:rPr>
              <a:t>，或者</a:t>
            </a:r>
            <a:r>
              <a:rPr lang="en-US" altLang="zh-TW" sz="1600" b="0">
                <a:solidFill>
                  <a:schemeClr val="tx1"/>
                </a:solidFill>
                <a:effectLst/>
              </a:rPr>
              <a:t>API</a:t>
            </a:r>
            <a:r>
              <a:rPr lang="zh-TW" altLang="en-US" sz="1600" b="0">
                <a:solidFill>
                  <a:schemeClr val="tx1"/>
                </a:solidFill>
                <a:effectLst/>
              </a:rPr>
              <a:t>回應您的訊息時，它們都會細心計算使用了多少個</a:t>
            </a:r>
            <a:r>
              <a:rPr lang="en-US" altLang="zh-TW" sz="1600" b="0">
                <a:solidFill>
                  <a:schemeClr val="tx1"/>
                </a:solidFill>
                <a:effectLst/>
              </a:rPr>
              <a:t>token</a:t>
            </a:r>
            <a:r>
              <a:rPr lang="zh-TW" altLang="en-US" sz="1600" b="0">
                <a:solidFill>
                  <a:schemeClr val="tx1"/>
                </a:solidFill>
                <a:effectLst/>
              </a:rPr>
              <a:t>。</a:t>
            </a:r>
            <a:endParaRPr lang="en-US" altLang="zh-TW" sz="1600" b="0">
              <a:solidFill>
                <a:schemeClr val="tx1"/>
              </a:solidFill>
              <a:effectLst/>
            </a:endParaRPr>
          </a:p>
          <a:p>
            <a:endParaRPr lang="en-US" altLang="zh-TW" sz="1600" b="0">
              <a:solidFill>
                <a:schemeClr val="tx1"/>
              </a:solidFill>
              <a:effectLst/>
            </a:endParaRPr>
          </a:p>
          <a:p>
            <a:pPr marL="285750" indent="-285750">
              <a:buFont typeface="Arial" panose="020B0604020202020204" pitchFamily="34" charset="0"/>
              <a:buChar char="•"/>
            </a:pPr>
            <a:r>
              <a:rPr lang="zh-TW" altLang="en-US" sz="1600" b="0" i="0">
                <a:solidFill>
                  <a:srgbClr val="242424"/>
                </a:solidFill>
                <a:effectLst/>
                <a:latin typeface="source-serif-pro"/>
              </a:rPr>
              <a:t>以</a:t>
            </a:r>
            <a:r>
              <a:rPr lang="en-US" altLang="zh-TW" sz="1600" b="0" i="0">
                <a:solidFill>
                  <a:srgbClr val="242424"/>
                </a:solidFill>
                <a:effectLst/>
                <a:latin typeface="source-serif-pro"/>
              </a:rPr>
              <a:t>GPT-3.5</a:t>
            </a:r>
            <a:r>
              <a:rPr lang="zh-TW" altLang="en-US" sz="1600" b="0" i="0">
                <a:solidFill>
                  <a:srgbClr val="242424"/>
                </a:solidFill>
                <a:effectLst/>
                <a:latin typeface="source-serif-pro"/>
              </a:rPr>
              <a:t>為例，每</a:t>
            </a:r>
            <a:r>
              <a:rPr lang="en-US" altLang="zh-TW" sz="1600" b="0" i="0">
                <a:solidFill>
                  <a:srgbClr val="242424"/>
                </a:solidFill>
                <a:effectLst/>
                <a:latin typeface="source-serif-pro"/>
              </a:rPr>
              <a:t>1000</a:t>
            </a:r>
            <a:r>
              <a:rPr lang="zh-TW" altLang="en-US" sz="1600" b="0" i="0">
                <a:solidFill>
                  <a:srgbClr val="242424"/>
                </a:solidFill>
                <a:effectLst/>
                <a:latin typeface="source-serif-pro"/>
              </a:rPr>
              <a:t>個</a:t>
            </a:r>
            <a:r>
              <a:rPr lang="en-US" altLang="zh-TW" sz="1600" b="0" i="0">
                <a:solidFill>
                  <a:srgbClr val="242424"/>
                </a:solidFill>
                <a:effectLst/>
                <a:latin typeface="source-serif-pro"/>
              </a:rPr>
              <a:t>token</a:t>
            </a:r>
            <a:r>
              <a:rPr lang="zh-TW" altLang="en-US" sz="1600" b="0" i="0">
                <a:solidFill>
                  <a:srgbClr val="242424"/>
                </a:solidFill>
                <a:effectLst/>
                <a:latin typeface="source-serif-pro"/>
              </a:rPr>
              <a:t>的費用大約是</a:t>
            </a:r>
            <a:r>
              <a:rPr lang="en-US" altLang="zh-TW" sz="1600" b="0" i="0">
                <a:solidFill>
                  <a:srgbClr val="242424"/>
                </a:solidFill>
                <a:effectLst/>
                <a:latin typeface="source-serif-pro"/>
              </a:rPr>
              <a:t>0.002</a:t>
            </a:r>
            <a:r>
              <a:rPr lang="zh-TW" altLang="en-US" sz="1600" b="0" i="0">
                <a:solidFill>
                  <a:srgbClr val="242424"/>
                </a:solidFill>
                <a:effectLst/>
                <a:latin typeface="source-serif-pro"/>
              </a:rPr>
              <a:t>美元，大約約是</a:t>
            </a:r>
            <a:r>
              <a:rPr lang="en-US" altLang="zh-TW" sz="1600" b="0" i="0">
                <a:solidFill>
                  <a:srgbClr val="242424"/>
                </a:solidFill>
                <a:effectLst/>
                <a:latin typeface="source-serif-pro"/>
              </a:rPr>
              <a:t>0.2</a:t>
            </a:r>
            <a:r>
              <a:rPr lang="zh-TW" altLang="en-US" sz="1600" b="0" i="0">
                <a:solidFill>
                  <a:srgbClr val="242424"/>
                </a:solidFill>
                <a:effectLst/>
                <a:latin typeface="source-serif-pro"/>
              </a:rPr>
              <a:t>美分。</a:t>
            </a:r>
            <a:endParaRPr lang="en-US" altLang="zh-TW" sz="1600" b="0" i="0">
              <a:solidFill>
                <a:srgbClr val="242424"/>
              </a:solidFill>
              <a:effectLst/>
              <a:latin typeface="source-serif-pro"/>
            </a:endParaRPr>
          </a:p>
          <a:p>
            <a:pPr marL="285750" indent="-285750">
              <a:buFont typeface="Arial" panose="020B0604020202020204" pitchFamily="34" charset="0"/>
              <a:buChar char="•"/>
            </a:pPr>
            <a:r>
              <a:rPr lang="en-US" altLang="zh-TW" sz="1600" b="0" i="0">
                <a:solidFill>
                  <a:srgbClr val="242424"/>
                </a:solidFill>
                <a:effectLst/>
                <a:latin typeface="source-serif-pro"/>
              </a:rPr>
              <a:t>GPT-4</a:t>
            </a:r>
            <a:r>
              <a:rPr lang="zh-TW" altLang="en-US" sz="1600" b="0" i="0">
                <a:solidFill>
                  <a:srgbClr val="242424"/>
                </a:solidFill>
                <a:effectLst/>
                <a:latin typeface="source-serif-pro"/>
              </a:rPr>
              <a:t>的費用則比較高，達到了每</a:t>
            </a:r>
            <a:r>
              <a:rPr lang="en-US" altLang="zh-TW" sz="1600" b="0" i="0">
                <a:solidFill>
                  <a:srgbClr val="242424"/>
                </a:solidFill>
                <a:effectLst/>
                <a:latin typeface="source-serif-pro"/>
              </a:rPr>
              <a:t>1000</a:t>
            </a:r>
            <a:r>
              <a:rPr lang="zh-TW" altLang="en-US" sz="1600" b="0" i="0">
                <a:solidFill>
                  <a:srgbClr val="242424"/>
                </a:solidFill>
                <a:effectLst/>
                <a:latin typeface="source-serif-pro"/>
              </a:rPr>
              <a:t>個</a:t>
            </a:r>
            <a:r>
              <a:rPr lang="en-US" altLang="zh-TW" sz="1600" b="0" i="0">
                <a:solidFill>
                  <a:srgbClr val="242424"/>
                </a:solidFill>
                <a:effectLst/>
                <a:latin typeface="source-serif-pro"/>
              </a:rPr>
              <a:t>token</a:t>
            </a:r>
            <a:r>
              <a:rPr lang="zh-TW" altLang="en-US" sz="1600" b="0" i="0">
                <a:solidFill>
                  <a:srgbClr val="242424"/>
                </a:solidFill>
                <a:effectLst/>
                <a:latin typeface="source-serif-pro"/>
              </a:rPr>
              <a:t>六美分。</a:t>
            </a:r>
            <a:endParaRPr lang="en-US" altLang="zh-TW" sz="1600" b="0" i="0">
              <a:solidFill>
                <a:srgbClr val="242424"/>
              </a:solidFill>
              <a:effectLst/>
              <a:latin typeface="source-serif-pro"/>
            </a:endParaRPr>
          </a:p>
          <a:p>
            <a:pPr marL="285750" indent="-285750">
              <a:buFont typeface="Arial" panose="020B0604020202020204" pitchFamily="34" charset="0"/>
              <a:buChar char="•"/>
            </a:pPr>
            <a:r>
              <a:rPr lang="zh-TW" altLang="en-US" sz="1600" b="0" i="0">
                <a:solidFill>
                  <a:srgbClr val="242424"/>
                </a:solidFill>
                <a:effectLst/>
                <a:latin typeface="source-serif-pro"/>
              </a:rPr>
              <a:t>這些模型對於</a:t>
            </a:r>
            <a:r>
              <a:rPr lang="en-US" altLang="zh-TW" sz="1600" b="0" i="0">
                <a:solidFill>
                  <a:srgbClr val="242424"/>
                </a:solidFill>
                <a:effectLst/>
                <a:latin typeface="source-serif-pro"/>
              </a:rPr>
              <a:t>prompt</a:t>
            </a:r>
            <a:r>
              <a:rPr lang="zh-TW" altLang="en-US" sz="1600" b="0" i="0">
                <a:solidFill>
                  <a:srgbClr val="242424"/>
                </a:solidFill>
                <a:effectLst/>
                <a:latin typeface="source-serif-pro"/>
              </a:rPr>
              <a:t>提示也會收費，而這裡的「提示」，或者說所輸入</a:t>
            </a:r>
            <a:r>
              <a:rPr lang="en-US" altLang="zh-TW" sz="1600" b="0" i="0">
                <a:solidFill>
                  <a:srgbClr val="242424"/>
                </a:solidFill>
                <a:effectLst/>
                <a:latin typeface="source-serif-pro"/>
              </a:rPr>
              <a:t>token</a:t>
            </a:r>
            <a:r>
              <a:rPr lang="zh-TW" altLang="en-US" sz="1600" b="0" i="0">
                <a:solidFill>
                  <a:srgbClr val="242424"/>
                </a:solidFill>
                <a:effectLst/>
                <a:latin typeface="source-serif-pro"/>
              </a:rPr>
              <a:t>，通常成本較低。</a:t>
            </a:r>
            <a:endParaRPr lang="en-US" altLang="zh-TW" sz="1800" b="0">
              <a:solidFill>
                <a:schemeClr val="tx1"/>
              </a:solidFill>
              <a:effectLst/>
            </a:endParaRPr>
          </a:p>
          <a:p>
            <a:endParaRPr lang="en-US" altLang="zh-TW" sz="1600" b="0">
              <a:solidFill>
                <a:schemeClr val="tx1"/>
              </a:solidFill>
              <a:effectLst/>
            </a:endParaRPr>
          </a:p>
          <a:p>
            <a:r>
              <a:rPr lang="zh-TW" altLang="en-US" sz="1600" b="0">
                <a:solidFill>
                  <a:schemeClr val="tx1"/>
                </a:solidFill>
                <a:effectLst/>
              </a:rPr>
              <a:t>理解</a:t>
            </a:r>
            <a:r>
              <a:rPr lang="en-US" altLang="zh-TW" sz="1600" b="0">
                <a:solidFill>
                  <a:schemeClr val="tx1"/>
                </a:solidFill>
                <a:effectLst/>
              </a:rPr>
              <a:t>token</a:t>
            </a:r>
            <a:r>
              <a:rPr lang="zh-TW" altLang="en-US" sz="1600" b="0">
                <a:solidFill>
                  <a:schemeClr val="tx1"/>
                </a:solidFill>
                <a:effectLst/>
              </a:rPr>
              <a:t>就像是掌握了一把解開現代數字語言之謎的鑰匙。這些小小的符號，不僅是我們與智慧型模型對話的基礎，也是衡量我們在這個智慧型世界中所付出代價的單位。</a:t>
            </a:r>
          </a:p>
        </p:txBody>
      </p:sp>
      <p:sp>
        <p:nvSpPr>
          <p:cNvPr id="5" name="文字方塊 4">
            <a:extLst>
              <a:ext uri="{FF2B5EF4-FFF2-40B4-BE49-F238E27FC236}">
                <a16:creationId xmlns:a16="http://schemas.microsoft.com/office/drawing/2014/main" id="{FDD445E8-6158-4F45-07C9-B97F4E7E0498}"/>
              </a:ext>
            </a:extLst>
          </p:cNvPr>
          <p:cNvSpPr txBox="1"/>
          <p:nvPr/>
        </p:nvSpPr>
        <p:spPr>
          <a:xfrm>
            <a:off x="4609021" y="22412"/>
            <a:ext cx="4572000" cy="338554"/>
          </a:xfrm>
          <a:prstGeom prst="rect">
            <a:avLst/>
          </a:prstGeom>
          <a:noFill/>
        </p:spPr>
        <p:txBody>
          <a:bodyPr wrap="square">
            <a:spAutoFit/>
          </a:bodyPr>
          <a:lstStyle/>
          <a:p>
            <a:r>
              <a:rPr lang="en-US" altLang="zh-TW" sz="800"/>
              <a:t>https://medium.com/seaniap/%E4%B8%80%E5%80%8B%E5%AD%97%E7%AD%89%E6%96%BC%E4%B8%80%E5%80%8Btoken%E5%97%8E-2d35c46dcb4c</a:t>
            </a:r>
            <a:endParaRPr lang="zh-TW" altLang="en-US" sz="800"/>
          </a:p>
        </p:txBody>
      </p:sp>
      <p:pic>
        <p:nvPicPr>
          <p:cNvPr id="7" name="圖片 6">
            <a:extLst>
              <a:ext uri="{FF2B5EF4-FFF2-40B4-BE49-F238E27FC236}">
                <a16:creationId xmlns:a16="http://schemas.microsoft.com/office/drawing/2014/main" id="{4749AFFD-251D-A4AB-639D-A2DA3AB07AB1}"/>
              </a:ext>
            </a:extLst>
          </p:cNvPr>
          <p:cNvPicPr>
            <a:picLocks noChangeAspect="1"/>
          </p:cNvPicPr>
          <p:nvPr/>
        </p:nvPicPr>
        <p:blipFill>
          <a:blip r:embed="rId2"/>
          <a:stretch>
            <a:fillRect/>
          </a:stretch>
        </p:blipFill>
        <p:spPr>
          <a:xfrm>
            <a:off x="4139952" y="4682576"/>
            <a:ext cx="4165527" cy="2245375"/>
          </a:xfrm>
          <a:prstGeom prst="rect">
            <a:avLst/>
          </a:prstGeom>
        </p:spPr>
      </p:pic>
    </p:spTree>
    <p:extLst>
      <p:ext uri="{BB962C8B-B14F-4D97-AF65-F5344CB8AC3E}">
        <p14:creationId xmlns:p14="http://schemas.microsoft.com/office/powerpoint/2010/main" val="278164093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5F69B21-9FCD-F563-4ADF-5FA2FC3A2240}"/>
              </a:ext>
            </a:extLst>
          </p:cNvPr>
          <p:cNvSpPr>
            <a:spLocks noGrp="1"/>
          </p:cNvSpPr>
          <p:nvPr>
            <p:ph type="title"/>
          </p:nvPr>
        </p:nvSpPr>
        <p:spPr/>
        <p:txBody>
          <a:bodyPr/>
          <a:lstStyle/>
          <a:p>
            <a:r>
              <a:rPr lang="zh-TW" altLang="en-US" b="1" i="0">
                <a:solidFill>
                  <a:srgbClr val="18181B"/>
                </a:solidFill>
                <a:effectLst/>
                <a:latin typeface="Suisse Intl"/>
              </a:rPr>
              <a:t>評估大型語言模型</a:t>
            </a:r>
            <a:endParaRPr lang="zh-TW" altLang="en-US"/>
          </a:p>
        </p:txBody>
      </p:sp>
      <p:sp>
        <p:nvSpPr>
          <p:cNvPr id="5" name="文字版面配置區 4">
            <a:extLst>
              <a:ext uri="{FF2B5EF4-FFF2-40B4-BE49-F238E27FC236}">
                <a16:creationId xmlns:a16="http://schemas.microsoft.com/office/drawing/2014/main" id="{11F749F5-A27F-293B-B2C6-73DF79D025C2}"/>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567858728"/>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A37114C-CA55-F974-1C23-5229C2E88D87}"/>
              </a:ext>
            </a:extLst>
          </p:cNvPr>
          <p:cNvSpPr>
            <a:spLocks noGrp="1"/>
          </p:cNvSpPr>
          <p:nvPr>
            <p:ph type="title"/>
          </p:nvPr>
        </p:nvSpPr>
        <p:spPr/>
        <p:txBody>
          <a:bodyPr/>
          <a:lstStyle/>
          <a:p>
            <a:r>
              <a:rPr lang="zh-TW" altLang="en-US" b="1" i="0">
                <a:solidFill>
                  <a:srgbClr val="18181B"/>
                </a:solidFill>
                <a:effectLst/>
                <a:latin typeface="Suisse Intl"/>
              </a:rPr>
              <a:t>評估大型語言模型</a:t>
            </a:r>
            <a:endParaRPr lang="zh-TW" altLang="en-US"/>
          </a:p>
        </p:txBody>
      </p:sp>
      <p:pic>
        <p:nvPicPr>
          <p:cNvPr id="4" name="內容版面配置區 3">
            <a:extLst>
              <a:ext uri="{FF2B5EF4-FFF2-40B4-BE49-F238E27FC236}">
                <a16:creationId xmlns:a16="http://schemas.microsoft.com/office/drawing/2014/main" id="{E00F13D8-D8AA-B092-ADA4-F2CCA1EDA60C}"/>
              </a:ext>
            </a:extLst>
          </p:cNvPr>
          <p:cNvPicPr>
            <a:picLocks noGrp="1" noChangeAspect="1"/>
          </p:cNvPicPr>
          <p:nvPr>
            <p:ph idx="1"/>
          </p:nvPr>
        </p:nvPicPr>
        <p:blipFill>
          <a:blip r:embed="rId2"/>
          <a:stretch>
            <a:fillRect/>
          </a:stretch>
        </p:blipFill>
        <p:spPr>
          <a:xfrm>
            <a:off x="180975" y="1262361"/>
            <a:ext cx="8855075" cy="4980979"/>
          </a:xfrm>
          <a:prstGeom prst="rect">
            <a:avLst/>
          </a:prstGeom>
        </p:spPr>
      </p:pic>
      <p:sp>
        <p:nvSpPr>
          <p:cNvPr id="6" name="文字方塊 5">
            <a:extLst>
              <a:ext uri="{FF2B5EF4-FFF2-40B4-BE49-F238E27FC236}">
                <a16:creationId xmlns:a16="http://schemas.microsoft.com/office/drawing/2014/main" id="{11CFA371-F3DD-D5AF-FB2A-39029DCE0E30}"/>
              </a:ext>
              <a:ext uri="{C183D7F6-B498-43B3-948B-1728B52AA6E4}">
                <adec:decorative xmlns:adec="http://schemas.microsoft.com/office/drawing/2017/decorative" val="1"/>
              </a:ext>
            </a:extLst>
          </p:cNvPr>
          <p:cNvSpPr txBox="1"/>
          <p:nvPr/>
        </p:nvSpPr>
        <p:spPr>
          <a:xfrm>
            <a:off x="683568" y="6256077"/>
            <a:ext cx="8135441" cy="461665"/>
          </a:xfrm>
          <a:prstGeom prst="rect">
            <a:avLst/>
          </a:prstGeom>
          <a:noFill/>
        </p:spPr>
        <p:txBody>
          <a:bodyPr wrap="square">
            <a:spAutoFit/>
          </a:bodyPr>
          <a:lstStyle/>
          <a:p>
            <a:r>
              <a:rPr lang="en-US" altLang="zh-TW" sz="1200">
                <a:latin typeface="+mj-ea"/>
                <a:ea typeface="+mj-ea"/>
              </a:rPr>
              <a:t>WER</a:t>
            </a:r>
            <a:r>
              <a:rPr lang="zh-TW" altLang="en-US" sz="1200">
                <a:latin typeface="+mj-ea"/>
                <a:ea typeface="+mj-ea"/>
              </a:rPr>
              <a:t>（單字錯誤率）：有一組基於 </a:t>
            </a:r>
            <a:r>
              <a:rPr lang="en-US" altLang="zh-TW" sz="1200">
                <a:latin typeface="+mj-ea"/>
                <a:ea typeface="+mj-ea"/>
              </a:rPr>
              <a:t>WER </a:t>
            </a:r>
            <a:r>
              <a:rPr lang="zh-TW" altLang="en-US" sz="1200">
                <a:latin typeface="+mj-ea"/>
                <a:ea typeface="+mj-ea"/>
              </a:rPr>
              <a:t>的指標，用於測量編輯距離 𝑑（𝑐，𝑟），即將候選字串轉換為參考字串所需的插入、刪除、替換和可能的轉置次數。</a:t>
            </a:r>
          </a:p>
        </p:txBody>
      </p:sp>
    </p:spTree>
    <p:extLst>
      <p:ext uri="{BB962C8B-B14F-4D97-AF65-F5344CB8AC3E}">
        <p14:creationId xmlns:p14="http://schemas.microsoft.com/office/powerpoint/2010/main" val="434765362"/>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EC4B-0278-EBD5-983F-491BAA168E6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4348F9C-CF30-9657-F923-836ECEE87575}"/>
              </a:ext>
            </a:extLst>
          </p:cNvPr>
          <p:cNvSpPr>
            <a:spLocks noGrp="1"/>
          </p:cNvSpPr>
          <p:nvPr>
            <p:ph type="title"/>
          </p:nvPr>
        </p:nvSpPr>
        <p:spPr/>
        <p:txBody>
          <a:bodyPr/>
          <a:lstStyle/>
          <a:p>
            <a:r>
              <a:rPr lang="en-US" altLang="zh-TW"/>
              <a:t>Key Metrics for LLM Evaluation</a:t>
            </a:r>
            <a:endParaRPr lang="zh-TW" altLang="en-US"/>
          </a:p>
        </p:txBody>
      </p:sp>
      <p:sp>
        <p:nvSpPr>
          <p:cNvPr id="3" name="內容版面配置區 2">
            <a:extLst>
              <a:ext uri="{FF2B5EF4-FFF2-40B4-BE49-F238E27FC236}">
                <a16:creationId xmlns:a16="http://schemas.microsoft.com/office/drawing/2014/main" id="{FC8CFB8A-37B3-2DF8-5EA8-2614ABD381AA}"/>
              </a:ext>
            </a:extLst>
          </p:cNvPr>
          <p:cNvSpPr>
            <a:spLocks noGrp="1"/>
          </p:cNvSpPr>
          <p:nvPr>
            <p:ph idx="1"/>
          </p:nvPr>
        </p:nvSpPr>
        <p:spPr>
          <a:xfrm>
            <a:off x="181546" y="984999"/>
            <a:ext cx="8854950" cy="5688632"/>
          </a:xfrm>
        </p:spPr>
        <p:txBody>
          <a:bodyPr/>
          <a:lstStyle/>
          <a:p>
            <a:r>
              <a:rPr lang="zh-TW" altLang="en-US" sz="1600"/>
              <a:t>評估</a:t>
            </a:r>
            <a:r>
              <a:rPr lang="en-US" altLang="zh-TW" sz="1600"/>
              <a:t>LLM</a:t>
            </a:r>
            <a:r>
              <a:rPr lang="zh-TW" altLang="en-US" sz="1600"/>
              <a:t>需要採取綜合方法，採用一系列措施來評估其表現的各個方面。</a:t>
            </a:r>
            <a:endParaRPr lang="en-US" altLang="zh-TW" sz="1600"/>
          </a:p>
          <a:p>
            <a:endParaRPr lang="en-US" altLang="zh-TW" sz="1600"/>
          </a:p>
          <a:p>
            <a:r>
              <a:rPr lang="en-US" altLang="zh-TW" sz="1600">
                <a:solidFill>
                  <a:srgbClr val="C00000"/>
                </a:solidFill>
              </a:rPr>
              <a:t>1. </a:t>
            </a:r>
            <a:r>
              <a:rPr lang="zh-TW" altLang="en-US" sz="1600">
                <a:solidFill>
                  <a:srgbClr val="C00000"/>
                </a:solidFill>
              </a:rPr>
              <a:t>準確度和性能指標</a:t>
            </a:r>
            <a:r>
              <a:rPr lang="en-US" altLang="zh-TW" sz="1600">
                <a:solidFill>
                  <a:srgbClr val="C00000"/>
                </a:solidFill>
              </a:rPr>
              <a:t>:  </a:t>
            </a:r>
            <a:r>
              <a:rPr lang="zh-TW" altLang="en-US" sz="1600"/>
              <a:t>準確衡量績效是了解 </a:t>
            </a:r>
            <a:r>
              <a:rPr lang="en-US" altLang="zh-TW" sz="1600"/>
              <a:t>LLM </a:t>
            </a:r>
            <a:r>
              <a:rPr lang="zh-TW" altLang="en-US" sz="1600"/>
              <a:t>能力的重要一步。 </a:t>
            </a:r>
          </a:p>
          <a:p>
            <a:endParaRPr lang="zh-TW" altLang="en-US" sz="1600"/>
          </a:p>
          <a:p>
            <a:r>
              <a:rPr lang="en-US" altLang="zh-TW" sz="1600">
                <a:solidFill>
                  <a:schemeClr val="tx1"/>
                </a:solidFill>
              </a:rPr>
              <a:t>a. </a:t>
            </a:r>
            <a:r>
              <a:rPr lang="zh-TW" altLang="en-US" sz="1600">
                <a:solidFill>
                  <a:schemeClr val="tx1"/>
                </a:solidFill>
              </a:rPr>
              <a:t>困惑度</a:t>
            </a:r>
            <a:r>
              <a:rPr lang="en-US" altLang="zh-TW" sz="1600">
                <a:solidFill>
                  <a:schemeClr val="tx1"/>
                </a:solidFill>
              </a:rPr>
              <a:t>(</a:t>
            </a:r>
            <a:r>
              <a:rPr lang="en-US" altLang="zh-TW" sz="1600">
                <a:solidFill>
                  <a:schemeClr val="tx1"/>
                </a:solidFill>
                <a:effectLst/>
              </a:rPr>
              <a:t>Perplexity</a:t>
            </a:r>
            <a:r>
              <a:rPr lang="en-US" altLang="zh-TW" sz="1600">
                <a:solidFill>
                  <a:schemeClr val="tx1"/>
                </a:solidFill>
              </a:rPr>
              <a:t>): </a:t>
            </a:r>
            <a:r>
              <a:rPr lang="zh-TW" altLang="en-US" sz="1600">
                <a:solidFill>
                  <a:schemeClr val="tx1"/>
                </a:solidFill>
              </a:rPr>
              <a:t> </a:t>
            </a:r>
            <a:r>
              <a:rPr lang="zh-TW" altLang="en-US" sz="1600"/>
              <a:t>是評估和衡量 </a:t>
            </a:r>
            <a:r>
              <a:rPr lang="en-US" altLang="zh-TW" sz="1600"/>
              <a:t>LLM </a:t>
            </a:r>
            <a:r>
              <a:rPr lang="zh-TW" altLang="en-US" sz="1600"/>
              <a:t>預測序列中下一個單字的能力的基本指標。我們可以這樣計算：</a:t>
            </a:r>
          </a:p>
          <a:p>
            <a:endParaRPr lang="zh-TW" altLang="en-US" sz="1600"/>
          </a:p>
          <a:p>
            <a:pPr marL="342900" indent="-342900">
              <a:buFont typeface="Arial" panose="020B0604020202020204" pitchFamily="34" charset="0"/>
              <a:buChar char="•"/>
            </a:pPr>
            <a:r>
              <a:rPr lang="zh-TW" altLang="en-US" sz="1600"/>
              <a:t>機率 </a:t>
            </a:r>
            <a:r>
              <a:rPr lang="en-US" altLang="zh-TW" sz="1600"/>
              <a:t>(</a:t>
            </a:r>
            <a:r>
              <a:rPr lang="en-US" altLang="zh-TW" sz="1600">
                <a:effectLst/>
              </a:rPr>
              <a:t>Probability)</a:t>
            </a:r>
            <a:r>
              <a:rPr lang="zh-TW" altLang="en-US" sz="1600"/>
              <a:t>：首先，模型計算句子中每個單字出現的機率。</a:t>
            </a:r>
          </a:p>
          <a:p>
            <a:pPr marL="342900" indent="-342900">
              <a:buFont typeface="Arial" panose="020B0604020202020204" pitchFamily="34" charset="0"/>
              <a:buChar char="•"/>
            </a:pPr>
            <a:r>
              <a:rPr lang="zh-TW" altLang="en-US" sz="1600"/>
              <a:t>逆概率 </a:t>
            </a:r>
            <a:r>
              <a:rPr lang="en-US" altLang="zh-TW" sz="1600"/>
              <a:t>(</a:t>
            </a:r>
            <a:r>
              <a:rPr lang="en-US" altLang="zh-TW" sz="1600">
                <a:effectLst/>
              </a:rPr>
              <a:t>Inverse probability</a:t>
            </a:r>
            <a:r>
              <a:rPr lang="en-US" altLang="zh-TW" sz="1600"/>
              <a:t>)</a:t>
            </a:r>
            <a:r>
              <a:rPr lang="zh-TW" altLang="en-US" sz="1600"/>
              <a:t>：我們取該機率的相反數。例如，如果一個單字具有很高的機率（意味著模型認為它很可能），那麼它的逆機率就會較低。</a:t>
            </a:r>
          </a:p>
          <a:p>
            <a:pPr marL="342900" indent="-342900">
              <a:buFont typeface="Arial" panose="020B0604020202020204" pitchFamily="34" charset="0"/>
              <a:buChar char="•"/>
            </a:pPr>
            <a:r>
              <a:rPr lang="zh-TW" altLang="en-US" sz="1600"/>
              <a:t>標準化 </a:t>
            </a:r>
            <a:r>
              <a:rPr lang="en-US" altLang="zh-TW" sz="1600"/>
              <a:t>(</a:t>
            </a:r>
            <a:r>
              <a:rPr lang="en-US" altLang="zh-TW" sz="1600">
                <a:effectLst/>
              </a:rPr>
              <a:t>Normalization</a:t>
            </a:r>
            <a:r>
              <a:rPr lang="en-US" altLang="zh-TW" sz="1600"/>
              <a:t>)</a:t>
            </a:r>
            <a:r>
              <a:rPr lang="zh-TW" altLang="en-US" sz="1600"/>
              <a:t>：然後，我們對測試集（我們正在測試模型的文字）中的所有單字取這個逆機率的平均值。</a:t>
            </a:r>
            <a:endParaRPr lang="en-US" altLang="zh-TW" sz="1600"/>
          </a:p>
          <a:p>
            <a:pPr marL="342900" indent="-342900">
              <a:buFont typeface="Arial" panose="020B0604020202020204" pitchFamily="34" charset="0"/>
              <a:buChar char="•"/>
            </a:pPr>
            <a:endParaRPr lang="en-US" altLang="zh-TW" sz="1600"/>
          </a:p>
          <a:p>
            <a:pPr marL="342900" indent="-342900">
              <a:buFont typeface="Arial" panose="020B0604020202020204" pitchFamily="34" charset="0"/>
              <a:buChar char="•"/>
            </a:pPr>
            <a:endParaRPr lang="en-US" altLang="zh-TW" sz="1600"/>
          </a:p>
          <a:p>
            <a:pPr marL="342900" indent="-342900">
              <a:buFont typeface="Arial" panose="020B0604020202020204" pitchFamily="34" charset="0"/>
              <a:buChar char="•"/>
            </a:pPr>
            <a:endParaRPr lang="en-US" altLang="zh-TW" sz="1600"/>
          </a:p>
          <a:p>
            <a:pPr marL="342900" indent="-342900">
              <a:buFont typeface="Arial" panose="020B0604020202020204" pitchFamily="34" charset="0"/>
              <a:buChar char="•"/>
            </a:pPr>
            <a:endParaRPr lang="en-US" altLang="zh-TW" sz="1600"/>
          </a:p>
          <a:p>
            <a:pPr marL="342900" indent="-342900">
              <a:buFont typeface="Arial" panose="020B0604020202020204" pitchFamily="34" charset="0"/>
              <a:buChar char="•"/>
            </a:pPr>
            <a:r>
              <a:rPr lang="zh-TW" altLang="en-US" sz="1600"/>
              <a:t>困惑度分數越低，表示模型對下一個單字的預測越準確，反映出更好的表現。本質上，它量化了機率分佈或預測模型預測樣本的準確性。對於 </a:t>
            </a:r>
            <a:r>
              <a:rPr lang="en-US" altLang="zh-TW" sz="1600"/>
              <a:t>LLM</a:t>
            </a:r>
            <a:r>
              <a:rPr lang="zh-TW" altLang="en-US" sz="1600"/>
              <a:t>，較低的困惑度意味著模型對其單字預測更有信心，從而產生更連貫、更符合上下文的文字。</a:t>
            </a:r>
          </a:p>
        </p:txBody>
      </p:sp>
      <p:pic>
        <p:nvPicPr>
          <p:cNvPr id="8" name="圖片 7" descr="一張含有 文字, 字型, 螢幕擷取畫面 的圖片&#10;&#10;AI 產生的內容可能不正確。">
            <a:extLst>
              <a:ext uri="{FF2B5EF4-FFF2-40B4-BE49-F238E27FC236}">
                <a16:creationId xmlns:a16="http://schemas.microsoft.com/office/drawing/2014/main" id="{E76930F4-99E1-380B-00E2-B34714632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4005064"/>
            <a:ext cx="6373725" cy="849830"/>
          </a:xfrm>
          <a:prstGeom prst="rect">
            <a:avLst/>
          </a:prstGeom>
        </p:spPr>
      </p:pic>
      <p:sp>
        <p:nvSpPr>
          <p:cNvPr id="10" name="文字方塊 9">
            <a:extLst>
              <a:ext uri="{FF2B5EF4-FFF2-40B4-BE49-F238E27FC236}">
                <a16:creationId xmlns:a16="http://schemas.microsoft.com/office/drawing/2014/main" id="{8572B640-F7B8-1E02-A906-3E347D6EB442}"/>
              </a:ext>
            </a:extLst>
          </p:cNvPr>
          <p:cNvSpPr txBox="1"/>
          <p:nvPr/>
        </p:nvSpPr>
        <p:spPr>
          <a:xfrm>
            <a:off x="101718" y="5949280"/>
            <a:ext cx="8854950" cy="646331"/>
          </a:xfrm>
          <a:prstGeom prst="rect">
            <a:avLst/>
          </a:prstGeom>
          <a:noFill/>
        </p:spPr>
        <p:txBody>
          <a:bodyPr wrap="square">
            <a:spAutoFit/>
          </a:bodyPr>
          <a:lstStyle/>
          <a:p>
            <a:r>
              <a:rPr lang="en-US" altLang="zh-TW" sz="1200">
                <a:latin typeface="+mj-ea"/>
                <a:ea typeface="+mj-ea"/>
              </a:rPr>
              <a:t>Ps. </a:t>
            </a:r>
            <a:r>
              <a:rPr lang="zh-TW" altLang="en-US" sz="1200" b="1">
                <a:solidFill>
                  <a:srgbClr val="7030A0"/>
                </a:solidFill>
                <a:latin typeface="+mj-ea"/>
                <a:ea typeface="+mj-ea"/>
              </a:rPr>
              <a:t>準確度</a:t>
            </a:r>
            <a:r>
              <a:rPr lang="zh-TW" altLang="en-US" sz="1200">
                <a:latin typeface="+mj-ea"/>
                <a:ea typeface="+mj-ea"/>
              </a:rPr>
              <a:t>是分類任務中廣泛使用的指標，表示模型正確預測的比例。雖然這是一個典型的直覺指標，但在開放式生成任務中，它往往會產生誤導。 例如，在產生有創意或有脈絡細微差別的文字時，</a:t>
            </a:r>
            <a:r>
              <a:rPr lang="zh-TW" altLang="en-US" sz="1200" b="1">
                <a:solidFill>
                  <a:srgbClr val="C00000"/>
                </a:solidFill>
                <a:latin typeface="+mj-ea"/>
                <a:ea typeface="+mj-ea"/>
              </a:rPr>
              <a:t>輸出的「正確性」並不像情緒分析或主題分類等任務那麼容易定義</a:t>
            </a:r>
            <a:r>
              <a:rPr lang="zh-TW" altLang="en-US" sz="1200">
                <a:latin typeface="+mj-ea"/>
                <a:ea typeface="+mj-ea"/>
              </a:rPr>
              <a:t>。因此，雖然準確性對於特定任務很有用，但</a:t>
            </a:r>
            <a:r>
              <a:rPr lang="zh-TW" altLang="en-US" sz="1200" b="1">
                <a:solidFill>
                  <a:srgbClr val="C00000"/>
                </a:solidFill>
                <a:latin typeface="+mj-ea"/>
                <a:ea typeface="+mj-ea"/>
              </a:rPr>
              <a:t>在評估 </a:t>
            </a:r>
            <a:r>
              <a:rPr lang="en-US" altLang="zh-TW" sz="1200" b="1">
                <a:solidFill>
                  <a:srgbClr val="C00000"/>
                </a:solidFill>
                <a:latin typeface="+mj-ea"/>
                <a:ea typeface="+mj-ea"/>
              </a:rPr>
              <a:t>LLM </a:t>
            </a:r>
            <a:r>
              <a:rPr lang="zh-TW" altLang="en-US" sz="1200" b="1">
                <a:solidFill>
                  <a:srgbClr val="C00000"/>
                </a:solidFill>
                <a:latin typeface="+mj-ea"/>
                <a:ea typeface="+mj-ea"/>
              </a:rPr>
              <a:t>時應該與其他指標相輔相成</a:t>
            </a:r>
            <a:r>
              <a:rPr lang="zh-TW" altLang="en-US" sz="1200">
                <a:latin typeface="+mj-ea"/>
                <a:ea typeface="+mj-ea"/>
              </a:rPr>
              <a:t>。</a:t>
            </a:r>
          </a:p>
        </p:txBody>
      </p:sp>
    </p:spTree>
    <p:extLst>
      <p:ext uri="{BB962C8B-B14F-4D97-AF65-F5344CB8AC3E}">
        <p14:creationId xmlns:p14="http://schemas.microsoft.com/office/powerpoint/2010/main" val="5314543"/>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17DDF-C332-650D-30A8-557AA04A0D0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94E107A-0850-00ED-6E32-00448B5FAE76}"/>
              </a:ext>
            </a:extLst>
          </p:cNvPr>
          <p:cNvSpPr>
            <a:spLocks noGrp="1"/>
          </p:cNvSpPr>
          <p:nvPr>
            <p:ph type="title"/>
          </p:nvPr>
        </p:nvSpPr>
        <p:spPr/>
        <p:txBody>
          <a:bodyPr/>
          <a:lstStyle/>
          <a:p>
            <a:r>
              <a:rPr lang="en-US" altLang="zh-TW"/>
              <a:t>Key Metrics for LLM Evaluation</a:t>
            </a:r>
            <a:endParaRPr lang="zh-TW" altLang="en-US"/>
          </a:p>
        </p:txBody>
      </p:sp>
      <p:sp>
        <p:nvSpPr>
          <p:cNvPr id="3" name="內容版面配置區 2">
            <a:extLst>
              <a:ext uri="{FF2B5EF4-FFF2-40B4-BE49-F238E27FC236}">
                <a16:creationId xmlns:a16="http://schemas.microsoft.com/office/drawing/2014/main" id="{95EF86D1-EE32-B91C-AAB5-139C907EFB59}"/>
              </a:ext>
            </a:extLst>
          </p:cNvPr>
          <p:cNvSpPr>
            <a:spLocks noGrp="1"/>
          </p:cNvSpPr>
          <p:nvPr>
            <p:ph idx="1"/>
          </p:nvPr>
        </p:nvSpPr>
        <p:spPr>
          <a:xfrm>
            <a:off x="181546" y="984999"/>
            <a:ext cx="8854950" cy="5688632"/>
          </a:xfrm>
        </p:spPr>
        <p:txBody>
          <a:bodyPr/>
          <a:lstStyle/>
          <a:p>
            <a:r>
              <a:rPr lang="en-US" altLang="zh-TW" sz="1600">
                <a:solidFill>
                  <a:schemeClr val="tx1"/>
                </a:solidFill>
              </a:rPr>
              <a:t>b. BLEU/ROUGE </a:t>
            </a:r>
            <a:r>
              <a:rPr lang="zh-TW" altLang="en-US" sz="1600">
                <a:solidFill>
                  <a:schemeClr val="tx1"/>
                </a:solidFill>
              </a:rPr>
              <a:t>分數</a:t>
            </a:r>
          </a:p>
          <a:p>
            <a:r>
              <a:rPr lang="en-US" altLang="zh-TW" sz="1600"/>
              <a:t>BLEU</a:t>
            </a:r>
            <a:r>
              <a:rPr lang="zh-TW" altLang="en-US" sz="1600"/>
              <a:t>（</a:t>
            </a:r>
            <a:r>
              <a:rPr lang="en-US" altLang="zh-TW" sz="1400" b="0" i="0">
                <a:solidFill>
                  <a:srgbClr val="05192D"/>
                </a:solidFill>
                <a:effectLst/>
                <a:latin typeface="Studio-Feixen-Sans"/>
              </a:rPr>
              <a:t>Bilingual Evaluation Understudy--</a:t>
            </a:r>
            <a:r>
              <a:rPr lang="zh-TW" altLang="en-US" sz="1600"/>
              <a:t>雙語評估互補）和 </a:t>
            </a:r>
            <a:r>
              <a:rPr lang="en-US" altLang="zh-TW" sz="1600"/>
              <a:t>ROUGE</a:t>
            </a:r>
            <a:r>
              <a:rPr lang="zh-TW" altLang="en-US" sz="1600"/>
              <a:t>（</a:t>
            </a:r>
            <a:r>
              <a:rPr lang="en-US" altLang="zh-TW" sz="1400" b="0" i="0">
                <a:solidFill>
                  <a:srgbClr val="05192D"/>
                </a:solidFill>
                <a:effectLst/>
                <a:latin typeface="Studio-Feixen-Sans"/>
              </a:rPr>
              <a:t>Recall-Oriented Understudy for Gisting Evaluation--</a:t>
            </a:r>
            <a:r>
              <a:rPr lang="zh-TW" altLang="en-US" sz="1600"/>
              <a:t>以回憶為導向的概括評估互補）分數用於透過將生成的文本與參考文本進行比較來評估生成的文本的品質。</a:t>
            </a:r>
          </a:p>
          <a:p>
            <a:pPr marL="285750" indent="-285750">
              <a:buFont typeface="Arial" panose="020B0604020202020204" pitchFamily="34" charset="0"/>
              <a:buChar char="•"/>
            </a:pPr>
            <a:r>
              <a:rPr lang="en-US" altLang="zh-TW" sz="1600">
                <a:effectLst/>
              </a:rPr>
              <a:t>BLEU </a:t>
            </a:r>
            <a:r>
              <a:rPr lang="zh-TW" altLang="en-US" sz="1600">
                <a:effectLst/>
              </a:rPr>
              <a:t>的核心在於準確率：</a:t>
            </a:r>
            <a:r>
              <a:rPr lang="en-US" altLang="zh-TW" sz="1600">
                <a:effectLst/>
              </a:rPr>
              <a:t>BLEU </a:t>
            </a:r>
            <a:r>
              <a:rPr lang="zh-TW" altLang="en-US" sz="1600">
                <a:effectLst/>
              </a:rPr>
              <a:t>演算法會比較自動翻譯的連續片語與它在參考翻譯中找到的連續片語，並以加權方式計算相符項數目。 這些相符項與位置無關。 相符程度越高，與參考翻譯的相似度就越高，分數也就越高。 可理解度和文法的正確性不會列入考量。 如果機器翻譯使用與人工翻譯完全相同的字詞，就會獲得較高的 </a:t>
            </a:r>
            <a:r>
              <a:rPr lang="en-US" altLang="zh-TW" sz="1600">
                <a:effectLst/>
              </a:rPr>
              <a:t>BLEU </a:t>
            </a:r>
            <a:r>
              <a:rPr lang="zh-TW" altLang="en-US" sz="1600">
                <a:effectLst/>
              </a:rPr>
              <a:t>分數。例如，如果人類的參考是“貓在墊子上”，而機器輸出是“貓坐在墊子上”，那麼 </a:t>
            </a:r>
            <a:r>
              <a:rPr lang="en-US" altLang="zh-TW" sz="1600">
                <a:effectLst/>
              </a:rPr>
              <a:t>BLEU </a:t>
            </a:r>
            <a:r>
              <a:rPr lang="zh-TW" altLang="en-US" sz="1600">
                <a:effectLst/>
              </a:rPr>
              <a:t>分數會很高，因為許多單字重疊。</a:t>
            </a:r>
          </a:p>
          <a:p>
            <a:pPr marL="285750" indent="-285750">
              <a:buFont typeface="Arial" panose="020B0604020202020204" pitchFamily="34" charset="0"/>
              <a:buChar char="•"/>
            </a:pPr>
            <a:endParaRPr lang="zh-TW" altLang="en-US" sz="1600">
              <a:effectLst/>
            </a:endParaRPr>
          </a:p>
          <a:p>
            <a:pPr marL="285750" indent="-285750">
              <a:buFont typeface="Arial" panose="020B0604020202020204" pitchFamily="34" charset="0"/>
              <a:buChar char="•"/>
            </a:pPr>
            <a:r>
              <a:rPr lang="en-US" altLang="zh-TW" sz="1600">
                <a:effectLst/>
              </a:rPr>
              <a:t>ROUGE </a:t>
            </a:r>
            <a:r>
              <a:rPr lang="zh-TW" altLang="en-US" sz="1600">
                <a:effectLst/>
              </a:rPr>
              <a:t>專注於回憶：它檢查機器生成的文本是否捕捉了人類參考的所有重要思想。假設人工撰寫的摘要是「研究發現，經常運動的人血壓往往較低」。如果 </a:t>
            </a:r>
            <a:r>
              <a:rPr lang="en-US" altLang="zh-TW" sz="1600">
                <a:effectLst/>
              </a:rPr>
              <a:t>AI </a:t>
            </a:r>
            <a:r>
              <a:rPr lang="zh-TW" altLang="en-US" sz="1600">
                <a:effectLst/>
              </a:rPr>
              <a:t>產生的摘要是“運動與降低血壓有關”，</a:t>
            </a:r>
            <a:r>
              <a:rPr lang="en-US" altLang="zh-TW" sz="1600">
                <a:effectLst/>
              </a:rPr>
              <a:t>ROUGE </a:t>
            </a:r>
            <a:r>
              <a:rPr lang="zh-TW" altLang="en-US" sz="1600">
                <a:effectLst/>
              </a:rPr>
              <a:t>會給予其高分，因為儘管措辭不同，但它抓住了要點。</a:t>
            </a:r>
          </a:p>
          <a:p>
            <a:endParaRPr lang="zh-TW" altLang="en-US" sz="1600"/>
          </a:p>
          <a:p>
            <a:r>
              <a:rPr lang="zh-TW" altLang="en-US" sz="1600"/>
              <a:t>這些指標對於機器翻譯、摘要和文字生成等任務非常有用，可以定量評估模型輸出與人類生成的參考文本的匹配程度。</a:t>
            </a:r>
            <a:endParaRPr lang="en-US" altLang="zh-TW" sz="1600"/>
          </a:p>
          <a:p>
            <a:pPr marL="342900" indent="-342900">
              <a:buFont typeface="Arial" panose="020B0604020202020204" pitchFamily="34" charset="0"/>
              <a:buChar char="•"/>
            </a:pPr>
            <a:endParaRPr lang="en-US" altLang="zh-TW" sz="1600"/>
          </a:p>
          <a:p>
            <a:pPr marL="342900" indent="-342900">
              <a:buFont typeface="Arial" panose="020B0604020202020204" pitchFamily="34" charset="0"/>
              <a:buChar char="•"/>
            </a:pPr>
            <a:endParaRPr lang="en-US" altLang="zh-TW" sz="1600"/>
          </a:p>
          <a:p>
            <a:pPr marL="342900" indent="-342900">
              <a:buFont typeface="Arial" panose="020B0604020202020204" pitchFamily="34" charset="0"/>
              <a:buChar char="•"/>
            </a:pPr>
            <a:r>
              <a:rPr lang="en-US" altLang="zh-TW" sz="1600"/>
              <a:t> </a:t>
            </a:r>
            <a:endParaRPr lang="zh-TW" altLang="en-US" sz="1600"/>
          </a:p>
        </p:txBody>
      </p:sp>
      <p:pic>
        <p:nvPicPr>
          <p:cNvPr id="4" name="圖片 3">
            <a:extLst>
              <a:ext uri="{FF2B5EF4-FFF2-40B4-BE49-F238E27FC236}">
                <a16:creationId xmlns:a16="http://schemas.microsoft.com/office/drawing/2014/main" id="{70827915-0EA9-17FB-52DD-14D6AB230CDA}"/>
              </a:ext>
            </a:extLst>
          </p:cNvPr>
          <p:cNvPicPr>
            <a:picLocks noChangeAspect="1"/>
          </p:cNvPicPr>
          <p:nvPr/>
        </p:nvPicPr>
        <p:blipFill>
          <a:blip r:embed="rId2"/>
          <a:stretch>
            <a:fillRect/>
          </a:stretch>
        </p:blipFill>
        <p:spPr>
          <a:xfrm>
            <a:off x="2624522" y="5081940"/>
            <a:ext cx="3894955" cy="1657013"/>
          </a:xfrm>
          <a:prstGeom prst="rect">
            <a:avLst/>
          </a:prstGeom>
        </p:spPr>
      </p:pic>
    </p:spTree>
    <p:extLst>
      <p:ext uri="{BB962C8B-B14F-4D97-AF65-F5344CB8AC3E}">
        <p14:creationId xmlns:p14="http://schemas.microsoft.com/office/powerpoint/2010/main" val="328444876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1B093F2-E782-8A7C-9E5F-4FB83BCCB16E}"/>
              </a:ext>
            </a:extLst>
          </p:cNvPr>
          <p:cNvPicPr>
            <a:picLocks noChangeAspect="1"/>
          </p:cNvPicPr>
          <p:nvPr/>
        </p:nvPicPr>
        <p:blipFill>
          <a:blip r:embed="rId2"/>
          <a:stretch>
            <a:fillRect/>
          </a:stretch>
        </p:blipFill>
        <p:spPr>
          <a:xfrm>
            <a:off x="1019903" y="-12918"/>
            <a:ext cx="5166604" cy="2777566"/>
          </a:xfrm>
          <a:prstGeom prst="rect">
            <a:avLst/>
          </a:prstGeom>
        </p:spPr>
      </p:pic>
      <p:pic>
        <p:nvPicPr>
          <p:cNvPr id="7" name="圖片 6">
            <a:extLst>
              <a:ext uri="{FF2B5EF4-FFF2-40B4-BE49-F238E27FC236}">
                <a16:creationId xmlns:a16="http://schemas.microsoft.com/office/drawing/2014/main" id="{9534174A-A473-4C3C-C6D9-037152402B3B}"/>
              </a:ext>
            </a:extLst>
          </p:cNvPr>
          <p:cNvPicPr>
            <a:picLocks noChangeAspect="1"/>
          </p:cNvPicPr>
          <p:nvPr/>
        </p:nvPicPr>
        <p:blipFill>
          <a:blip r:embed="rId3"/>
          <a:stretch>
            <a:fillRect/>
          </a:stretch>
        </p:blipFill>
        <p:spPr>
          <a:xfrm>
            <a:off x="38809" y="2924944"/>
            <a:ext cx="7128792" cy="3784740"/>
          </a:xfrm>
          <a:prstGeom prst="rect">
            <a:avLst/>
          </a:prstGeom>
        </p:spPr>
      </p:pic>
      <p:sp>
        <p:nvSpPr>
          <p:cNvPr id="9" name="文字方塊 8">
            <a:extLst>
              <a:ext uri="{FF2B5EF4-FFF2-40B4-BE49-F238E27FC236}">
                <a16:creationId xmlns:a16="http://schemas.microsoft.com/office/drawing/2014/main" id="{00C4E680-353D-67CF-6F28-3876601586EC}"/>
              </a:ext>
            </a:extLst>
          </p:cNvPr>
          <p:cNvSpPr txBox="1"/>
          <p:nvPr/>
        </p:nvSpPr>
        <p:spPr>
          <a:xfrm>
            <a:off x="7380312" y="2996952"/>
            <a:ext cx="1695180" cy="3600986"/>
          </a:xfrm>
          <a:prstGeom prst="rect">
            <a:avLst/>
          </a:prstGeom>
          <a:noFill/>
        </p:spPr>
        <p:txBody>
          <a:bodyPr wrap="square">
            <a:spAutoFit/>
          </a:bodyPr>
          <a:lstStyle/>
          <a:p>
            <a:r>
              <a:rPr lang="en-US" altLang="zh-TW" sz="1200">
                <a:latin typeface="+mj-ea"/>
                <a:ea typeface="+mj-ea"/>
              </a:rPr>
              <a:t>BLEU </a:t>
            </a:r>
            <a:r>
              <a:rPr lang="zh-TW" altLang="en-US" sz="1200">
                <a:latin typeface="+mj-ea"/>
                <a:ea typeface="+mj-ea"/>
              </a:rPr>
              <a:t>分數按照</a:t>
            </a:r>
            <a:r>
              <a:rPr lang="en-US" altLang="zh-TW" sz="1200">
                <a:latin typeface="+mj-ea"/>
                <a:ea typeface="+mj-ea"/>
              </a:rPr>
              <a:t>n-gram </a:t>
            </a:r>
            <a:r>
              <a:rPr lang="zh-TW" altLang="en-US" sz="1200">
                <a:latin typeface="+mj-ea"/>
                <a:ea typeface="+mj-ea"/>
              </a:rPr>
              <a:t>匹配的原理運行。 </a:t>
            </a:r>
            <a:r>
              <a:rPr lang="en-US" altLang="zh-TW" sz="1200">
                <a:latin typeface="+mj-ea"/>
                <a:ea typeface="+mj-ea"/>
              </a:rPr>
              <a:t>N-gram </a:t>
            </a:r>
            <a:r>
              <a:rPr lang="zh-TW" altLang="en-US" sz="1200">
                <a:latin typeface="+mj-ea"/>
                <a:ea typeface="+mj-ea"/>
              </a:rPr>
              <a:t>是文字中「</a:t>
            </a:r>
            <a:r>
              <a:rPr lang="en-US" altLang="zh-TW" sz="1200">
                <a:latin typeface="+mj-ea"/>
                <a:ea typeface="+mj-ea"/>
              </a:rPr>
              <a:t>n</a:t>
            </a:r>
            <a:r>
              <a:rPr lang="zh-TW" altLang="en-US" sz="1200">
                <a:latin typeface="+mj-ea"/>
                <a:ea typeface="+mj-ea"/>
              </a:rPr>
              <a:t>」個單字的連續序列。例如，句子「</a:t>
            </a:r>
            <a:r>
              <a:rPr lang="en-US" altLang="zh-TW" sz="1200">
                <a:latin typeface="+mj-ea"/>
                <a:ea typeface="+mj-ea"/>
              </a:rPr>
              <a:t>The cat sat on the mat</a:t>
            </a:r>
            <a:r>
              <a:rPr lang="zh-TW" altLang="en-US" sz="1200">
                <a:latin typeface="+mj-ea"/>
                <a:ea typeface="+mj-ea"/>
              </a:rPr>
              <a:t>」包含以下二元詞組 </a:t>
            </a:r>
            <a:r>
              <a:rPr lang="en-US" altLang="zh-TW" sz="1200">
                <a:latin typeface="+mj-ea"/>
                <a:ea typeface="+mj-ea"/>
              </a:rPr>
              <a:t>(2-gram)</a:t>
            </a:r>
            <a:r>
              <a:rPr lang="zh-TW" altLang="en-US" sz="1200">
                <a:latin typeface="+mj-ea"/>
                <a:ea typeface="+mj-ea"/>
              </a:rPr>
              <a:t>：「</a:t>
            </a:r>
            <a:r>
              <a:rPr lang="en-US" altLang="zh-TW" sz="1200">
                <a:latin typeface="+mj-ea"/>
                <a:ea typeface="+mj-ea"/>
              </a:rPr>
              <a:t>The cat</a:t>
            </a:r>
            <a:r>
              <a:rPr lang="zh-TW" altLang="en-US" sz="1200">
                <a:latin typeface="+mj-ea"/>
                <a:ea typeface="+mj-ea"/>
              </a:rPr>
              <a:t>」、「</a:t>
            </a:r>
            <a:r>
              <a:rPr lang="en-US" altLang="zh-TW" sz="1200">
                <a:latin typeface="+mj-ea"/>
                <a:ea typeface="+mj-ea"/>
              </a:rPr>
              <a:t>cat sat</a:t>
            </a:r>
            <a:r>
              <a:rPr lang="zh-TW" altLang="en-US" sz="1200">
                <a:latin typeface="+mj-ea"/>
                <a:ea typeface="+mj-ea"/>
              </a:rPr>
              <a:t>」、「</a:t>
            </a:r>
            <a:r>
              <a:rPr lang="en-US" altLang="zh-TW" sz="1200">
                <a:latin typeface="+mj-ea"/>
                <a:ea typeface="+mj-ea"/>
              </a:rPr>
              <a:t>sat on</a:t>
            </a:r>
            <a:r>
              <a:rPr lang="zh-TW" altLang="en-US" sz="1200">
                <a:latin typeface="+mj-ea"/>
                <a:ea typeface="+mj-ea"/>
              </a:rPr>
              <a:t>」、「</a:t>
            </a:r>
            <a:r>
              <a:rPr lang="en-US" altLang="zh-TW" sz="1200">
                <a:latin typeface="+mj-ea"/>
                <a:ea typeface="+mj-ea"/>
              </a:rPr>
              <a:t>on the</a:t>
            </a:r>
            <a:r>
              <a:rPr lang="zh-TW" altLang="en-US" sz="1200">
                <a:latin typeface="+mj-ea"/>
                <a:ea typeface="+mj-ea"/>
              </a:rPr>
              <a:t>」和「</a:t>
            </a:r>
            <a:r>
              <a:rPr lang="en-US" altLang="zh-TW" sz="1200">
                <a:latin typeface="+mj-ea"/>
                <a:ea typeface="+mj-ea"/>
              </a:rPr>
              <a:t>the mat</a:t>
            </a:r>
            <a:r>
              <a:rPr lang="zh-TW" altLang="en-US" sz="1200">
                <a:latin typeface="+mj-ea"/>
                <a:ea typeface="+mj-ea"/>
              </a:rPr>
              <a:t>」。</a:t>
            </a:r>
          </a:p>
          <a:p>
            <a:endParaRPr lang="zh-TW" altLang="en-US" sz="1200">
              <a:latin typeface="+mj-ea"/>
              <a:ea typeface="+mj-ea"/>
            </a:endParaRPr>
          </a:p>
          <a:p>
            <a:r>
              <a:rPr lang="en-US" altLang="zh-TW" sz="1200">
                <a:latin typeface="+mj-ea"/>
                <a:ea typeface="+mj-ea"/>
              </a:rPr>
              <a:t>BLEU </a:t>
            </a:r>
            <a:r>
              <a:rPr lang="zh-TW" altLang="en-US" sz="1200">
                <a:latin typeface="+mj-ea"/>
                <a:ea typeface="+mj-ea"/>
              </a:rPr>
              <a:t>計算候選文本中 </a:t>
            </a:r>
            <a:r>
              <a:rPr lang="en-US" altLang="zh-TW" sz="1200">
                <a:latin typeface="+mj-ea"/>
                <a:ea typeface="+mj-ea"/>
              </a:rPr>
              <a:t>n-gram </a:t>
            </a:r>
            <a:r>
              <a:rPr lang="zh-TW" altLang="en-US" sz="1200">
                <a:latin typeface="+mj-ea"/>
                <a:ea typeface="+mj-ea"/>
              </a:rPr>
              <a:t>與參考文本相比的準確率。精度越高，表示 </a:t>
            </a:r>
            <a:r>
              <a:rPr lang="en-US" altLang="zh-TW" sz="1200">
                <a:latin typeface="+mj-ea"/>
                <a:ea typeface="+mj-ea"/>
              </a:rPr>
              <a:t>n-gram </a:t>
            </a:r>
            <a:r>
              <a:rPr lang="zh-TW" altLang="en-US" sz="1200">
                <a:latin typeface="+mj-ea"/>
                <a:ea typeface="+mj-ea"/>
              </a:rPr>
              <a:t>的重疊度越大，表示候選和參考之間的相似度越高。</a:t>
            </a:r>
          </a:p>
        </p:txBody>
      </p:sp>
    </p:spTree>
    <p:extLst>
      <p:ext uri="{BB962C8B-B14F-4D97-AF65-F5344CB8AC3E}">
        <p14:creationId xmlns:p14="http://schemas.microsoft.com/office/powerpoint/2010/main" val="34802359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9402C-0793-4352-B135-40A442E11D5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6107E8A-0398-29A1-8C87-B1F445C42FA1}"/>
              </a:ext>
            </a:extLst>
          </p:cNvPr>
          <p:cNvSpPr>
            <a:spLocks noGrp="1"/>
          </p:cNvSpPr>
          <p:nvPr>
            <p:ph type="title"/>
          </p:nvPr>
        </p:nvSpPr>
        <p:spPr/>
        <p:txBody>
          <a:bodyPr/>
          <a:lstStyle/>
          <a:p>
            <a:r>
              <a:rPr lang="en-US" altLang="zh-TW"/>
              <a:t>Key Metrics for LLM Evaluation</a:t>
            </a:r>
            <a:endParaRPr lang="zh-TW" altLang="en-US"/>
          </a:p>
        </p:txBody>
      </p:sp>
      <p:sp>
        <p:nvSpPr>
          <p:cNvPr id="3" name="內容版面配置區 2">
            <a:extLst>
              <a:ext uri="{FF2B5EF4-FFF2-40B4-BE49-F238E27FC236}">
                <a16:creationId xmlns:a16="http://schemas.microsoft.com/office/drawing/2014/main" id="{AE23F20D-7679-4B11-0100-F3EFED7C439F}"/>
              </a:ext>
            </a:extLst>
          </p:cNvPr>
          <p:cNvSpPr>
            <a:spLocks noGrp="1"/>
          </p:cNvSpPr>
          <p:nvPr>
            <p:ph idx="1"/>
          </p:nvPr>
        </p:nvSpPr>
        <p:spPr>
          <a:xfrm>
            <a:off x="181546" y="984999"/>
            <a:ext cx="8854950" cy="5688632"/>
          </a:xfrm>
        </p:spPr>
        <p:txBody>
          <a:bodyPr/>
          <a:lstStyle/>
          <a:p>
            <a:r>
              <a:rPr lang="en-US" altLang="zh-TW" sz="1600">
                <a:solidFill>
                  <a:schemeClr val="tx1"/>
                </a:solidFill>
              </a:rPr>
              <a:t>b. BLEU/ROUGE </a:t>
            </a:r>
            <a:r>
              <a:rPr lang="zh-TW" altLang="en-US" sz="1600">
                <a:solidFill>
                  <a:schemeClr val="tx1"/>
                </a:solidFill>
              </a:rPr>
              <a:t>分數</a:t>
            </a:r>
          </a:p>
          <a:p>
            <a:r>
              <a:rPr lang="en-US" altLang="zh-TW" sz="1600"/>
              <a:t>BLEU</a:t>
            </a:r>
            <a:r>
              <a:rPr lang="zh-TW" altLang="en-US" sz="1600"/>
              <a:t>（</a:t>
            </a:r>
            <a:r>
              <a:rPr lang="en-US" altLang="zh-TW" sz="1400" b="0" i="0">
                <a:solidFill>
                  <a:srgbClr val="05192D"/>
                </a:solidFill>
                <a:effectLst/>
                <a:latin typeface="Studio-Feixen-Sans"/>
              </a:rPr>
              <a:t>Bilingual Evaluation Understudy--</a:t>
            </a:r>
            <a:r>
              <a:rPr lang="zh-TW" altLang="en-US" sz="1600"/>
              <a:t>雙語評估互補）和 </a:t>
            </a:r>
            <a:r>
              <a:rPr lang="en-US" altLang="zh-TW" sz="1600"/>
              <a:t>ROUGE</a:t>
            </a:r>
            <a:r>
              <a:rPr lang="zh-TW" altLang="en-US" sz="1600"/>
              <a:t>（</a:t>
            </a:r>
            <a:r>
              <a:rPr lang="en-US" altLang="zh-TW" sz="1400" b="0" i="0">
                <a:solidFill>
                  <a:srgbClr val="05192D"/>
                </a:solidFill>
                <a:effectLst/>
                <a:latin typeface="Studio-Feixen-Sans"/>
              </a:rPr>
              <a:t>Recall-Oriented Understudy for Gisting Evaluation--</a:t>
            </a:r>
            <a:r>
              <a:rPr lang="zh-TW" altLang="en-US" sz="1600"/>
              <a:t>以回憶為導向的概括評估互補）分數用於透過將生成的文本與參考文本進行比較來評估生成的文本的品質。</a:t>
            </a:r>
          </a:p>
          <a:p>
            <a:pPr marL="285750" indent="-285750">
              <a:buFont typeface="Arial" panose="020B0604020202020204" pitchFamily="34" charset="0"/>
              <a:buChar char="•"/>
            </a:pPr>
            <a:r>
              <a:rPr lang="en-US" altLang="zh-TW" sz="1600">
                <a:effectLst/>
              </a:rPr>
              <a:t>BLEU </a:t>
            </a:r>
            <a:r>
              <a:rPr lang="zh-TW" altLang="en-US" sz="1600">
                <a:effectLst/>
              </a:rPr>
              <a:t>的核心在於準確率：</a:t>
            </a:r>
            <a:r>
              <a:rPr lang="en-US" altLang="zh-TW" sz="1600">
                <a:effectLst/>
              </a:rPr>
              <a:t>BLEU </a:t>
            </a:r>
            <a:r>
              <a:rPr lang="zh-TW" altLang="en-US" sz="1600">
                <a:effectLst/>
              </a:rPr>
              <a:t>演算法會比較自動翻譯的連續片語與它在參考翻譯中找到的連續片語，並以加權方式計算相符項數目。 這些相符項與位置無關。 相符程度越高，與參考翻譯的相似度就越高，分數也就越高。 可理解度和文法的正確性不會列入考量。 如果機器翻譯使用與人工翻譯完全相同的字詞，就會獲得較高的 </a:t>
            </a:r>
            <a:r>
              <a:rPr lang="en-US" altLang="zh-TW" sz="1600">
                <a:effectLst/>
              </a:rPr>
              <a:t>BLEU </a:t>
            </a:r>
            <a:r>
              <a:rPr lang="zh-TW" altLang="en-US" sz="1600">
                <a:effectLst/>
              </a:rPr>
              <a:t>分數。例如，如果人類的參考是“貓在墊子上”，而機器輸出是“貓坐在墊子上”，那麼 </a:t>
            </a:r>
            <a:r>
              <a:rPr lang="en-US" altLang="zh-TW" sz="1600">
                <a:effectLst/>
              </a:rPr>
              <a:t>BLEU </a:t>
            </a:r>
            <a:r>
              <a:rPr lang="zh-TW" altLang="en-US" sz="1600">
                <a:effectLst/>
              </a:rPr>
              <a:t>分數會很高，因為許多單字重疊。</a:t>
            </a:r>
          </a:p>
          <a:p>
            <a:pPr marL="285750" indent="-285750">
              <a:buFont typeface="Arial" panose="020B0604020202020204" pitchFamily="34" charset="0"/>
              <a:buChar char="•"/>
            </a:pPr>
            <a:endParaRPr lang="zh-TW" altLang="en-US" sz="1600">
              <a:effectLst/>
            </a:endParaRPr>
          </a:p>
          <a:p>
            <a:pPr marL="285750" indent="-285750">
              <a:buFont typeface="Arial" panose="020B0604020202020204" pitchFamily="34" charset="0"/>
              <a:buChar char="•"/>
            </a:pPr>
            <a:r>
              <a:rPr lang="en-US" altLang="zh-TW" sz="1600">
                <a:effectLst/>
              </a:rPr>
              <a:t>ROUGE </a:t>
            </a:r>
            <a:r>
              <a:rPr lang="zh-TW" altLang="en-US" sz="1600">
                <a:effectLst/>
              </a:rPr>
              <a:t>專注於回憶：它檢查機器生成的文本是否捕捉了人類參考的所有重要思想。假設人工撰寫的摘要是「研究發現，經常運動的人血壓往往較低」。如果 </a:t>
            </a:r>
            <a:r>
              <a:rPr lang="en-US" altLang="zh-TW" sz="1600">
                <a:effectLst/>
              </a:rPr>
              <a:t>AI </a:t>
            </a:r>
            <a:r>
              <a:rPr lang="zh-TW" altLang="en-US" sz="1600">
                <a:effectLst/>
              </a:rPr>
              <a:t>產生的摘要是“運動與降低血壓有關”，</a:t>
            </a:r>
            <a:r>
              <a:rPr lang="en-US" altLang="zh-TW" sz="1600">
                <a:effectLst/>
              </a:rPr>
              <a:t>ROUGE </a:t>
            </a:r>
            <a:r>
              <a:rPr lang="zh-TW" altLang="en-US" sz="1600">
                <a:effectLst/>
              </a:rPr>
              <a:t>會給予其高分，因為儘管措辭不同，但它抓住了要點。</a:t>
            </a:r>
          </a:p>
          <a:p>
            <a:endParaRPr lang="zh-TW" altLang="en-US" sz="1600"/>
          </a:p>
          <a:p>
            <a:r>
              <a:rPr lang="zh-TW" altLang="en-US" sz="1600"/>
              <a:t>這些指標對於機器翻譯、摘要和文字生成等任務非常有用，可以定量評估模型輸出與人類生成的參考文本的匹配程度。</a:t>
            </a:r>
            <a:endParaRPr lang="en-US" altLang="zh-TW" sz="1600"/>
          </a:p>
          <a:p>
            <a:pPr marL="342900" indent="-342900">
              <a:buFont typeface="Arial" panose="020B0604020202020204" pitchFamily="34" charset="0"/>
              <a:buChar char="•"/>
            </a:pPr>
            <a:endParaRPr lang="en-US" altLang="zh-TW" sz="1600"/>
          </a:p>
          <a:p>
            <a:pPr marL="342900" indent="-342900">
              <a:buFont typeface="Arial" panose="020B0604020202020204" pitchFamily="34" charset="0"/>
              <a:buChar char="•"/>
            </a:pPr>
            <a:endParaRPr lang="en-US" altLang="zh-TW" sz="1600"/>
          </a:p>
          <a:p>
            <a:pPr marL="342900" indent="-342900">
              <a:buFont typeface="Arial" panose="020B0604020202020204" pitchFamily="34" charset="0"/>
              <a:buChar char="•"/>
            </a:pPr>
            <a:r>
              <a:rPr lang="en-US" altLang="zh-TW" sz="1600"/>
              <a:t> </a:t>
            </a:r>
            <a:endParaRPr lang="zh-TW" altLang="en-US" sz="1600"/>
          </a:p>
        </p:txBody>
      </p:sp>
      <p:pic>
        <p:nvPicPr>
          <p:cNvPr id="4" name="圖片 3">
            <a:extLst>
              <a:ext uri="{FF2B5EF4-FFF2-40B4-BE49-F238E27FC236}">
                <a16:creationId xmlns:a16="http://schemas.microsoft.com/office/drawing/2014/main" id="{8E0BB2E4-9A22-DB8D-7E38-3B09B7F3012A}"/>
              </a:ext>
            </a:extLst>
          </p:cNvPr>
          <p:cNvPicPr>
            <a:picLocks noChangeAspect="1"/>
          </p:cNvPicPr>
          <p:nvPr/>
        </p:nvPicPr>
        <p:blipFill>
          <a:blip r:embed="rId2"/>
          <a:stretch>
            <a:fillRect/>
          </a:stretch>
        </p:blipFill>
        <p:spPr>
          <a:xfrm>
            <a:off x="2624522" y="5081940"/>
            <a:ext cx="3894955" cy="1657013"/>
          </a:xfrm>
          <a:prstGeom prst="rect">
            <a:avLst/>
          </a:prstGeom>
        </p:spPr>
      </p:pic>
    </p:spTree>
    <p:extLst>
      <p:ext uri="{BB962C8B-B14F-4D97-AF65-F5344CB8AC3E}">
        <p14:creationId xmlns:p14="http://schemas.microsoft.com/office/powerpoint/2010/main" val="195675214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線接點 31">
            <a:extLst>
              <a:ext uri="{FF2B5EF4-FFF2-40B4-BE49-F238E27FC236}">
                <a16:creationId xmlns:a16="http://schemas.microsoft.com/office/drawing/2014/main" id="{3A5E80D9-EFE0-1B78-5768-C503EBB9C48B}"/>
              </a:ext>
            </a:extLst>
          </p:cNvPr>
          <p:cNvCxnSpPr>
            <a:cxnSpLocks/>
          </p:cNvCxnSpPr>
          <p:nvPr/>
        </p:nvCxnSpPr>
        <p:spPr>
          <a:xfrm>
            <a:off x="128803" y="2352080"/>
            <a:ext cx="711517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字方塊 4">
            <a:extLst>
              <a:ext uri="{FF2B5EF4-FFF2-40B4-BE49-F238E27FC236}">
                <a16:creationId xmlns:a16="http://schemas.microsoft.com/office/drawing/2014/main" id="{BFF45581-C4D6-8646-CD8A-D58FD5E33BAD}"/>
              </a:ext>
            </a:extLst>
          </p:cNvPr>
          <p:cNvSpPr txBox="1"/>
          <p:nvPr/>
        </p:nvSpPr>
        <p:spPr>
          <a:xfrm>
            <a:off x="289649" y="1390178"/>
            <a:ext cx="2082338"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b="1" dirty="0">
                <a:solidFill>
                  <a:prstClr val="black"/>
                </a:solidFill>
                <a:latin typeface="微軟正黑體" panose="020B0604030504040204" pitchFamily="34" charset="-120"/>
                <a:ea typeface="微軟正黑體" panose="020B0604030504040204" pitchFamily="34" charset="-120"/>
              </a:rPr>
              <a:t>第一階段</a:t>
            </a:r>
          </a:p>
        </p:txBody>
      </p:sp>
      <p:sp>
        <p:nvSpPr>
          <p:cNvPr id="9" name="文字方塊 8">
            <a:extLst>
              <a:ext uri="{FF2B5EF4-FFF2-40B4-BE49-F238E27FC236}">
                <a16:creationId xmlns:a16="http://schemas.microsoft.com/office/drawing/2014/main" id="{E3BA35FC-7EF7-1E95-176B-158C83CD1D36}"/>
              </a:ext>
            </a:extLst>
          </p:cNvPr>
          <p:cNvSpPr txBox="1"/>
          <p:nvPr/>
        </p:nvSpPr>
        <p:spPr>
          <a:xfrm>
            <a:off x="276996" y="2760636"/>
            <a:ext cx="2082338"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b="1" dirty="0">
                <a:solidFill>
                  <a:prstClr val="black"/>
                </a:solidFill>
                <a:latin typeface="微軟正黑體" panose="020B0604030504040204" pitchFamily="34" charset="-120"/>
                <a:ea typeface="微軟正黑體" panose="020B0604030504040204" pitchFamily="34" charset="-120"/>
              </a:rPr>
              <a:t>第二階段</a:t>
            </a:r>
          </a:p>
        </p:txBody>
      </p:sp>
      <p:sp>
        <p:nvSpPr>
          <p:cNvPr id="10" name="文字方塊 9">
            <a:extLst>
              <a:ext uri="{FF2B5EF4-FFF2-40B4-BE49-F238E27FC236}">
                <a16:creationId xmlns:a16="http://schemas.microsoft.com/office/drawing/2014/main" id="{04FA719F-1466-D39B-D284-3644E4B0CC58}"/>
              </a:ext>
            </a:extLst>
          </p:cNvPr>
          <p:cNvSpPr txBox="1"/>
          <p:nvPr/>
        </p:nvSpPr>
        <p:spPr>
          <a:xfrm>
            <a:off x="2108913" y="1530101"/>
            <a:ext cx="2288797"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u="sng" dirty="0">
                <a:solidFill>
                  <a:prstClr val="black"/>
                </a:solidFill>
                <a:latin typeface="微軟正黑體" panose="020B0604030504040204" pitchFamily="34" charset="-120"/>
                <a:ea typeface="微軟正黑體" panose="020B0604030504040204" pitchFamily="34" charset="-120"/>
              </a:rPr>
              <a:t>輸入</a:t>
            </a:r>
            <a:r>
              <a:rPr kumimoji="0" lang="zh-TW" altLang="en-US" sz="1800" dirty="0">
                <a:solidFill>
                  <a:prstClr val="black"/>
                </a:solidFill>
                <a:latin typeface="微軟正黑體" panose="020B0604030504040204" pitchFamily="34" charset="-120"/>
                <a:ea typeface="微軟正黑體" panose="020B0604030504040204" pitchFamily="34" charset="-120"/>
              </a:rPr>
              <a:t>：人工智</a:t>
            </a:r>
          </a:p>
        </p:txBody>
      </p:sp>
      <p:sp>
        <p:nvSpPr>
          <p:cNvPr id="11" name="文字方塊 10">
            <a:extLst>
              <a:ext uri="{FF2B5EF4-FFF2-40B4-BE49-F238E27FC236}">
                <a16:creationId xmlns:a16="http://schemas.microsoft.com/office/drawing/2014/main" id="{7E5F1B2D-0A84-77F8-54E0-E7F04EA836D9}"/>
              </a:ext>
            </a:extLst>
          </p:cNvPr>
          <p:cNvSpPr txBox="1"/>
          <p:nvPr/>
        </p:nvSpPr>
        <p:spPr>
          <a:xfrm>
            <a:off x="3927000" y="1530101"/>
            <a:ext cx="1261457"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u="sng" dirty="0">
                <a:solidFill>
                  <a:prstClr val="black"/>
                </a:solidFill>
                <a:latin typeface="微軟正黑體" panose="020B0604030504040204" pitchFamily="34" charset="-120"/>
                <a:ea typeface="微軟正黑體" panose="020B0604030504040204" pitchFamily="34" charset="-120"/>
              </a:rPr>
              <a:t>輸出</a:t>
            </a:r>
            <a:r>
              <a:rPr kumimoji="0" lang="zh-TW" altLang="en-US" sz="1800" dirty="0">
                <a:solidFill>
                  <a:prstClr val="black"/>
                </a:solidFill>
                <a:latin typeface="微軟正黑體" panose="020B0604030504040204" pitchFamily="34" charset="-120"/>
                <a:ea typeface="微軟正黑體" panose="020B0604030504040204" pitchFamily="34" charset="-120"/>
              </a:rPr>
              <a:t>：慧</a:t>
            </a:r>
          </a:p>
        </p:txBody>
      </p:sp>
      <p:sp>
        <p:nvSpPr>
          <p:cNvPr id="13" name="矩形: 圓角 12">
            <a:extLst>
              <a:ext uri="{FF2B5EF4-FFF2-40B4-BE49-F238E27FC236}">
                <a16:creationId xmlns:a16="http://schemas.microsoft.com/office/drawing/2014/main" id="{AD163DF0-3254-98B0-173E-90F94F8E0298}"/>
              </a:ext>
            </a:extLst>
          </p:cNvPr>
          <p:cNvSpPr/>
          <p:nvPr/>
        </p:nvSpPr>
        <p:spPr>
          <a:xfrm>
            <a:off x="1956525" y="1439224"/>
            <a:ext cx="3231932" cy="49947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zh-TW" altLang="en-US" sz="1350">
              <a:solidFill>
                <a:prstClr val="white"/>
              </a:solidFill>
              <a:latin typeface="Calibri" panose="020F0502020204030204"/>
              <a:ea typeface="新細明體" panose="02020500000000000000" pitchFamily="18" charset="-120"/>
            </a:endParaRPr>
          </a:p>
        </p:txBody>
      </p:sp>
      <p:sp>
        <p:nvSpPr>
          <p:cNvPr id="17" name="矩形: 圓角 16">
            <a:extLst>
              <a:ext uri="{FF2B5EF4-FFF2-40B4-BE49-F238E27FC236}">
                <a16:creationId xmlns:a16="http://schemas.microsoft.com/office/drawing/2014/main" id="{AC9C59BD-D9C0-AF1E-BE4C-43AC35EFE85D}"/>
              </a:ext>
            </a:extLst>
          </p:cNvPr>
          <p:cNvSpPr/>
          <p:nvPr/>
        </p:nvSpPr>
        <p:spPr>
          <a:xfrm>
            <a:off x="1932439" y="2933761"/>
            <a:ext cx="4841128" cy="49947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zh-TW" altLang="en-US" sz="1350">
              <a:solidFill>
                <a:prstClr val="white"/>
              </a:solidFill>
              <a:latin typeface="Calibri" panose="020F0502020204030204"/>
              <a:ea typeface="新細明體" panose="02020500000000000000" pitchFamily="18" charset="-120"/>
            </a:endParaRPr>
          </a:p>
        </p:txBody>
      </p:sp>
      <p:grpSp>
        <p:nvGrpSpPr>
          <p:cNvPr id="20" name="群組 19">
            <a:extLst>
              <a:ext uri="{FF2B5EF4-FFF2-40B4-BE49-F238E27FC236}">
                <a16:creationId xmlns:a16="http://schemas.microsoft.com/office/drawing/2014/main" id="{9FAF3BF1-9E96-662E-66F7-0BFAA2F2EFA7}"/>
              </a:ext>
            </a:extLst>
          </p:cNvPr>
          <p:cNvGrpSpPr/>
          <p:nvPr/>
        </p:nvGrpSpPr>
        <p:grpSpPr>
          <a:xfrm>
            <a:off x="2088983" y="3013308"/>
            <a:ext cx="6343650" cy="381802"/>
            <a:chOff x="5581650" y="4389300"/>
            <a:chExt cx="8458200" cy="509069"/>
          </a:xfrm>
        </p:grpSpPr>
        <p:sp>
          <p:nvSpPr>
            <p:cNvPr id="18" name="文字方塊 17">
              <a:extLst>
                <a:ext uri="{FF2B5EF4-FFF2-40B4-BE49-F238E27FC236}">
                  <a16:creationId xmlns:a16="http://schemas.microsoft.com/office/drawing/2014/main" id="{5AFC1E20-514B-119E-3084-A047DBA790FE}"/>
                </a:ext>
              </a:extLst>
            </p:cNvPr>
            <p:cNvSpPr txBox="1"/>
            <p:nvPr/>
          </p:nvSpPr>
          <p:spPr>
            <a:xfrm>
              <a:off x="5581650" y="4405927"/>
              <a:ext cx="8458200" cy="492442"/>
            </a:xfrm>
            <a:prstGeom prst="rect">
              <a:avLst/>
            </a:prstGeom>
            <a:noFill/>
          </p:spPr>
          <p:txBody>
            <a:bodyPr wrap="square" rtlCol="0">
              <a:spAutoFit/>
            </a:bodyPr>
            <a:lstStyle/>
            <a:p>
              <a:pPr defTabSz="685800" fontAlgn="auto">
                <a:spcBef>
                  <a:spcPts val="0"/>
                </a:spcBef>
                <a:spcAft>
                  <a:spcPts val="0"/>
                </a:spcAft>
                <a:defRPr/>
              </a:pPr>
              <a:r>
                <a:rPr kumimoji="0" lang="zh-TW" altLang="en-US" sz="1800" u="sng" dirty="0">
                  <a:solidFill>
                    <a:prstClr val="black"/>
                  </a:solidFill>
                  <a:latin typeface="微軟正黑體" panose="020B0604030504040204" pitchFamily="34" charset="-120"/>
                  <a:ea typeface="微軟正黑體" panose="020B0604030504040204" pitchFamily="34" charset="-120"/>
                </a:rPr>
                <a:t>輸入</a:t>
              </a:r>
              <a:r>
                <a:rPr kumimoji="0" lang="zh-TW" altLang="en-US" sz="1800" dirty="0">
                  <a:solidFill>
                    <a:prstClr val="black"/>
                  </a:solidFill>
                  <a:latin typeface="微軟正黑體" panose="020B0604030504040204" pitchFamily="34" charset="-120"/>
                  <a:ea typeface="微軟正黑體" panose="020B0604030504040204" pitchFamily="34" charset="-120"/>
                </a:rPr>
                <a:t>：</a:t>
              </a:r>
              <a:r>
                <a:rPr kumimoji="0" lang="en-US" altLang="zh-TW" sz="1800" dirty="0">
                  <a:solidFill>
                    <a:prstClr val="black"/>
                  </a:solidFill>
                  <a:latin typeface="微軟正黑體" panose="020B0604030504040204" pitchFamily="34" charset="-120"/>
                  <a:ea typeface="微軟正黑體" panose="020B0604030504040204" pitchFamily="34" charset="-120"/>
                </a:rPr>
                <a:t>”USER:</a:t>
              </a:r>
              <a:r>
                <a:rPr kumimoji="0" lang="zh-TW" altLang="en-US" sz="1800" dirty="0">
                  <a:solidFill>
                    <a:prstClr val="black"/>
                  </a:solidFill>
                  <a:latin typeface="微軟正黑體" panose="020B0604030504040204" pitchFamily="34" charset="-120"/>
                  <a:ea typeface="微軟正黑體" panose="020B0604030504040204" pitchFamily="34" charset="-120"/>
                </a:rPr>
                <a:t>你是誰？ </a:t>
              </a:r>
              <a:r>
                <a:rPr kumimoji="0" lang="en-US" altLang="zh-TW" sz="1800" dirty="0">
                  <a:solidFill>
                    <a:prstClr val="black"/>
                  </a:solidFill>
                  <a:latin typeface="微軟正黑體" panose="020B0604030504040204" pitchFamily="34" charset="-120"/>
                  <a:ea typeface="微軟正黑體" panose="020B0604030504040204" pitchFamily="34" charset="-120"/>
                </a:rPr>
                <a:t>AI:</a:t>
              </a:r>
              <a:r>
                <a:rPr kumimoji="0" lang="zh-TW" altLang="en-US" sz="1800" dirty="0">
                  <a:solidFill>
                    <a:prstClr val="black"/>
                  </a:solidFill>
                  <a:latin typeface="微軟正黑體" panose="020B0604030504040204" pitchFamily="34" charset="-120"/>
                  <a:ea typeface="微軟正黑體" panose="020B0604030504040204" pitchFamily="34" charset="-120"/>
                </a:rPr>
                <a:t> </a:t>
              </a:r>
              <a:r>
                <a:rPr kumimoji="0"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852ED66A-0A86-029E-40D1-92F81B2825F6}"/>
                </a:ext>
              </a:extLst>
            </p:cNvPr>
            <p:cNvSpPr txBox="1"/>
            <p:nvPr/>
          </p:nvSpPr>
          <p:spPr>
            <a:xfrm>
              <a:off x="9810750" y="4389300"/>
              <a:ext cx="3048000" cy="492442"/>
            </a:xfrm>
            <a:prstGeom prst="rect">
              <a:avLst/>
            </a:prstGeom>
            <a:noFill/>
          </p:spPr>
          <p:txBody>
            <a:bodyPr wrap="square" rtlCol="0">
              <a:spAutoFit/>
            </a:bodyPr>
            <a:lstStyle/>
            <a:p>
              <a:pPr defTabSz="685800" fontAlgn="auto">
                <a:spcBef>
                  <a:spcPts val="0"/>
                </a:spcBef>
                <a:spcAft>
                  <a:spcPts val="0"/>
                </a:spcAft>
                <a:defRPr/>
              </a:pPr>
              <a:r>
                <a:rPr kumimoji="0" lang="zh-TW" altLang="en-US" sz="1800" u="sng" dirty="0">
                  <a:solidFill>
                    <a:prstClr val="black"/>
                  </a:solidFill>
                  <a:latin typeface="微軟正黑體" panose="020B0604030504040204" pitchFamily="34" charset="-120"/>
                  <a:ea typeface="微軟正黑體" panose="020B0604030504040204" pitchFamily="34" charset="-120"/>
                </a:rPr>
                <a:t>輸出</a:t>
              </a:r>
              <a:r>
                <a:rPr kumimoji="0" lang="zh-TW" altLang="en-US" sz="1800" dirty="0">
                  <a:solidFill>
                    <a:prstClr val="black"/>
                  </a:solidFill>
                  <a:latin typeface="微軟正黑體" panose="020B0604030504040204" pitchFamily="34" charset="-120"/>
                  <a:ea typeface="微軟正黑體" panose="020B0604030504040204" pitchFamily="34" charset="-120"/>
                </a:rPr>
                <a:t>：</a:t>
              </a:r>
              <a:r>
                <a:rPr kumimoji="0" lang="en-US" altLang="zh-TW" sz="1800" dirty="0">
                  <a:solidFill>
                    <a:prstClr val="black"/>
                  </a:solidFill>
                  <a:latin typeface="微軟正黑體" panose="020B0604030504040204" pitchFamily="34" charset="-120"/>
                  <a:ea typeface="微軟正黑體" panose="020B0604030504040204" pitchFamily="34" charset="-120"/>
                </a:rPr>
                <a:t>”</a:t>
              </a:r>
              <a:r>
                <a:rPr kumimoji="0" lang="zh-TW" altLang="en-US" sz="1800" dirty="0">
                  <a:solidFill>
                    <a:prstClr val="black"/>
                  </a:solidFill>
                  <a:latin typeface="微軟正黑體" panose="020B0604030504040204" pitchFamily="34" charset="-120"/>
                  <a:ea typeface="微軟正黑體" panose="020B0604030504040204" pitchFamily="34" charset="-120"/>
                </a:rPr>
                <a:t>我</a:t>
              </a:r>
              <a:r>
                <a:rPr kumimoji="0"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grpSp>
      <p:sp>
        <p:nvSpPr>
          <p:cNvPr id="21" name="文字方塊 20">
            <a:extLst>
              <a:ext uri="{FF2B5EF4-FFF2-40B4-BE49-F238E27FC236}">
                <a16:creationId xmlns:a16="http://schemas.microsoft.com/office/drawing/2014/main" id="{740896AD-DFAF-A028-D8E5-8C99ADE9A5F0}"/>
              </a:ext>
            </a:extLst>
          </p:cNvPr>
          <p:cNvSpPr txBox="1"/>
          <p:nvPr/>
        </p:nvSpPr>
        <p:spPr>
          <a:xfrm>
            <a:off x="289648" y="4567037"/>
            <a:ext cx="2082338"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b="1" dirty="0">
                <a:solidFill>
                  <a:prstClr val="black"/>
                </a:solidFill>
                <a:latin typeface="微軟正黑體" panose="020B0604030504040204" pitchFamily="34" charset="-120"/>
                <a:ea typeface="微軟正黑體" panose="020B0604030504040204" pitchFamily="34" charset="-120"/>
              </a:rPr>
              <a:t>第三階段</a:t>
            </a:r>
          </a:p>
        </p:txBody>
      </p:sp>
      <p:sp>
        <p:nvSpPr>
          <p:cNvPr id="22" name="文字方塊 21">
            <a:extLst>
              <a:ext uri="{FF2B5EF4-FFF2-40B4-BE49-F238E27FC236}">
                <a16:creationId xmlns:a16="http://schemas.microsoft.com/office/drawing/2014/main" id="{F818CCC5-F599-A035-B6AB-03979A11961D}"/>
              </a:ext>
            </a:extLst>
          </p:cNvPr>
          <p:cNvSpPr txBox="1"/>
          <p:nvPr/>
        </p:nvSpPr>
        <p:spPr>
          <a:xfrm>
            <a:off x="2128452" y="4529842"/>
            <a:ext cx="4617723"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輸入： </a:t>
            </a:r>
            <a:r>
              <a:rPr kumimoji="0" lang="en-US" altLang="zh-TW" sz="1800" dirty="0">
                <a:solidFill>
                  <a:prstClr val="black"/>
                </a:solidFill>
                <a:latin typeface="微軟正黑體" panose="020B0604030504040204" pitchFamily="34" charset="-120"/>
                <a:ea typeface="微軟正黑體" panose="020B0604030504040204" pitchFamily="34" charset="-120"/>
              </a:rPr>
              <a:t>USER:</a:t>
            </a:r>
            <a:r>
              <a:rPr kumimoji="0" lang="zh-TW" altLang="en-US" sz="1800" dirty="0">
                <a:solidFill>
                  <a:prstClr val="black"/>
                </a:solidFill>
                <a:latin typeface="微軟正黑體" panose="020B0604030504040204" pitchFamily="34" charset="-120"/>
                <a:ea typeface="微軟正黑體" panose="020B0604030504040204" pitchFamily="34" charset="-120"/>
              </a:rPr>
              <a:t> </a:t>
            </a:r>
            <a:r>
              <a:rPr kumimoji="0" lang="en-US" altLang="zh-TW" sz="1800" dirty="0">
                <a:solidFill>
                  <a:prstClr val="black"/>
                </a:solidFill>
                <a:latin typeface="微軟正黑體" panose="020B0604030504040204" pitchFamily="34" charset="-120"/>
                <a:ea typeface="微軟正黑體" panose="020B0604030504040204" pitchFamily="34" charset="-120"/>
              </a:rPr>
              <a:t>“</a:t>
            </a:r>
            <a:r>
              <a:rPr kumimoji="0" lang="zh-TW" altLang="en-US" sz="1800" dirty="0">
                <a:solidFill>
                  <a:prstClr val="black"/>
                </a:solidFill>
                <a:latin typeface="微軟正黑體" panose="020B0604030504040204" pitchFamily="34" charset="-120"/>
                <a:ea typeface="微軟正黑體" panose="020B0604030504040204" pitchFamily="34" charset="-120"/>
              </a:rPr>
              <a:t>台灣最高的山是那座？ </a:t>
            </a:r>
            <a:r>
              <a:rPr kumimoji="0" lang="en-US" altLang="zh-TW" sz="1800" dirty="0">
                <a:solidFill>
                  <a:prstClr val="black"/>
                </a:solidFill>
                <a:latin typeface="微軟正黑體" panose="020B0604030504040204" pitchFamily="34" charset="-120"/>
                <a:ea typeface="微軟正黑體" panose="020B0604030504040204" pitchFamily="34" charset="-120"/>
              </a:rPr>
              <a:t>AI:”</a:t>
            </a:r>
          </a:p>
        </p:txBody>
      </p:sp>
      <p:sp>
        <p:nvSpPr>
          <p:cNvPr id="23" name="文字方塊 22">
            <a:extLst>
              <a:ext uri="{FF2B5EF4-FFF2-40B4-BE49-F238E27FC236}">
                <a16:creationId xmlns:a16="http://schemas.microsoft.com/office/drawing/2014/main" id="{5090D563-8232-B24B-B115-DDD07C85077B}"/>
              </a:ext>
            </a:extLst>
          </p:cNvPr>
          <p:cNvSpPr txBox="1"/>
          <p:nvPr/>
        </p:nvSpPr>
        <p:spPr>
          <a:xfrm>
            <a:off x="2898263" y="4995290"/>
            <a:ext cx="1267191" cy="369332"/>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微軟正黑體" panose="020B0604030504040204" pitchFamily="34" charset="-120"/>
                <a:ea typeface="微軟正黑體" panose="020B0604030504040204" pitchFamily="34" charset="-120"/>
              </a:rPr>
              <a:t>“</a:t>
            </a:r>
            <a:r>
              <a:rPr kumimoji="0" lang="zh-TW" altLang="en-US" sz="1800" dirty="0">
                <a:solidFill>
                  <a:prstClr val="black"/>
                </a:solidFill>
                <a:latin typeface="微軟正黑體" panose="020B0604030504040204" pitchFamily="34" charset="-120"/>
                <a:ea typeface="微軟正黑體" panose="020B0604030504040204" pitchFamily="34" charset="-120"/>
              </a:rPr>
              <a:t>玉山</a:t>
            </a:r>
            <a:r>
              <a:rPr kumimoji="0"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E3EB90C0-AB9F-DF67-1DA6-223BD66F49C8}"/>
              </a:ext>
            </a:extLst>
          </p:cNvPr>
          <p:cNvSpPr txBox="1"/>
          <p:nvPr/>
        </p:nvSpPr>
        <p:spPr>
          <a:xfrm>
            <a:off x="4165455" y="4995965"/>
            <a:ext cx="2608112" cy="369332"/>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微軟正黑體" panose="020B0604030504040204" pitchFamily="34" charset="-120"/>
                <a:ea typeface="微軟正黑體" panose="020B0604030504040204" pitchFamily="34" charset="-120"/>
              </a:rPr>
              <a:t>“</a:t>
            </a:r>
            <a:r>
              <a:rPr kumimoji="0" lang="zh-TW" altLang="en-US" sz="1800" dirty="0">
                <a:solidFill>
                  <a:prstClr val="black"/>
                </a:solidFill>
                <a:latin typeface="微軟正黑體" panose="020B0604030504040204" pitchFamily="34" charset="-120"/>
                <a:ea typeface="微軟正黑體" panose="020B0604030504040204" pitchFamily="34" charset="-120"/>
              </a:rPr>
              <a:t>誰來告訴我呀</a:t>
            </a:r>
            <a:r>
              <a:rPr kumimoji="0"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25" name="文字方塊 24">
            <a:extLst>
              <a:ext uri="{FF2B5EF4-FFF2-40B4-BE49-F238E27FC236}">
                <a16:creationId xmlns:a16="http://schemas.microsoft.com/office/drawing/2014/main" id="{A33DB2C8-58E2-B69B-E91A-69E44B242434}"/>
              </a:ext>
            </a:extLst>
          </p:cNvPr>
          <p:cNvSpPr txBox="1"/>
          <p:nvPr/>
        </p:nvSpPr>
        <p:spPr>
          <a:xfrm>
            <a:off x="2121020" y="4995290"/>
            <a:ext cx="777243"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輸出：</a:t>
            </a:r>
          </a:p>
        </p:txBody>
      </p:sp>
      <p:sp>
        <p:nvSpPr>
          <p:cNvPr id="26" name="文字方塊 25">
            <a:extLst>
              <a:ext uri="{FF2B5EF4-FFF2-40B4-BE49-F238E27FC236}">
                <a16:creationId xmlns:a16="http://schemas.microsoft.com/office/drawing/2014/main" id="{F94407F3-B2DF-F1C8-BA25-6113BFD5BE17}"/>
              </a:ext>
            </a:extLst>
          </p:cNvPr>
          <p:cNvSpPr txBox="1"/>
          <p:nvPr/>
        </p:nvSpPr>
        <p:spPr>
          <a:xfrm>
            <a:off x="3939791" y="4995290"/>
            <a:ext cx="1267191" cy="369332"/>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微軟正黑體" panose="020B0604030504040204" pitchFamily="34" charset="-120"/>
                <a:ea typeface="微軟正黑體" panose="020B0604030504040204" pitchFamily="34" charset="-120"/>
              </a:rPr>
              <a:t>&gt;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27" name="矩形: 圓角 26">
            <a:extLst>
              <a:ext uri="{FF2B5EF4-FFF2-40B4-BE49-F238E27FC236}">
                <a16:creationId xmlns:a16="http://schemas.microsoft.com/office/drawing/2014/main" id="{95F3A2B2-87B7-AC6A-59BF-71F765177F31}"/>
              </a:ext>
            </a:extLst>
          </p:cNvPr>
          <p:cNvSpPr/>
          <p:nvPr/>
        </p:nvSpPr>
        <p:spPr>
          <a:xfrm>
            <a:off x="1964475" y="4391541"/>
            <a:ext cx="4841128" cy="106185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zh-TW" altLang="en-US" sz="1350">
              <a:solidFill>
                <a:prstClr val="white"/>
              </a:solidFill>
              <a:latin typeface="Calibri" panose="020F0502020204030204"/>
              <a:ea typeface="新細明體" panose="02020500000000000000" pitchFamily="18" charset="-120"/>
            </a:endParaRPr>
          </a:p>
        </p:txBody>
      </p:sp>
      <p:sp>
        <p:nvSpPr>
          <p:cNvPr id="28" name="文字方塊 27">
            <a:extLst>
              <a:ext uri="{FF2B5EF4-FFF2-40B4-BE49-F238E27FC236}">
                <a16:creationId xmlns:a16="http://schemas.microsoft.com/office/drawing/2014/main" id="{C908D940-CE64-D9F7-1521-6E8C44A5C4B7}"/>
              </a:ext>
            </a:extLst>
          </p:cNvPr>
          <p:cNvSpPr txBox="1"/>
          <p:nvPr/>
        </p:nvSpPr>
        <p:spPr>
          <a:xfrm>
            <a:off x="289648" y="1645758"/>
            <a:ext cx="1179371" cy="415498"/>
          </a:xfrm>
          <a:prstGeom prst="rect">
            <a:avLst/>
          </a:prstGeom>
          <a:noFill/>
        </p:spPr>
        <p:txBody>
          <a:bodyPr wrap="square" rtlCol="0">
            <a:spAutoFit/>
          </a:bodyPr>
          <a:lstStyle/>
          <a:p>
            <a:pPr defTabSz="685800" fontAlgn="auto">
              <a:spcBef>
                <a:spcPts val="0"/>
              </a:spcBef>
              <a:spcAft>
                <a:spcPts val="0"/>
              </a:spcAft>
              <a:defRPr/>
            </a:pPr>
            <a:r>
              <a:rPr kumimoji="0" lang="en-US" altLang="zh-TW" sz="2100" dirty="0">
                <a:solidFill>
                  <a:prstClr val="black"/>
                </a:solidFill>
                <a:latin typeface="Calibri" panose="020F0502020204030204"/>
              </a:rPr>
              <a:t>Pre-train </a:t>
            </a:r>
            <a:endParaRPr kumimoji="0" lang="zh-TW" altLang="en-US" sz="2100" dirty="0">
              <a:solidFill>
                <a:prstClr val="black"/>
              </a:solidFill>
              <a:latin typeface="Calibri" panose="020F0502020204030204"/>
            </a:endParaRPr>
          </a:p>
        </p:txBody>
      </p:sp>
      <p:sp>
        <p:nvSpPr>
          <p:cNvPr id="29" name="文字方塊 28">
            <a:extLst>
              <a:ext uri="{FF2B5EF4-FFF2-40B4-BE49-F238E27FC236}">
                <a16:creationId xmlns:a16="http://schemas.microsoft.com/office/drawing/2014/main" id="{6A512C32-8B94-72A4-A144-BC26B29F010D}"/>
              </a:ext>
            </a:extLst>
          </p:cNvPr>
          <p:cNvSpPr txBox="1"/>
          <p:nvPr/>
        </p:nvSpPr>
        <p:spPr>
          <a:xfrm>
            <a:off x="269719" y="3038767"/>
            <a:ext cx="1509811" cy="738664"/>
          </a:xfrm>
          <a:prstGeom prst="rect">
            <a:avLst/>
          </a:prstGeom>
          <a:noFill/>
        </p:spPr>
        <p:txBody>
          <a:bodyPr wrap="square" rtlCol="0">
            <a:spAutoFit/>
          </a:bodyPr>
          <a:lstStyle/>
          <a:p>
            <a:pPr defTabSz="685800" fontAlgn="auto">
              <a:spcBef>
                <a:spcPts val="0"/>
              </a:spcBef>
              <a:spcAft>
                <a:spcPts val="0"/>
              </a:spcAft>
              <a:defRPr/>
            </a:pPr>
            <a:r>
              <a:rPr kumimoji="0" lang="en-US" altLang="zh-TW" sz="2100" dirty="0">
                <a:solidFill>
                  <a:prstClr val="black"/>
                </a:solidFill>
                <a:latin typeface="Calibri" panose="020F0502020204030204"/>
              </a:rPr>
              <a:t>Instruction Fine-tuning</a:t>
            </a:r>
            <a:endParaRPr kumimoji="0" lang="zh-TW" altLang="en-US" sz="2100" dirty="0">
              <a:solidFill>
                <a:prstClr val="black"/>
              </a:solidFill>
              <a:latin typeface="Calibri" panose="020F0502020204030204"/>
            </a:endParaRPr>
          </a:p>
        </p:txBody>
      </p:sp>
      <p:sp>
        <p:nvSpPr>
          <p:cNvPr id="30" name="文字方塊 29">
            <a:extLst>
              <a:ext uri="{FF2B5EF4-FFF2-40B4-BE49-F238E27FC236}">
                <a16:creationId xmlns:a16="http://schemas.microsoft.com/office/drawing/2014/main" id="{AF7872FD-55CF-6FA5-B91B-ED7126A31901}"/>
              </a:ext>
            </a:extLst>
          </p:cNvPr>
          <p:cNvSpPr txBox="1"/>
          <p:nvPr/>
        </p:nvSpPr>
        <p:spPr>
          <a:xfrm>
            <a:off x="321687" y="4882588"/>
            <a:ext cx="942723" cy="415498"/>
          </a:xfrm>
          <a:prstGeom prst="rect">
            <a:avLst/>
          </a:prstGeom>
          <a:noFill/>
        </p:spPr>
        <p:txBody>
          <a:bodyPr wrap="square" rtlCol="0">
            <a:spAutoFit/>
          </a:bodyPr>
          <a:lstStyle/>
          <a:p>
            <a:pPr defTabSz="685800" fontAlgn="auto">
              <a:spcBef>
                <a:spcPts val="0"/>
              </a:spcBef>
              <a:spcAft>
                <a:spcPts val="0"/>
              </a:spcAft>
              <a:defRPr/>
            </a:pPr>
            <a:r>
              <a:rPr kumimoji="0" lang="en-US" altLang="zh-TW" sz="2100" dirty="0">
                <a:solidFill>
                  <a:prstClr val="black"/>
                </a:solidFill>
                <a:latin typeface="Calibri" panose="020F0502020204030204"/>
              </a:rPr>
              <a:t>RLHF</a:t>
            </a:r>
            <a:endParaRPr kumimoji="0" lang="zh-TW" altLang="en-US" sz="2100" dirty="0">
              <a:solidFill>
                <a:prstClr val="black"/>
              </a:solidFill>
              <a:latin typeface="Calibri" panose="020F0502020204030204"/>
            </a:endParaRPr>
          </a:p>
        </p:txBody>
      </p:sp>
      <p:cxnSp>
        <p:nvCxnSpPr>
          <p:cNvPr id="33" name="直線接點 32">
            <a:extLst>
              <a:ext uri="{FF2B5EF4-FFF2-40B4-BE49-F238E27FC236}">
                <a16:creationId xmlns:a16="http://schemas.microsoft.com/office/drawing/2014/main" id="{CAEFE229-4273-80D1-434C-F2868DAF75C9}"/>
              </a:ext>
            </a:extLst>
          </p:cNvPr>
          <p:cNvCxnSpPr>
            <a:cxnSpLocks/>
          </p:cNvCxnSpPr>
          <p:nvPr/>
        </p:nvCxnSpPr>
        <p:spPr>
          <a:xfrm>
            <a:off x="128803" y="4025017"/>
            <a:ext cx="7220357"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4">
            <a:extLst>
              <a:ext uri="{FF2B5EF4-FFF2-40B4-BE49-F238E27FC236}">
                <a16:creationId xmlns:a16="http://schemas.microsoft.com/office/drawing/2014/main" id="{E7525D1D-81FD-63B4-2872-AB501D945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0845" y="1099488"/>
            <a:ext cx="1052607" cy="1052607"/>
          </a:xfrm>
          <a:prstGeom prst="rect">
            <a:avLst/>
          </a:prstGeom>
          <a:noFill/>
          <a:extLst>
            <a:ext uri="{909E8E84-426E-40DD-AFC4-6F175D3DCCD1}">
              <a14:hiddenFill xmlns:a14="http://schemas.microsoft.com/office/drawing/2010/main">
                <a:solidFill>
                  <a:srgbClr val="FFFFFF"/>
                </a:solidFill>
              </a14:hiddenFill>
            </a:ext>
          </a:extLst>
        </p:spPr>
      </p:pic>
      <p:pic>
        <p:nvPicPr>
          <p:cNvPr id="4" name="圖形 3" descr="困惑的人 以實心填滿">
            <a:extLst>
              <a:ext uri="{FF2B5EF4-FFF2-40B4-BE49-F238E27FC236}">
                <a16:creationId xmlns:a16="http://schemas.microsoft.com/office/drawing/2014/main" id="{3BA1ECCC-74A1-964D-050E-7A78AE979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9795" y="4702966"/>
            <a:ext cx="1061848" cy="1061848"/>
          </a:xfrm>
          <a:prstGeom prst="rect">
            <a:avLst/>
          </a:prstGeom>
        </p:spPr>
      </p:pic>
      <p:pic>
        <p:nvPicPr>
          <p:cNvPr id="3" name="圖形 2" descr="女教授 以實心填滿">
            <a:extLst>
              <a:ext uri="{FF2B5EF4-FFF2-40B4-BE49-F238E27FC236}">
                <a16:creationId xmlns:a16="http://schemas.microsoft.com/office/drawing/2014/main" id="{8FA760A8-CD44-617D-23AE-3AFA1CE844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96244" y="2915162"/>
            <a:ext cx="983963" cy="983963"/>
          </a:xfrm>
          <a:prstGeom prst="rect">
            <a:avLst/>
          </a:prstGeom>
        </p:spPr>
      </p:pic>
      <p:sp>
        <p:nvSpPr>
          <p:cNvPr id="40" name="文字方塊 39">
            <a:extLst>
              <a:ext uri="{FF2B5EF4-FFF2-40B4-BE49-F238E27FC236}">
                <a16:creationId xmlns:a16="http://schemas.microsoft.com/office/drawing/2014/main" id="{D300DD53-7634-175F-0281-E4F4BF0FF242}"/>
              </a:ext>
            </a:extLst>
          </p:cNvPr>
          <p:cNvSpPr txBox="1"/>
          <p:nvPr/>
        </p:nvSpPr>
        <p:spPr>
          <a:xfrm>
            <a:off x="7606966" y="3902178"/>
            <a:ext cx="1479884" cy="738664"/>
          </a:xfrm>
          <a:prstGeom prst="rect">
            <a:avLst/>
          </a:prstGeom>
          <a:noFill/>
        </p:spPr>
        <p:txBody>
          <a:bodyPr wrap="square" rtlCol="0">
            <a:spAutoFit/>
          </a:bodyPr>
          <a:lstStyle/>
          <a:p>
            <a:pPr algn="ctr" defTabSz="685800" fontAlgn="auto">
              <a:spcBef>
                <a:spcPts val="0"/>
              </a:spcBef>
              <a:spcAft>
                <a:spcPts val="0"/>
              </a:spcAft>
              <a:defRPr/>
            </a:pPr>
            <a:r>
              <a:rPr kumimoji="0" lang="en-US" altLang="zh-TW" sz="2100" dirty="0">
                <a:latin typeface="微軟正黑體" panose="020B0604030504040204" pitchFamily="34" charset="-120"/>
                <a:ea typeface="微軟正黑體" panose="020B0604030504040204" pitchFamily="34" charset="-120"/>
              </a:rPr>
              <a:t>Alignment</a:t>
            </a:r>
            <a:endParaRPr kumimoji="0" lang="zh-TW" altLang="en-US" sz="2100" dirty="0">
              <a:latin typeface="微軟正黑體" panose="020B0604030504040204" pitchFamily="34" charset="-120"/>
              <a:ea typeface="微軟正黑體" panose="020B0604030504040204" pitchFamily="34" charset="-120"/>
            </a:endParaRPr>
          </a:p>
        </p:txBody>
      </p:sp>
      <p:sp>
        <p:nvSpPr>
          <p:cNvPr id="41" name="右大括弧 40">
            <a:extLst>
              <a:ext uri="{FF2B5EF4-FFF2-40B4-BE49-F238E27FC236}">
                <a16:creationId xmlns:a16="http://schemas.microsoft.com/office/drawing/2014/main" id="{E03FBB2C-75ED-CB87-C37A-B44B28B13941}"/>
              </a:ext>
            </a:extLst>
          </p:cNvPr>
          <p:cNvSpPr/>
          <p:nvPr/>
        </p:nvSpPr>
        <p:spPr>
          <a:xfrm>
            <a:off x="7337280" y="2386717"/>
            <a:ext cx="314879" cy="3423338"/>
          </a:xfrm>
          <a:prstGeom prst="rightBrace">
            <a:avLst>
              <a:gd name="adj1" fmla="val 113441"/>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800"/>
          </a:p>
        </p:txBody>
      </p:sp>
      <p:sp>
        <p:nvSpPr>
          <p:cNvPr id="8" name="標題 7">
            <a:extLst>
              <a:ext uri="{FF2B5EF4-FFF2-40B4-BE49-F238E27FC236}">
                <a16:creationId xmlns:a16="http://schemas.microsoft.com/office/drawing/2014/main" id="{EB5A15B6-A870-BFD7-4E2A-722DDD9BF786}"/>
              </a:ext>
            </a:extLst>
          </p:cNvPr>
          <p:cNvSpPr>
            <a:spLocks noGrp="1"/>
          </p:cNvSpPr>
          <p:nvPr>
            <p:ph type="title"/>
          </p:nvPr>
        </p:nvSpPr>
        <p:spPr/>
        <p:txBody>
          <a:bodyPr/>
          <a:lstStyle/>
          <a:p>
            <a:r>
              <a:rPr lang="zh-TW" altLang="en-US"/>
              <a:t>預訓練</a:t>
            </a:r>
            <a:r>
              <a:rPr lang="en-US" altLang="zh-TW"/>
              <a:t>–</a:t>
            </a:r>
            <a:r>
              <a:rPr lang="zh-TW" altLang="en-US"/>
              <a:t>對齊」</a:t>
            </a:r>
            <a:r>
              <a:rPr lang="en-US" altLang="zh-TW"/>
              <a:t>(Pretrain-Alignment)</a:t>
            </a:r>
            <a:endParaRPr lang="zh-TW" altLang="en-US"/>
          </a:p>
        </p:txBody>
      </p:sp>
      <p:sp>
        <p:nvSpPr>
          <p:cNvPr id="12" name="直排文字版面配置區 11">
            <a:extLst>
              <a:ext uri="{FF2B5EF4-FFF2-40B4-BE49-F238E27FC236}">
                <a16:creationId xmlns:a16="http://schemas.microsoft.com/office/drawing/2014/main" id="{836C9F94-ED9A-AC02-64AF-7E16132DAC4A}"/>
              </a:ext>
            </a:extLst>
          </p:cNvPr>
          <p:cNvSpPr>
            <a:spLocks noGrp="1"/>
          </p:cNvSpPr>
          <p:nvPr>
            <p:ph type="body" orient="vert" idx="1"/>
          </p:nvPr>
        </p:nvSpPr>
        <p:spPr>
          <a:xfrm>
            <a:off x="181546" y="1052735"/>
            <a:ext cx="8905304" cy="4968551"/>
          </a:xfrm>
        </p:spPr>
        <p:txBody>
          <a:bodyPr/>
          <a:lstStyle/>
          <a:p>
            <a:endParaRPr lang="zh-TW" altLang="en-US"/>
          </a:p>
        </p:txBody>
      </p:sp>
      <p:sp>
        <p:nvSpPr>
          <p:cNvPr id="7" name="文字方塊 6">
            <a:extLst>
              <a:ext uri="{FF2B5EF4-FFF2-40B4-BE49-F238E27FC236}">
                <a16:creationId xmlns:a16="http://schemas.microsoft.com/office/drawing/2014/main" id="{98B43A40-35DD-B384-BDC3-5C9C60406A0D}"/>
              </a:ext>
            </a:extLst>
          </p:cNvPr>
          <p:cNvSpPr txBox="1"/>
          <p:nvPr/>
        </p:nvSpPr>
        <p:spPr>
          <a:xfrm>
            <a:off x="128803" y="6140817"/>
            <a:ext cx="8869721" cy="646331"/>
          </a:xfrm>
          <a:prstGeom prst="rect">
            <a:avLst/>
          </a:prstGeom>
          <a:noFill/>
        </p:spPr>
        <p:txBody>
          <a:bodyPr wrap="square">
            <a:spAutoFit/>
          </a:bodyPr>
          <a:lstStyle/>
          <a:p>
            <a:r>
              <a:rPr lang="zh-TW" altLang="en-US" sz="1200">
                <a:latin typeface="+mj-ea"/>
                <a:ea typeface="+mj-ea"/>
              </a:rPr>
              <a:t>對齊調整的第一步通常是指令調整，也就是直接就特定的相關任務對模型進行訓練。接下來是偏好調整，其中可能包括基於人類回饋的強化學習（</a:t>
            </a:r>
            <a:r>
              <a:rPr lang="en-US" altLang="zh-TW" sz="1200">
                <a:latin typeface="+mj-ea"/>
                <a:ea typeface="+mj-ea"/>
              </a:rPr>
              <a:t>RLHF</a:t>
            </a:r>
            <a:r>
              <a:rPr lang="zh-TW" altLang="en-US" sz="1200">
                <a:latin typeface="+mj-ea"/>
                <a:ea typeface="+mj-ea"/>
              </a:rPr>
              <a:t>）。在這一步驟中，人類會對模型進行測試，並對其輸出結果進行評分，指出模型的答案是首選還是不建議。一個</a:t>
            </a:r>
            <a:r>
              <a:rPr lang="en-US" altLang="zh-TW" sz="1200">
                <a:latin typeface="+mj-ea"/>
                <a:ea typeface="+mj-ea"/>
              </a:rPr>
              <a:t>RLHF </a:t>
            </a:r>
            <a:r>
              <a:rPr lang="zh-TW" altLang="en-US" sz="1200">
                <a:latin typeface="+mj-ea"/>
                <a:ea typeface="+mj-ea"/>
              </a:rPr>
              <a:t>流程可能包括多輪回饋和改進，從而不斷優化模型。</a:t>
            </a:r>
          </a:p>
        </p:txBody>
      </p:sp>
    </p:spTree>
    <p:extLst>
      <p:ext uri="{BB962C8B-B14F-4D97-AF65-F5344CB8AC3E}">
        <p14:creationId xmlns:p14="http://schemas.microsoft.com/office/powerpoint/2010/main" val="83687161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animBg="1"/>
      <p:bldP spid="17" grpId="0" animBg="1"/>
      <p:bldP spid="22" grpId="0"/>
      <p:bldP spid="23" grpId="0"/>
      <p:bldP spid="24" grpId="0"/>
      <p:bldP spid="25" grpId="0"/>
      <p:bldP spid="26" grpId="0"/>
      <p:bldP spid="27" grpId="0" animBg="1"/>
      <p:bldP spid="40" grpId="0"/>
      <p:bldP spid="4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2B10B-9B8D-FE8B-62E3-3352D7AF770B}"/>
            </a:ext>
          </a:extLst>
        </p:cNvPr>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E501B29-9B16-84BE-3D8A-34D194CE8F36}"/>
              </a:ext>
            </a:extLst>
          </p:cNvPr>
          <p:cNvSpPr>
            <a:spLocks noGrp="1"/>
          </p:cNvSpPr>
          <p:nvPr>
            <p:ph idx="1"/>
          </p:nvPr>
        </p:nvSpPr>
        <p:spPr>
          <a:xfrm>
            <a:off x="31884" y="152636"/>
            <a:ext cx="8854950" cy="5688632"/>
          </a:xfrm>
        </p:spPr>
        <p:txBody>
          <a:bodyPr/>
          <a:lstStyle/>
          <a:p>
            <a:r>
              <a:rPr lang="en-US" altLang="zh-TW" sz="1600">
                <a:solidFill>
                  <a:schemeClr val="tx1"/>
                </a:solidFill>
              </a:rPr>
              <a:t>Rouge </a:t>
            </a:r>
            <a:r>
              <a:rPr lang="zh-TW" altLang="en-US" sz="1600">
                <a:solidFill>
                  <a:schemeClr val="tx1"/>
                </a:solidFill>
              </a:rPr>
              <a:t>主要用於將電腦產生的文字摘要與參考（即人工產生的）摘要進行比較。 </a:t>
            </a:r>
            <a:r>
              <a:rPr lang="en-US" altLang="zh-TW" sz="1600">
                <a:solidFill>
                  <a:schemeClr val="tx1"/>
                </a:solidFill>
              </a:rPr>
              <a:t>Rouge </a:t>
            </a:r>
            <a:r>
              <a:rPr lang="zh-TW" altLang="en-US" sz="1600">
                <a:solidFill>
                  <a:schemeClr val="tx1"/>
                </a:solidFill>
              </a:rPr>
              <a:t>主要用於評估文字摘要任務。 </a:t>
            </a:r>
            <a:r>
              <a:rPr lang="en-US" altLang="zh-TW" sz="1600">
                <a:solidFill>
                  <a:schemeClr val="tx1"/>
                </a:solidFill>
              </a:rPr>
              <a:t>Rouges </a:t>
            </a:r>
            <a:r>
              <a:rPr lang="zh-TW" altLang="en-US" sz="1600">
                <a:solidFill>
                  <a:schemeClr val="tx1"/>
                </a:solidFill>
              </a:rPr>
              <a:t>指標的值範圍是 </a:t>
            </a:r>
            <a:r>
              <a:rPr lang="en-US" altLang="zh-TW" sz="1600">
                <a:solidFill>
                  <a:schemeClr val="tx1"/>
                </a:solidFill>
              </a:rPr>
              <a:t>0 </a:t>
            </a:r>
            <a:r>
              <a:rPr lang="zh-TW" altLang="en-US" sz="1600">
                <a:solidFill>
                  <a:schemeClr val="tx1"/>
                </a:solidFill>
              </a:rPr>
              <a:t>到 </a:t>
            </a:r>
            <a:r>
              <a:rPr lang="en-US" altLang="zh-TW" sz="1600">
                <a:solidFill>
                  <a:schemeClr val="tx1"/>
                </a:solidFill>
              </a:rPr>
              <a:t>1</a:t>
            </a:r>
            <a:r>
              <a:rPr lang="zh-TW" altLang="en-US" sz="1600">
                <a:solidFill>
                  <a:schemeClr val="tx1"/>
                </a:solidFill>
              </a:rPr>
              <a:t>。</a:t>
            </a:r>
            <a:r>
              <a:rPr lang="en-US" altLang="zh-TW" sz="1600">
                <a:solidFill>
                  <a:schemeClr val="tx1"/>
                </a:solidFill>
              </a:rPr>
              <a:t>1 </a:t>
            </a:r>
            <a:r>
              <a:rPr lang="zh-TW" altLang="en-US" sz="1600">
                <a:solidFill>
                  <a:schemeClr val="tx1"/>
                </a:solidFill>
              </a:rPr>
              <a:t>表示分數較高，表示電腦產生的摘要和參考摘要具有較高的相似度。</a:t>
            </a:r>
          </a:p>
          <a:p>
            <a:endParaRPr lang="zh-TW" altLang="en-US" sz="1600">
              <a:solidFill>
                <a:schemeClr val="tx1"/>
              </a:solidFill>
            </a:endParaRPr>
          </a:p>
          <a:p>
            <a:r>
              <a:rPr lang="en-US" altLang="zh-TW" sz="1600">
                <a:solidFill>
                  <a:schemeClr val="tx1"/>
                </a:solidFill>
              </a:rPr>
              <a:t>Rouge-1</a:t>
            </a:r>
            <a:r>
              <a:rPr lang="zh-TW" altLang="en-US" sz="1600">
                <a:solidFill>
                  <a:schemeClr val="tx1"/>
                </a:solidFill>
              </a:rPr>
              <a:t>、</a:t>
            </a:r>
            <a:r>
              <a:rPr lang="en-US" altLang="zh-TW" sz="1600">
                <a:solidFill>
                  <a:schemeClr val="tx1"/>
                </a:solidFill>
              </a:rPr>
              <a:t>Rouge-2 </a:t>
            </a:r>
            <a:r>
              <a:rPr lang="zh-TW" altLang="en-US" sz="1600">
                <a:solidFill>
                  <a:schemeClr val="tx1"/>
                </a:solidFill>
              </a:rPr>
              <a:t>和 </a:t>
            </a:r>
            <a:r>
              <a:rPr lang="en-US" altLang="zh-TW" sz="1600">
                <a:solidFill>
                  <a:schemeClr val="tx1"/>
                </a:solidFill>
              </a:rPr>
              <a:t>Rouge-L </a:t>
            </a:r>
            <a:r>
              <a:rPr lang="zh-TW" altLang="en-US" sz="1600">
                <a:solidFill>
                  <a:schemeClr val="tx1"/>
                </a:solidFill>
              </a:rPr>
              <a:t>以不同的細微度比較了兩個摘要。</a:t>
            </a:r>
            <a:endParaRPr lang="en-US" altLang="zh-TW" sz="1600">
              <a:solidFill>
                <a:schemeClr val="tx1"/>
              </a:solidFill>
            </a:endParaRPr>
          </a:p>
          <a:p>
            <a:endParaRPr lang="en-US" altLang="zh-TW" sz="1600">
              <a:solidFill>
                <a:schemeClr val="tx1"/>
              </a:solidFill>
            </a:endParaRPr>
          </a:p>
          <a:p>
            <a:endParaRPr lang="en-US" altLang="zh-TW" sz="1600">
              <a:solidFill>
                <a:schemeClr val="tx1"/>
              </a:solidFill>
            </a:endParaRPr>
          </a:p>
          <a:p>
            <a:endParaRPr lang="en-US" altLang="zh-TW" sz="1600">
              <a:solidFill>
                <a:schemeClr val="tx1"/>
              </a:solidFill>
            </a:endParaRPr>
          </a:p>
          <a:p>
            <a:endParaRPr lang="en-US" altLang="zh-TW" sz="1600">
              <a:solidFill>
                <a:schemeClr val="tx1"/>
              </a:solidFill>
            </a:endParaRPr>
          </a:p>
          <a:p>
            <a:endParaRPr lang="en-US" altLang="zh-TW" sz="1600">
              <a:solidFill>
                <a:schemeClr val="tx1"/>
              </a:solidFill>
            </a:endParaRPr>
          </a:p>
          <a:p>
            <a:endParaRPr lang="en-US" altLang="zh-TW" sz="1600">
              <a:solidFill>
                <a:schemeClr val="tx1"/>
              </a:solidFill>
            </a:endParaRPr>
          </a:p>
          <a:p>
            <a:endParaRPr lang="en-US" altLang="zh-TW" sz="1600">
              <a:solidFill>
                <a:schemeClr val="tx1"/>
              </a:solidFill>
            </a:endParaRPr>
          </a:p>
          <a:p>
            <a:endParaRPr lang="en-US" altLang="zh-TW" sz="1600">
              <a:solidFill>
                <a:schemeClr val="tx1"/>
              </a:solidFill>
            </a:endParaRPr>
          </a:p>
          <a:p>
            <a:r>
              <a:rPr lang="en-US" altLang="zh-TW" sz="1600">
                <a:solidFill>
                  <a:schemeClr val="tx1"/>
                </a:solidFill>
              </a:rPr>
              <a:t>Rouge-1 </a:t>
            </a:r>
            <a:r>
              <a:rPr lang="zh-TW" altLang="en-US" sz="1600">
                <a:solidFill>
                  <a:schemeClr val="tx1"/>
                </a:solidFill>
              </a:rPr>
              <a:t>為何具有欺騙性？</a:t>
            </a:r>
            <a:endParaRPr lang="en-US" altLang="zh-TW" sz="1600">
              <a:solidFill>
                <a:schemeClr val="tx1"/>
              </a:solidFill>
            </a:endParaRPr>
          </a:p>
          <a:p>
            <a:r>
              <a:rPr lang="zh-TW" altLang="en-US" sz="1600">
                <a:solidFill>
                  <a:schemeClr val="tx1"/>
                </a:solidFill>
              </a:rPr>
              <a:t>這種評估方法只是匹配參考詞，沒有考慮詞的位置。</a:t>
            </a:r>
            <a:endParaRPr lang="en-US" altLang="zh-TW" sz="1600">
              <a:solidFill>
                <a:schemeClr val="tx1"/>
              </a:solidFill>
            </a:endParaRPr>
          </a:p>
          <a:p>
            <a:endParaRPr lang="en-US" altLang="zh-TW" sz="1600">
              <a:solidFill>
                <a:schemeClr val="tx1"/>
              </a:solidFill>
            </a:endParaRPr>
          </a:p>
          <a:p>
            <a:endParaRPr lang="en-US" altLang="zh-TW" sz="1600">
              <a:solidFill>
                <a:schemeClr val="tx1"/>
              </a:solidFill>
            </a:endParaRPr>
          </a:p>
          <a:p>
            <a:pPr marL="342900" indent="-342900">
              <a:buFont typeface="Arial" panose="020B0604020202020204" pitchFamily="34" charset="0"/>
              <a:buChar char="•"/>
            </a:pPr>
            <a:endParaRPr lang="en-US" altLang="zh-TW" sz="1600"/>
          </a:p>
          <a:p>
            <a:r>
              <a:rPr lang="en-US" altLang="zh-TW" sz="1600"/>
              <a:t> </a:t>
            </a:r>
            <a:endParaRPr lang="zh-TW" altLang="en-US" sz="1600"/>
          </a:p>
        </p:txBody>
      </p:sp>
      <p:pic>
        <p:nvPicPr>
          <p:cNvPr id="2050" name="Picture 2">
            <a:extLst>
              <a:ext uri="{FF2B5EF4-FFF2-40B4-BE49-F238E27FC236}">
                <a16:creationId xmlns:a16="http://schemas.microsoft.com/office/drawing/2014/main" id="{8FA6B2FA-2D38-AA4F-AEB1-6DF92BFD7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152" y="1598540"/>
            <a:ext cx="3602320" cy="504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8EB4300-FD19-92AD-F922-1C382E79D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52" y="2208586"/>
            <a:ext cx="3595808" cy="4360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57BE874-F093-A7FD-5AAA-200CA1BEF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640" y="2750634"/>
            <a:ext cx="3602320" cy="510390"/>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a:extLst>
              <a:ext uri="{FF2B5EF4-FFF2-40B4-BE49-F238E27FC236}">
                <a16:creationId xmlns:a16="http://schemas.microsoft.com/office/drawing/2014/main" id="{3C7F133A-AC5B-2B51-8FDE-A076A0CB048C}"/>
              </a:ext>
            </a:extLst>
          </p:cNvPr>
          <p:cNvPicPr>
            <a:picLocks noChangeAspect="1"/>
          </p:cNvPicPr>
          <p:nvPr/>
        </p:nvPicPr>
        <p:blipFill>
          <a:blip r:embed="rId5"/>
          <a:stretch>
            <a:fillRect/>
          </a:stretch>
        </p:blipFill>
        <p:spPr>
          <a:xfrm>
            <a:off x="5880034" y="695877"/>
            <a:ext cx="3018690" cy="2894846"/>
          </a:xfrm>
          <a:prstGeom prst="rect">
            <a:avLst/>
          </a:prstGeom>
        </p:spPr>
      </p:pic>
      <p:pic>
        <p:nvPicPr>
          <p:cNvPr id="10" name="圖片 9">
            <a:extLst>
              <a:ext uri="{FF2B5EF4-FFF2-40B4-BE49-F238E27FC236}">
                <a16:creationId xmlns:a16="http://schemas.microsoft.com/office/drawing/2014/main" id="{5D4B5460-5B5C-921B-ADA8-E38C3A6573E0}"/>
              </a:ext>
            </a:extLst>
          </p:cNvPr>
          <p:cNvPicPr>
            <a:picLocks noChangeAspect="1"/>
          </p:cNvPicPr>
          <p:nvPr/>
        </p:nvPicPr>
        <p:blipFill>
          <a:blip r:embed="rId6"/>
          <a:stretch>
            <a:fillRect/>
          </a:stretch>
        </p:blipFill>
        <p:spPr>
          <a:xfrm>
            <a:off x="4968931" y="3590723"/>
            <a:ext cx="4027423" cy="3180309"/>
          </a:xfrm>
          <a:prstGeom prst="rect">
            <a:avLst/>
          </a:prstGeom>
        </p:spPr>
      </p:pic>
      <p:sp>
        <p:nvSpPr>
          <p:cNvPr id="13" name="文字方塊 12">
            <a:extLst>
              <a:ext uri="{FF2B5EF4-FFF2-40B4-BE49-F238E27FC236}">
                <a16:creationId xmlns:a16="http://schemas.microsoft.com/office/drawing/2014/main" id="{0531E7A4-575C-B8FD-14CE-0AB2F1CAB24F}"/>
              </a:ext>
            </a:extLst>
          </p:cNvPr>
          <p:cNvSpPr txBox="1"/>
          <p:nvPr/>
        </p:nvSpPr>
        <p:spPr>
          <a:xfrm>
            <a:off x="121061" y="5180877"/>
            <a:ext cx="4869015" cy="1077218"/>
          </a:xfrm>
          <a:prstGeom prst="rect">
            <a:avLst/>
          </a:prstGeom>
          <a:noFill/>
        </p:spPr>
        <p:txBody>
          <a:bodyPr wrap="square">
            <a:spAutoFit/>
          </a:bodyPr>
          <a:lstStyle/>
          <a:p>
            <a:r>
              <a:rPr lang="zh-TW" altLang="en-US" sz="1600" b="1">
                <a:latin typeface="+mj-lt"/>
                <a:ea typeface="+mj-ea"/>
              </a:rPr>
              <a:t> </a:t>
            </a:r>
            <a:r>
              <a:rPr lang="en-US" altLang="zh-TW" sz="1600" b="1">
                <a:latin typeface="+mj-lt"/>
                <a:ea typeface="+mj-ea"/>
              </a:rPr>
              <a:t>Rouge-2 </a:t>
            </a:r>
            <a:r>
              <a:rPr lang="zh-TW" altLang="en-US" sz="1600" b="1">
                <a:latin typeface="+mj-lt"/>
                <a:ea typeface="+mj-ea"/>
              </a:rPr>
              <a:t>的公式與 </a:t>
            </a:r>
            <a:r>
              <a:rPr lang="en-US" altLang="zh-TW" sz="1600" b="1">
                <a:latin typeface="+mj-lt"/>
                <a:ea typeface="+mj-ea"/>
              </a:rPr>
              <a:t>rouge-1 </a:t>
            </a:r>
            <a:r>
              <a:rPr lang="zh-TW" altLang="en-US" sz="1600" b="1">
                <a:latin typeface="+mj-lt"/>
                <a:ea typeface="+mj-ea"/>
              </a:rPr>
              <a:t>相同，</a:t>
            </a:r>
          </a:p>
          <a:p>
            <a:r>
              <a:rPr lang="zh-TW" altLang="en-US" sz="1600" b="1">
                <a:latin typeface="+mj-lt"/>
                <a:ea typeface="+mj-ea"/>
              </a:rPr>
              <a:t>但這次我們採用一對單字，即二元詞組而不是單元詞組。這個二元詞組在某種程度上彌補了</a:t>
            </a:r>
            <a:r>
              <a:rPr lang="en-US" altLang="zh-TW" sz="1600" b="1">
                <a:latin typeface="+mj-lt"/>
                <a:ea typeface="+mj-ea"/>
              </a:rPr>
              <a:t>Rouge-1</a:t>
            </a:r>
            <a:r>
              <a:rPr lang="zh-TW" altLang="en-US" sz="1600" b="1">
                <a:latin typeface="+mj-lt"/>
                <a:ea typeface="+mj-ea"/>
              </a:rPr>
              <a:t>的詞位置問題。</a:t>
            </a:r>
          </a:p>
        </p:txBody>
      </p:sp>
      <p:pic>
        <p:nvPicPr>
          <p:cNvPr id="15" name="圖片 14">
            <a:extLst>
              <a:ext uri="{FF2B5EF4-FFF2-40B4-BE49-F238E27FC236}">
                <a16:creationId xmlns:a16="http://schemas.microsoft.com/office/drawing/2014/main" id="{ABAB726B-4497-3B50-230C-C56A8CCA34BF}"/>
              </a:ext>
            </a:extLst>
          </p:cNvPr>
          <p:cNvPicPr>
            <a:picLocks noChangeAspect="1"/>
          </p:cNvPicPr>
          <p:nvPr/>
        </p:nvPicPr>
        <p:blipFill>
          <a:blip r:embed="rId7"/>
          <a:stretch>
            <a:fillRect/>
          </a:stretch>
        </p:blipFill>
        <p:spPr>
          <a:xfrm>
            <a:off x="962250" y="3909062"/>
            <a:ext cx="2450123" cy="1165743"/>
          </a:xfrm>
          <a:prstGeom prst="rect">
            <a:avLst/>
          </a:prstGeom>
        </p:spPr>
      </p:pic>
    </p:spTree>
    <p:extLst>
      <p:ext uri="{BB962C8B-B14F-4D97-AF65-F5344CB8AC3E}">
        <p14:creationId xmlns:p14="http://schemas.microsoft.com/office/powerpoint/2010/main" val="1483398277"/>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BF04DD-C848-48A1-FF28-DC2B2986DAFF}"/>
              </a:ext>
            </a:extLst>
          </p:cNvPr>
          <p:cNvSpPr>
            <a:spLocks noGrp="1"/>
          </p:cNvSpPr>
          <p:nvPr>
            <p:ph type="title"/>
          </p:nvPr>
        </p:nvSpPr>
        <p:spPr>
          <a:xfrm>
            <a:off x="144525" y="44449"/>
            <a:ext cx="8854950" cy="504231"/>
          </a:xfrm>
        </p:spPr>
        <p:txBody>
          <a:bodyPr/>
          <a:lstStyle/>
          <a:p>
            <a:r>
              <a:rPr lang="en-US" altLang="zh-TW" sz="3200"/>
              <a:t>Rouge-L</a:t>
            </a:r>
            <a:endParaRPr lang="zh-TW" altLang="en-US" sz="3200"/>
          </a:p>
        </p:txBody>
      </p:sp>
      <p:sp>
        <p:nvSpPr>
          <p:cNvPr id="3" name="內容版面配置區 2">
            <a:extLst>
              <a:ext uri="{FF2B5EF4-FFF2-40B4-BE49-F238E27FC236}">
                <a16:creationId xmlns:a16="http://schemas.microsoft.com/office/drawing/2014/main" id="{B37264C3-EDD9-D6C1-A164-0E57B53ECCAC}"/>
              </a:ext>
            </a:extLst>
          </p:cNvPr>
          <p:cNvSpPr>
            <a:spLocks noGrp="1"/>
          </p:cNvSpPr>
          <p:nvPr>
            <p:ph idx="1"/>
          </p:nvPr>
        </p:nvSpPr>
        <p:spPr>
          <a:xfrm>
            <a:off x="144525" y="620688"/>
            <a:ext cx="8854950" cy="5400452"/>
          </a:xfrm>
        </p:spPr>
        <p:txBody>
          <a:bodyPr/>
          <a:lstStyle/>
          <a:p>
            <a:r>
              <a:rPr lang="zh-TW" altLang="en-US" sz="1600"/>
              <a:t>與 </a:t>
            </a:r>
            <a:r>
              <a:rPr lang="en-US" altLang="zh-TW" sz="1600"/>
              <a:t>rouge-1 </a:t>
            </a:r>
            <a:r>
              <a:rPr lang="zh-TW" altLang="en-US" sz="1600"/>
              <a:t>和 </a:t>
            </a:r>
            <a:r>
              <a:rPr lang="en-US" altLang="zh-TW" sz="1600"/>
              <a:t>rouge-2 </a:t>
            </a:r>
            <a:r>
              <a:rPr lang="zh-TW" altLang="en-US" sz="1600"/>
              <a:t>不同，</a:t>
            </a:r>
            <a:r>
              <a:rPr lang="en-US" altLang="zh-TW" sz="1600"/>
              <a:t>Rouge-L </a:t>
            </a:r>
            <a:r>
              <a:rPr lang="zh-TW" altLang="en-US" sz="1600"/>
              <a:t>不會研究單字或二元詞組，而是匹配參考和人工生成的文本中的 </a:t>
            </a:r>
            <a:r>
              <a:rPr lang="en-US" altLang="zh-TW" sz="1600"/>
              <a:t>LCS</a:t>
            </a:r>
            <a:r>
              <a:rPr lang="zh-TW" altLang="en-US" sz="1600"/>
              <a:t>（</a:t>
            </a:r>
            <a:r>
              <a:rPr lang="en-US" altLang="zh-TW" sz="1600" b="0" i="0">
                <a:solidFill>
                  <a:srgbClr val="242424"/>
                </a:solidFill>
                <a:effectLst/>
                <a:latin typeface="source-serif-pro"/>
              </a:rPr>
              <a:t>longest common subsequence</a:t>
            </a:r>
            <a:r>
              <a:rPr lang="zh-TW" altLang="en-US" sz="1600"/>
              <a:t>最長公共子序列）。</a:t>
            </a:r>
          </a:p>
        </p:txBody>
      </p:sp>
      <p:pic>
        <p:nvPicPr>
          <p:cNvPr id="4" name="圖片 3">
            <a:extLst>
              <a:ext uri="{FF2B5EF4-FFF2-40B4-BE49-F238E27FC236}">
                <a16:creationId xmlns:a16="http://schemas.microsoft.com/office/drawing/2014/main" id="{2FA538C3-48A0-4BC6-767E-EC4E88BD67A6}"/>
              </a:ext>
            </a:extLst>
          </p:cNvPr>
          <p:cNvPicPr>
            <a:picLocks noChangeAspect="1"/>
          </p:cNvPicPr>
          <p:nvPr/>
        </p:nvPicPr>
        <p:blipFill>
          <a:blip r:embed="rId2"/>
          <a:stretch>
            <a:fillRect/>
          </a:stretch>
        </p:blipFill>
        <p:spPr>
          <a:xfrm>
            <a:off x="251520" y="2204865"/>
            <a:ext cx="3312368" cy="525869"/>
          </a:xfrm>
          <a:prstGeom prst="rect">
            <a:avLst/>
          </a:prstGeom>
        </p:spPr>
      </p:pic>
      <p:pic>
        <p:nvPicPr>
          <p:cNvPr id="3074" name="Picture 2">
            <a:extLst>
              <a:ext uri="{FF2B5EF4-FFF2-40B4-BE49-F238E27FC236}">
                <a16:creationId xmlns:a16="http://schemas.microsoft.com/office/drawing/2014/main" id="{9605A995-8EC1-3DA5-0C9E-7751142ED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83" y="3039281"/>
            <a:ext cx="3292705" cy="5129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364EFD7-45C2-F0BF-F8BF-8EB71D2182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83" y="3783444"/>
            <a:ext cx="3292705" cy="59034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EB653B96-EB6F-D1B9-8781-063E22D5A31E}"/>
              </a:ext>
            </a:extLst>
          </p:cNvPr>
          <p:cNvPicPr>
            <a:picLocks noChangeAspect="1"/>
          </p:cNvPicPr>
          <p:nvPr/>
        </p:nvPicPr>
        <p:blipFill>
          <a:blip r:embed="rId5"/>
          <a:stretch>
            <a:fillRect/>
          </a:stretch>
        </p:blipFill>
        <p:spPr>
          <a:xfrm>
            <a:off x="3639052" y="1268760"/>
            <a:ext cx="5360423" cy="5517662"/>
          </a:xfrm>
          <a:prstGeom prst="rect">
            <a:avLst/>
          </a:prstGeom>
        </p:spPr>
      </p:pic>
      <p:grpSp>
        <p:nvGrpSpPr>
          <p:cNvPr id="10" name="群組 9">
            <a:extLst>
              <a:ext uri="{FF2B5EF4-FFF2-40B4-BE49-F238E27FC236}">
                <a16:creationId xmlns:a16="http://schemas.microsoft.com/office/drawing/2014/main" id="{F96071ED-E194-373F-33A2-F1086521856E}"/>
              </a:ext>
            </a:extLst>
          </p:cNvPr>
          <p:cNvGrpSpPr/>
          <p:nvPr/>
        </p:nvGrpSpPr>
        <p:grpSpPr>
          <a:xfrm>
            <a:off x="1115616" y="4006689"/>
            <a:ext cx="576064" cy="214400"/>
            <a:chOff x="1054435" y="4586223"/>
            <a:chExt cx="648072" cy="235086"/>
          </a:xfrm>
        </p:grpSpPr>
        <p:pic>
          <p:nvPicPr>
            <p:cNvPr id="9" name="圖片 8">
              <a:extLst>
                <a:ext uri="{FF2B5EF4-FFF2-40B4-BE49-F238E27FC236}">
                  <a16:creationId xmlns:a16="http://schemas.microsoft.com/office/drawing/2014/main" id="{329716B2-BE39-4E88-59B6-C08D67E8B6FB}"/>
                </a:ext>
              </a:extLst>
            </p:cNvPr>
            <p:cNvPicPr>
              <a:picLocks noChangeAspect="1"/>
            </p:cNvPicPr>
            <p:nvPr/>
          </p:nvPicPr>
          <p:blipFill>
            <a:blip r:embed="rId6"/>
            <a:stretch>
              <a:fillRect/>
            </a:stretch>
          </p:blipFill>
          <p:spPr>
            <a:xfrm>
              <a:off x="1054435" y="4595410"/>
              <a:ext cx="648072" cy="208823"/>
            </a:xfrm>
            <a:prstGeom prst="rect">
              <a:avLst/>
            </a:prstGeom>
          </p:spPr>
        </p:pic>
        <p:pic>
          <p:nvPicPr>
            <p:cNvPr id="7" name="圖片 6">
              <a:extLst>
                <a:ext uri="{FF2B5EF4-FFF2-40B4-BE49-F238E27FC236}">
                  <a16:creationId xmlns:a16="http://schemas.microsoft.com/office/drawing/2014/main" id="{09656D30-244F-527B-CEEA-AE699326F0F2}"/>
                </a:ext>
              </a:extLst>
            </p:cNvPr>
            <p:cNvPicPr>
              <a:picLocks noChangeAspect="1"/>
            </p:cNvPicPr>
            <p:nvPr/>
          </p:nvPicPr>
          <p:blipFill>
            <a:blip r:embed="rId7"/>
            <a:stretch>
              <a:fillRect/>
            </a:stretch>
          </p:blipFill>
          <p:spPr>
            <a:xfrm>
              <a:off x="1270458" y="4586223"/>
              <a:ext cx="216025" cy="235086"/>
            </a:xfrm>
            <a:prstGeom prst="rect">
              <a:avLst/>
            </a:prstGeom>
          </p:spPr>
        </p:pic>
      </p:grpSp>
    </p:spTree>
    <p:extLst>
      <p:ext uri="{BB962C8B-B14F-4D97-AF65-F5344CB8AC3E}">
        <p14:creationId xmlns:p14="http://schemas.microsoft.com/office/powerpoint/2010/main" val="344426784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79C65-AE88-7B10-C7EC-9529C8C026D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BBE095C-EAF7-FA80-14C3-B9589CC45C32}"/>
              </a:ext>
            </a:extLst>
          </p:cNvPr>
          <p:cNvSpPr>
            <a:spLocks noGrp="1"/>
          </p:cNvSpPr>
          <p:nvPr>
            <p:ph type="title"/>
          </p:nvPr>
        </p:nvSpPr>
        <p:spPr/>
        <p:txBody>
          <a:bodyPr/>
          <a:lstStyle/>
          <a:p>
            <a:r>
              <a:rPr lang="en-US" altLang="zh-TW"/>
              <a:t>Key Metrics for LLM Evaluation</a:t>
            </a:r>
            <a:endParaRPr lang="zh-TW" altLang="en-US"/>
          </a:p>
        </p:txBody>
      </p:sp>
      <p:sp>
        <p:nvSpPr>
          <p:cNvPr id="3" name="內容版面配置區 2">
            <a:extLst>
              <a:ext uri="{FF2B5EF4-FFF2-40B4-BE49-F238E27FC236}">
                <a16:creationId xmlns:a16="http://schemas.microsoft.com/office/drawing/2014/main" id="{92B03F41-C74C-2513-17A7-8D7D6A1B5C43}"/>
              </a:ext>
            </a:extLst>
          </p:cNvPr>
          <p:cNvSpPr>
            <a:spLocks noGrp="1"/>
          </p:cNvSpPr>
          <p:nvPr>
            <p:ph idx="1"/>
          </p:nvPr>
        </p:nvSpPr>
        <p:spPr>
          <a:xfrm>
            <a:off x="181546" y="984999"/>
            <a:ext cx="8854950" cy="5688632"/>
          </a:xfrm>
        </p:spPr>
        <p:txBody>
          <a:bodyPr/>
          <a:lstStyle/>
          <a:p>
            <a:r>
              <a:rPr lang="en-US" altLang="zh-TW" sz="1600">
                <a:solidFill>
                  <a:srgbClr val="C00000"/>
                </a:solidFill>
              </a:rPr>
              <a:t>2. </a:t>
            </a:r>
            <a:r>
              <a:rPr lang="zh-TW" altLang="en-US" sz="1600">
                <a:solidFill>
                  <a:srgbClr val="C00000"/>
                </a:solidFill>
              </a:rPr>
              <a:t>偏見和公平指標 </a:t>
            </a:r>
            <a:r>
              <a:rPr lang="en-US" altLang="zh-TW" sz="1400" b="1" i="0">
                <a:solidFill>
                  <a:srgbClr val="05192D"/>
                </a:solidFill>
                <a:effectLst/>
                <a:latin typeface="Studio-Feixen-Sans"/>
              </a:rPr>
              <a:t>Bias and fairness metrics </a:t>
            </a:r>
            <a:r>
              <a:rPr lang="en-US" altLang="zh-TW" sz="1600">
                <a:solidFill>
                  <a:srgbClr val="C00000"/>
                </a:solidFill>
              </a:rPr>
              <a:t>:  </a:t>
            </a:r>
            <a:r>
              <a:rPr lang="en-US" altLang="zh-TW" sz="1600"/>
              <a:t> </a:t>
            </a:r>
            <a:endParaRPr lang="zh-TW" altLang="en-US" sz="1600"/>
          </a:p>
          <a:p>
            <a:r>
              <a:rPr lang="zh-TW" altLang="en-US" sz="1600">
                <a:solidFill>
                  <a:schemeClr val="tx1"/>
                </a:solidFill>
              </a:rPr>
              <a:t>確保公平並減少</a:t>
            </a:r>
            <a:r>
              <a:rPr lang="en-US" altLang="zh-TW" sz="1600">
                <a:solidFill>
                  <a:schemeClr val="tx1"/>
                </a:solidFill>
              </a:rPr>
              <a:t>LLM</a:t>
            </a:r>
            <a:r>
              <a:rPr lang="zh-TW" altLang="en-US" sz="1600">
                <a:solidFill>
                  <a:schemeClr val="tx1"/>
                </a:solidFill>
              </a:rPr>
              <a:t>的偏見對於公平的申請至關重要。</a:t>
            </a:r>
            <a:r>
              <a:rPr lang="en-US" altLang="zh-TW" sz="1600">
                <a:solidFill>
                  <a:schemeClr val="tx1"/>
                </a:solidFill>
              </a:rPr>
              <a:t> </a:t>
            </a:r>
            <a:endParaRPr lang="zh-TW" altLang="en-US" sz="1600">
              <a:solidFill>
                <a:schemeClr val="tx1"/>
              </a:solidFill>
            </a:endParaRPr>
          </a:p>
          <a:p>
            <a:endParaRPr lang="zh-TW" altLang="en-US" sz="1600">
              <a:solidFill>
                <a:schemeClr val="tx1"/>
              </a:solidFill>
            </a:endParaRPr>
          </a:p>
          <a:p>
            <a:r>
              <a:rPr lang="zh-TW" altLang="en-US" sz="1600">
                <a:solidFill>
                  <a:schemeClr val="tx1"/>
                </a:solidFill>
              </a:rPr>
              <a:t>人口平等 </a:t>
            </a:r>
            <a:r>
              <a:rPr lang="en-US" altLang="zh-TW" sz="1400" b="1" i="0">
                <a:solidFill>
                  <a:srgbClr val="05192D"/>
                </a:solidFill>
                <a:effectLst/>
                <a:latin typeface="Studio-Feixen-Sans"/>
              </a:rPr>
              <a:t>Demographic parity</a:t>
            </a:r>
            <a:r>
              <a:rPr lang="en-US" altLang="zh-TW" sz="1600">
                <a:solidFill>
                  <a:schemeClr val="tx1"/>
                </a:solidFill>
              </a:rPr>
              <a:t>:</a:t>
            </a:r>
            <a:endParaRPr lang="zh-TW" altLang="en-US" sz="1600">
              <a:solidFill>
                <a:schemeClr val="tx1"/>
              </a:solidFill>
            </a:endParaRPr>
          </a:p>
          <a:p>
            <a:r>
              <a:rPr lang="zh-TW" altLang="en-US" sz="1600">
                <a:solidFill>
                  <a:schemeClr val="tx1"/>
                </a:solidFill>
              </a:rPr>
              <a:t>人口均等性顯示模型的表現在不同的人口群體中是否一致。它評估按種族、性別或年齡等屬性定義的群體中正向結果的比例。實現人口平等意味著模型的預測不會偏向任何特定群體，從而確保其應用的公平性和公正性。</a:t>
            </a:r>
          </a:p>
          <a:p>
            <a:endParaRPr lang="zh-TW" altLang="en-US" sz="1600">
              <a:solidFill>
                <a:schemeClr val="tx1"/>
              </a:solidFill>
            </a:endParaRPr>
          </a:p>
          <a:p>
            <a:r>
              <a:rPr lang="zh-TW" altLang="en-US" sz="1600">
                <a:solidFill>
                  <a:schemeClr val="tx1"/>
                </a:solidFill>
              </a:rPr>
              <a:t>平等機會 </a:t>
            </a:r>
            <a:r>
              <a:rPr lang="en-US" altLang="zh-TW" sz="1400" b="1" i="0">
                <a:solidFill>
                  <a:srgbClr val="05192D"/>
                </a:solidFill>
                <a:effectLst/>
                <a:latin typeface="Studio-Feixen-Sans"/>
              </a:rPr>
              <a:t>Equal opportunity</a:t>
            </a:r>
            <a:r>
              <a:rPr lang="en-US" altLang="zh-TW" sz="1600">
                <a:solidFill>
                  <a:schemeClr val="tx1"/>
                </a:solidFill>
              </a:rPr>
              <a:t>:</a:t>
            </a:r>
            <a:endParaRPr lang="zh-TW" altLang="en-US" sz="1600">
              <a:solidFill>
                <a:schemeClr val="tx1"/>
              </a:solidFill>
            </a:endParaRPr>
          </a:p>
          <a:p>
            <a:r>
              <a:rPr lang="zh-TW" altLang="en-US" sz="1600">
                <a:solidFill>
                  <a:schemeClr val="tx1"/>
                </a:solidFill>
              </a:rPr>
              <a:t>平等機會關注的是模型的錯誤是否均勻分佈在不同的人口群體中。它評估每個組別的假陰性率，驗證模型不會對某些人口統計數據產生不成比例的失敗。對於公平和平等存取至關重要的應用程式（例如招聘演算法或貸款審批流程），這項指標至關重要。</a:t>
            </a:r>
          </a:p>
          <a:p>
            <a:endParaRPr lang="zh-TW" altLang="en-US" sz="1600">
              <a:solidFill>
                <a:schemeClr val="tx1"/>
              </a:solidFill>
            </a:endParaRPr>
          </a:p>
          <a:p>
            <a:r>
              <a:rPr lang="zh-TW" altLang="en-US" sz="1600">
                <a:solidFill>
                  <a:schemeClr val="tx1"/>
                </a:solidFill>
              </a:rPr>
              <a:t>反事實公平 </a:t>
            </a:r>
            <a:r>
              <a:rPr lang="en-US" altLang="zh-TW" sz="1400" b="1" i="0">
                <a:solidFill>
                  <a:srgbClr val="05192D"/>
                </a:solidFill>
                <a:effectLst/>
                <a:latin typeface="Studio-Feixen-Sans"/>
              </a:rPr>
              <a:t>Counterfactual fairness</a:t>
            </a:r>
            <a:r>
              <a:rPr lang="en-US" altLang="zh-TW" sz="1600">
                <a:solidFill>
                  <a:schemeClr val="tx1"/>
                </a:solidFill>
              </a:rPr>
              <a:t>:</a:t>
            </a:r>
            <a:endParaRPr lang="zh-TW" altLang="en-US" sz="1600">
              <a:solidFill>
                <a:schemeClr val="tx1"/>
              </a:solidFill>
            </a:endParaRPr>
          </a:p>
          <a:p>
            <a:r>
              <a:rPr lang="zh-TW" altLang="en-US" sz="1600">
                <a:solidFill>
                  <a:schemeClr val="tx1"/>
                </a:solidFill>
              </a:rPr>
              <a:t>反事實公平性評估如果某些敏感屬性不同，模型的預測是否會改變。這涉及產生反事實例子，其中敏感屬性（例如性別或種族）被改變，同時保持其他特徵不變。如果模型的預測根據這種改變而改變，則表示與敏感屬性相關的偏差。反事實公平對於識別和減輕其他指標可能無法顯現的偏見至關重要。</a:t>
            </a:r>
            <a:endParaRPr lang="en-US" altLang="zh-TW" sz="1600"/>
          </a:p>
          <a:p>
            <a:pPr marL="342900" indent="-342900">
              <a:buFont typeface="Arial" panose="020B0604020202020204" pitchFamily="34" charset="0"/>
              <a:buChar char="•"/>
            </a:pPr>
            <a:endParaRPr lang="en-US" altLang="zh-TW" sz="1600"/>
          </a:p>
        </p:txBody>
      </p:sp>
    </p:spTree>
    <p:extLst>
      <p:ext uri="{BB962C8B-B14F-4D97-AF65-F5344CB8AC3E}">
        <p14:creationId xmlns:p14="http://schemas.microsoft.com/office/powerpoint/2010/main" val="408400547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BC3D41C-0F71-6D28-E1DD-D4B2E1DC7C50}"/>
              </a:ext>
            </a:extLst>
          </p:cNvPr>
          <p:cNvPicPr>
            <a:picLocks noChangeAspect="1"/>
          </p:cNvPicPr>
          <p:nvPr/>
        </p:nvPicPr>
        <p:blipFill>
          <a:blip r:embed="rId2"/>
          <a:stretch>
            <a:fillRect/>
          </a:stretch>
        </p:blipFill>
        <p:spPr>
          <a:xfrm>
            <a:off x="30736" y="692696"/>
            <a:ext cx="9144000" cy="5084496"/>
          </a:xfrm>
          <a:prstGeom prst="rect">
            <a:avLst/>
          </a:prstGeom>
        </p:spPr>
      </p:pic>
    </p:spTree>
    <p:extLst>
      <p:ext uri="{BB962C8B-B14F-4D97-AF65-F5344CB8AC3E}">
        <p14:creationId xmlns:p14="http://schemas.microsoft.com/office/powerpoint/2010/main" val="2721520762"/>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94DDD0-A4D3-D0AF-AD5C-8D9A4C00CDB6}"/>
              </a:ext>
            </a:extLst>
          </p:cNvPr>
          <p:cNvSpPr>
            <a:spLocks noGrp="1"/>
          </p:cNvSpPr>
          <p:nvPr>
            <p:ph type="title"/>
          </p:nvPr>
        </p:nvSpPr>
        <p:spPr/>
        <p:txBody>
          <a:bodyPr/>
          <a:lstStyle/>
          <a:p>
            <a:r>
              <a:rPr lang="en-US" altLang="zh-TW"/>
              <a:t>Human as a judge</a:t>
            </a:r>
            <a:r>
              <a:rPr lang="zh-TW" altLang="en-US"/>
              <a:t>人類作為法官</a:t>
            </a:r>
          </a:p>
        </p:txBody>
      </p:sp>
      <p:sp>
        <p:nvSpPr>
          <p:cNvPr id="3" name="內容版面配置區 2">
            <a:extLst>
              <a:ext uri="{FF2B5EF4-FFF2-40B4-BE49-F238E27FC236}">
                <a16:creationId xmlns:a16="http://schemas.microsoft.com/office/drawing/2014/main" id="{37529F99-EEEA-04DD-06FD-450839AFF98E}"/>
              </a:ext>
            </a:extLst>
          </p:cNvPr>
          <p:cNvSpPr>
            <a:spLocks noGrp="1"/>
          </p:cNvSpPr>
          <p:nvPr>
            <p:ph idx="1"/>
          </p:nvPr>
        </p:nvSpPr>
        <p:spPr/>
        <p:txBody>
          <a:bodyPr/>
          <a:lstStyle/>
          <a:p>
            <a:r>
              <a:rPr lang="zh-TW" altLang="en-US" sz="1600">
                <a:effectLst/>
              </a:rPr>
              <a:t>這通常是透過先給人類分配任務、提示模型，然後根據指南對模型答案進行評分或對幾個輸出進行排名來完成的。</a:t>
            </a:r>
            <a:endParaRPr lang="en-US" altLang="zh-TW" sz="1600">
              <a:effectLst/>
            </a:endParaRPr>
          </a:p>
          <a:p>
            <a:endParaRPr lang="en-US" altLang="zh-TW" sz="1600">
              <a:effectLst/>
            </a:endParaRPr>
          </a:p>
          <a:p>
            <a:r>
              <a:rPr lang="zh-TW" altLang="en-US" sz="1600">
                <a:effectLst/>
              </a:rPr>
              <a:t>使用人類作為評判者可以研究更複雜的任務，並且比自動化指標具有更大的靈活性。由於人工輸入提示是新的，它還可以防止大多數污染情況。最後，它與人類的偏好有相關性，這實際上是原本就是要被納入評估的！</a:t>
            </a:r>
            <a:endParaRPr lang="en-US" altLang="zh-TW" sz="1600">
              <a:effectLst/>
            </a:endParaRPr>
          </a:p>
          <a:p>
            <a:endParaRPr lang="en-US" altLang="zh-TW" sz="1600">
              <a:effectLst/>
            </a:endParaRPr>
          </a:p>
          <a:p>
            <a:r>
              <a:rPr lang="zh-TW" altLang="en-US" sz="1600">
                <a:effectLst>
                  <a:outerShdw blurRad="38100" dist="38100" dir="2700000" algn="tl">
                    <a:srgbClr val="000000">
                      <a:alpha val="43137"/>
                    </a:srgbClr>
                  </a:outerShdw>
                </a:effectLst>
              </a:rPr>
              <a:t>氛圍檢查</a:t>
            </a:r>
            <a:r>
              <a:rPr lang="en-US" altLang="zh-TW" sz="1600">
                <a:effectLst>
                  <a:outerShdw blurRad="38100" dist="38100" dir="2700000" algn="tl">
                    <a:srgbClr val="000000">
                      <a:alpha val="43137"/>
                    </a:srgbClr>
                  </a:outerShdw>
                </a:effectLst>
              </a:rPr>
              <a:t>(Vibes-checks)</a:t>
            </a:r>
            <a:r>
              <a:rPr lang="zh-TW" altLang="en-US" sz="1600">
                <a:effectLst>
                  <a:outerShdw blurRad="38100" dist="38100" dir="2700000" algn="tl">
                    <a:srgbClr val="000000">
                      <a:alpha val="43137"/>
                    </a:srgbClr>
                  </a:outerShdw>
                </a:effectLst>
              </a:rPr>
              <a:t> </a:t>
            </a:r>
            <a:r>
              <a:rPr lang="zh-TW" altLang="en-US" sz="1600">
                <a:effectLst/>
              </a:rPr>
              <a:t>，指社群中的</a:t>
            </a:r>
            <a:r>
              <a:rPr lang="zh-TW" altLang="en-US" sz="1600">
                <a:solidFill>
                  <a:srgbClr val="7030A0"/>
                </a:solidFill>
                <a:effectLst/>
              </a:rPr>
              <a:t>部分成員單獨進行的手動評估</a:t>
            </a:r>
            <a:r>
              <a:rPr lang="zh-TW" altLang="en-US" sz="1600">
                <a:effectLst/>
              </a:rPr>
              <a:t>，通常是在未公開的提示下進行的，目的是總體「感覺」模型在許多用例中的表現，這些用例包括從編碼到所寫內容的品質。它們通常在 </a:t>
            </a:r>
            <a:r>
              <a:rPr lang="en-US" altLang="zh-TW" sz="1600">
                <a:effectLst/>
              </a:rPr>
              <a:t>Twitter </a:t>
            </a:r>
            <a:r>
              <a:rPr lang="zh-TW" altLang="en-US" sz="1600">
                <a:effectLst/>
              </a:rPr>
              <a:t>和 </a:t>
            </a:r>
            <a:r>
              <a:rPr lang="en-US" altLang="zh-TW" sz="1600">
                <a:effectLst/>
              </a:rPr>
              <a:t>Reddit </a:t>
            </a:r>
            <a:r>
              <a:rPr lang="zh-TW" altLang="en-US" sz="1600">
                <a:effectLst/>
              </a:rPr>
              <a:t>上分享，大多是軼事證據，並且往往對確認偏誤高度敏感（換句話說，人們傾向於找到他們尋找的東西）。然而，有些人一直在嘗試進行更有條理的氛圍檢查評估</a:t>
            </a:r>
            <a:endParaRPr lang="en-US" altLang="zh-TW" sz="1600">
              <a:effectLst/>
            </a:endParaRPr>
          </a:p>
          <a:p>
            <a:endParaRPr lang="en-US" altLang="zh-TW" sz="1600">
              <a:effectLst/>
            </a:endParaRPr>
          </a:p>
          <a:p>
            <a:r>
              <a:rPr lang="zh-TW" altLang="en-US" sz="1600">
                <a:effectLst>
                  <a:outerShdw blurRad="38100" dist="38100" dir="2700000" algn="tl">
                    <a:srgbClr val="000000">
                      <a:alpha val="43137"/>
                    </a:srgbClr>
                  </a:outerShdw>
                </a:effectLst>
              </a:rPr>
              <a:t>競技場 </a:t>
            </a:r>
            <a:r>
              <a:rPr lang="en-US" altLang="zh-TW" sz="1600">
                <a:effectLst>
                  <a:outerShdw blurRad="38100" dist="38100" dir="2700000" algn="tl">
                    <a:srgbClr val="000000">
                      <a:alpha val="43137"/>
                    </a:srgbClr>
                  </a:outerShdw>
                </a:effectLst>
              </a:rPr>
              <a:t>(Arena)</a:t>
            </a:r>
            <a:r>
              <a:rPr lang="zh-TW" altLang="en-US" sz="1600">
                <a:effectLst/>
              </a:rPr>
              <a:t> ，</a:t>
            </a:r>
            <a:r>
              <a:rPr lang="zh-TW" altLang="en-US" sz="1600">
                <a:solidFill>
                  <a:srgbClr val="7030A0"/>
                </a:solidFill>
                <a:effectLst/>
              </a:rPr>
              <a:t>利用社群回饋</a:t>
            </a:r>
            <a:r>
              <a:rPr lang="zh-TW" altLang="en-US" sz="1600">
                <a:effectLst/>
              </a:rPr>
              <a:t>來建立大規模的模型排名就是我們所說的競技場。一個眾所周知的例子是</a:t>
            </a:r>
            <a:r>
              <a:rPr lang="en-US" altLang="zh-TW" sz="1600">
                <a:effectLst/>
              </a:rPr>
              <a:t>LMSYS </a:t>
            </a:r>
            <a:r>
              <a:rPr lang="zh-TW" altLang="en-US" sz="1600">
                <a:effectLst/>
              </a:rPr>
              <a:t>聊天機器人競技場，社群使用者被要求與模型聊天，直到他們發現一個比另一個更好。然後將投票匯總到 </a:t>
            </a:r>
            <a:r>
              <a:rPr lang="en-US" altLang="zh-TW" sz="1600">
                <a:effectLst>
                  <a:outerShdw blurRad="38100" dist="38100" dir="2700000" algn="tl">
                    <a:srgbClr val="000000">
                      <a:alpha val="43137"/>
                    </a:srgbClr>
                  </a:outerShdw>
                </a:effectLst>
              </a:rPr>
              <a:t>Elo </a:t>
            </a:r>
            <a:r>
              <a:rPr lang="zh-TW" altLang="en-US" sz="1600">
                <a:effectLst>
                  <a:outerShdw blurRad="38100" dist="38100" dir="2700000" algn="tl">
                    <a:srgbClr val="000000">
                      <a:alpha val="43137"/>
                    </a:srgbClr>
                  </a:outerShdw>
                </a:effectLst>
              </a:rPr>
              <a:t>排名（匹配排名）</a:t>
            </a:r>
            <a:r>
              <a:rPr lang="zh-TW" altLang="en-US" sz="1600">
                <a:effectLst/>
              </a:rPr>
              <a:t>中，以選出「最佳」模型。這種方法的明顯問題是主觀性很強</a:t>
            </a:r>
            <a:r>
              <a:rPr lang="en-US" altLang="zh-TW" sz="1600">
                <a:effectLst/>
              </a:rPr>
              <a:t>——</a:t>
            </a:r>
            <a:r>
              <a:rPr lang="zh-TW" altLang="en-US" sz="1600">
                <a:effectLst/>
              </a:rPr>
              <a:t>很難用廣泛的指導方針強制許多社區成員做出一致的評分，特別是因為註釋者的偏好往往受文化的約束（例如，不同的人喜歡不同的討論主題）。</a:t>
            </a:r>
            <a:endParaRPr lang="en-US" altLang="zh-TW" sz="1600">
              <a:effectLst/>
            </a:endParaRPr>
          </a:p>
          <a:p>
            <a:endParaRPr lang="en-US" altLang="zh-TW" sz="1600">
              <a:effectLst/>
            </a:endParaRPr>
          </a:p>
          <a:p>
            <a:r>
              <a:rPr lang="zh-TW" altLang="en-US" sz="1600">
                <a:effectLst>
                  <a:outerShdw blurRad="38100" dist="38100" dir="2700000" algn="tl">
                    <a:srgbClr val="000000">
                      <a:alpha val="43137"/>
                    </a:srgbClr>
                  </a:outerShdw>
                </a:effectLst>
              </a:rPr>
              <a:t>系統註釋 </a:t>
            </a:r>
            <a:r>
              <a:rPr lang="en-US" altLang="zh-TW" sz="1600">
                <a:effectLst>
                  <a:outerShdw blurRad="38100" dist="38100" dir="2700000" algn="tl">
                    <a:srgbClr val="000000">
                      <a:alpha val="43137"/>
                    </a:srgbClr>
                  </a:outerShdw>
                </a:effectLst>
              </a:rPr>
              <a:t>(</a:t>
            </a:r>
            <a:r>
              <a:rPr lang="en-US" altLang="zh-TW" sz="1400" b="0" i="0">
                <a:effectLst/>
                <a:latin typeface="Charter"/>
              </a:rPr>
              <a:t> </a:t>
            </a:r>
            <a:r>
              <a:rPr lang="en-US" altLang="zh-TW" sz="1400" b="1" i="0">
                <a:effectLst/>
                <a:latin typeface="Charter"/>
              </a:rPr>
              <a:t>systematic annotations</a:t>
            </a:r>
            <a:r>
              <a:rPr lang="en-US" altLang="zh-TW" sz="1600">
                <a:effectLst>
                  <a:outerShdw blurRad="38100" dist="38100" dir="2700000" algn="tl">
                    <a:srgbClr val="000000">
                      <a:alpha val="43137"/>
                    </a:srgbClr>
                  </a:outerShdw>
                </a:effectLst>
              </a:rPr>
              <a:t>)</a:t>
            </a:r>
            <a:r>
              <a:rPr lang="zh-TW" altLang="en-US" sz="1600">
                <a:effectLst/>
              </a:rPr>
              <a:t>，即你為付費選定的註釋者提供極其具體的指導，以盡可能地消除主觀偏見（這是</a:t>
            </a:r>
            <a:r>
              <a:rPr lang="en-US" altLang="zh-TW" sz="1600">
                <a:effectLst/>
              </a:rPr>
              <a:t>ScaleAI</a:t>
            </a:r>
            <a:r>
              <a:rPr lang="zh-TW" altLang="en-US" sz="1600">
                <a:effectLst/>
              </a:rPr>
              <a:t>和大多數資料註釋公司使用的方法）。然而，它很快就會變得</a:t>
            </a:r>
            <a:r>
              <a:rPr lang="zh-TW" altLang="en-US" sz="1600">
                <a:solidFill>
                  <a:srgbClr val="7030A0"/>
                </a:solidFill>
                <a:effectLst/>
              </a:rPr>
              <a:t>極其昂貴</a:t>
            </a:r>
            <a:r>
              <a:rPr lang="zh-TW" altLang="en-US" sz="1600">
                <a:effectLst/>
              </a:rPr>
              <a:t>，因為你必須對你想要評估的每個新模型以連續和非自動的方式繼續進行評估，並且它仍然可能受到人類偏見的影響</a:t>
            </a:r>
          </a:p>
        </p:txBody>
      </p:sp>
    </p:spTree>
    <p:extLst>
      <p:ext uri="{BB962C8B-B14F-4D97-AF65-F5344CB8AC3E}">
        <p14:creationId xmlns:p14="http://schemas.microsoft.com/office/powerpoint/2010/main" val="661420865"/>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015D3-D231-2AF2-CF6F-F53D51D145F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252C492-E34E-C85C-822D-6BB4EA7CB935}"/>
              </a:ext>
            </a:extLst>
          </p:cNvPr>
          <p:cNvSpPr>
            <a:spLocks noGrp="1"/>
          </p:cNvSpPr>
          <p:nvPr>
            <p:ph type="title"/>
          </p:nvPr>
        </p:nvSpPr>
        <p:spPr/>
        <p:txBody>
          <a:bodyPr/>
          <a:lstStyle/>
          <a:p>
            <a:r>
              <a:rPr lang="en-US" altLang="zh-TW" b="1" i="0">
                <a:effectLst/>
                <a:latin typeface="Charter"/>
              </a:rPr>
              <a:t>Model as a judge </a:t>
            </a:r>
            <a:r>
              <a:rPr lang="zh-TW" altLang="en-US"/>
              <a:t>模型作為法官</a:t>
            </a:r>
          </a:p>
        </p:txBody>
      </p:sp>
      <p:sp>
        <p:nvSpPr>
          <p:cNvPr id="3" name="內容版面配置區 2">
            <a:extLst>
              <a:ext uri="{FF2B5EF4-FFF2-40B4-BE49-F238E27FC236}">
                <a16:creationId xmlns:a16="http://schemas.microsoft.com/office/drawing/2014/main" id="{367FB3D3-CCD0-CCC9-2B1E-91A1529F08A6}"/>
              </a:ext>
            </a:extLst>
          </p:cNvPr>
          <p:cNvSpPr>
            <a:spLocks noGrp="1"/>
          </p:cNvSpPr>
          <p:nvPr>
            <p:ph idx="1"/>
          </p:nvPr>
        </p:nvSpPr>
        <p:spPr>
          <a:xfrm>
            <a:off x="181546" y="984309"/>
            <a:ext cx="8854950" cy="5400452"/>
          </a:xfrm>
        </p:spPr>
        <p:txBody>
          <a:bodyPr/>
          <a:lstStyle/>
          <a:p>
            <a:r>
              <a:rPr lang="zh-TW" altLang="en-US" sz="1600">
                <a:effectLst/>
              </a:rPr>
              <a:t>為了降低人工註釋者的成本，有些人研究使用模型或衍生成果（最好與人類偏好一致）來評估模型的輸出。</a:t>
            </a:r>
            <a:r>
              <a:rPr lang="en-US" altLang="zh-TW" sz="1600">
                <a:effectLst/>
              </a:rPr>
              <a:t> </a:t>
            </a:r>
            <a:endParaRPr lang="zh-TW" altLang="en-US" sz="1600">
              <a:effectLst/>
            </a:endParaRPr>
          </a:p>
          <a:p>
            <a:r>
              <a:rPr lang="zh-TW" altLang="en-US" sz="1600">
                <a:effectLst/>
              </a:rPr>
              <a:t>分級方法有兩種：</a:t>
            </a:r>
            <a:endParaRPr lang="en-US" altLang="zh-TW" sz="1600">
              <a:effectLst/>
            </a:endParaRPr>
          </a:p>
          <a:p>
            <a:pPr marL="285750" indent="-285750">
              <a:buFont typeface="Arial" panose="020B0604020202020204" pitchFamily="34" charset="0"/>
              <a:buChar char="•"/>
            </a:pPr>
            <a:r>
              <a:rPr lang="zh-TW" altLang="en-US" sz="1600">
                <a:effectLst/>
              </a:rPr>
              <a:t>使用通用的、高效能模型 </a:t>
            </a:r>
            <a:endParaRPr lang="en-US" altLang="zh-TW" sz="1600">
              <a:effectLst/>
            </a:endParaRPr>
          </a:p>
          <a:p>
            <a:pPr marL="285750" indent="-285750">
              <a:buFont typeface="Arial" panose="020B0604020202020204" pitchFamily="34" charset="0"/>
              <a:buChar char="•"/>
            </a:pPr>
            <a:r>
              <a:rPr lang="zh-TW" altLang="en-US" sz="1600">
                <a:effectLst/>
              </a:rPr>
              <a:t>使用經過專門訓練以區分偏好資料的小型專家模型</a:t>
            </a:r>
            <a:r>
              <a:rPr lang="en-US" altLang="zh-TW" sz="1600">
                <a:effectLst/>
              </a:rPr>
              <a:t> </a:t>
            </a:r>
          </a:p>
          <a:p>
            <a:endParaRPr lang="en-US" altLang="zh-TW" sz="1600">
              <a:effectLst/>
            </a:endParaRPr>
          </a:p>
          <a:p>
            <a:r>
              <a:rPr lang="zh-TW" altLang="en-US" sz="1600">
                <a:effectLst/>
              </a:rPr>
              <a:t>前一種方法給出的結果與人類偏好有很好的相關性，但是大多數足夠強大的模型往往是閉源的，因此容易受到 </a:t>
            </a:r>
            <a:r>
              <a:rPr lang="en-US" altLang="zh-TW" sz="1600">
                <a:effectLst/>
              </a:rPr>
              <a:t>API </a:t>
            </a:r>
            <a:r>
              <a:rPr lang="zh-TW" altLang="en-US" sz="1600">
                <a:effectLst/>
              </a:rPr>
              <a:t>背後變化的影響，並且無法解釋。</a:t>
            </a:r>
          </a:p>
          <a:p>
            <a:endParaRPr lang="zh-TW" altLang="en-US" sz="1600">
              <a:effectLst/>
            </a:endParaRPr>
          </a:p>
          <a:p>
            <a:r>
              <a:rPr lang="en-US" altLang="zh-TW" sz="1600">
                <a:solidFill>
                  <a:srgbClr val="7030A0"/>
                </a:solidFill>
                <a:effectLst/>
              </a:rPr>
              <a:t>LLM </a:t>
            </a:r>
            <a:r>
              <a:rPr lang="zh-TW" altLang="en-US" sz="1600">
                <a:solidFill>
                  <a:srgbClr val="7030A0"/>
                </a:solidFill>
                <a:effectLst/>
              </a:rPr>
              <a:t>作為評審有幾個很大的限制：</a:t>
            </a:r>
            <a:endParaRPr lang="en-US" altLang="zh-TW" sz="1600">
              <a:solidFill>
                <a:srgbClr val="7030A0"/>
              </a:solidFill>
              <a:effectLst/>
            </a:endParaRPr>
          </a:p>
          <a:p>
            <a:r>
              <a:rPr lang="zh-TW" altLang="en-US" sz="1600">
                <a:effectLst/>
              </a:rPr>
              <a:t>他們在對答案進行評分時傾向於自己的輸出，不善於提供一致的分數範圍（儘管你可以透過在提供分數之前要求模型解釋其推理來改進這一點），並且實際上與人類的排名並不那麼一致。</a:t>
            </a:r>
          </a:p>
        </p:txBody>
      </p:sp>
      <p:pic>
        <p:nvPicPr>
          <p:cNvPr id="4" name="圖片 3">
            <a:extLst>
              <a:ext uri="{FF2B5EF4-FFF2-40B4-BE49-F238E27FC236}">
                <a16:creationId xmlns:a16="http://schemas.microsoft.com/office/drawing/2014/main" id="{62020100-6556-C2E0-AA4A-E97EB3E45FCB}"/>
              </a:ext>
            </a:extLst>
          </p:cNvPr>
          <p:cNvPicPr>
            <a:picLocks noChangeAspect="1"/>
          </p:cNvPicPr>
          <p:nvPr/>
        </p:nvPicPr>
        <p:blipFill>
          <a:blip r:embed="rId2"/>
          <a:stretch>
            <a:fillRect/>
          </a:stretch>
        </p:blipFill>
        <p:spPr>
          <a:xfrm>
            <a:off x="539552" y="4066218"/>
            <a:ext cx="7200800" cy="2709283"/>
          </a:xfrm>
          <a:prstGeom prst="rect">
            <a:avLst/>
          </a:prstGeom>
        </p:spPr>
      </p:pic>
      <p:sp>
        <p:nvSpPr>
          <p:cNvPr id="6" name="文字方塊 5">
            <a:extLst>
              <a:ext uri="{FF2B5EF4-FFF2-40B4-BE49-F238E27FC236}">
                <a16:creationId xmlns:a16="http://schemas.microsoft.com/office/drawing/2014/main" id="{9867F170-37C9-8D65-D101-5EB38AE68205}"/>
              </a:ext>
            </a:extLst>
          </p:cNvPr>
          <p:cNvSpPr txBox="1"/>
          <p:nvPr/>
        </p:nvSpPr>
        <p:spPr>
          <a:xfrm>
            <a:off x="971600" y="6072554"/>
            <a:ext cx="5256584" cy="553998"/>
          </a:xfrm>
          <a:prstGeom prst="rect">
            <a:avLst/>
          </a:prstGeom>
          <a:noFill/>
        </p:spPr>
        <p:txBody>
          <a:bodyPr wrap="square">
            <a:spAutoFit/>
          </a:bodyPr>
          <a:lstStyle/>
          <a:p>
            <a:r>
              <a:rPr lang="en-US" altLang="zh-TW" sz="1000">
                <a:solidFill>
                  <a:srgbClr val="002060"/>
                </a:solidFill>
                <a:latin typeface="+mj-ea"/>
                <a:ea typeface="+mj-ea"/>
              </a:rPr>
              <a:t>Amazon Bedrock Model Evaluation </a:t>
            </a:r>
            <a:r>
              <a:rPr lang="zh-TW" altLang="en-US" sz="1000">
                <a:solidFill>
                  <a:srgbClr val="002060"/>
                </a:solidFill>
                <a:latin typeface="+mj-ea"/>
                <a:ea typeface="+mj-ea"/>
              </a:rPr>
              <a:t>上的 </a:t>
            </a:r>
            <a:r>
              <a:rPr lang="en-US" altLang="zh-TW" sz="1000">
                <a:solidFill>
                  <a:srgbClr val="002060"/>
                </a:solidFill>
                <a:latin typeface="+mj-ea"/>
                <a:ea typeface="+mj-ea"/>
              </a:rPr>
              <a:t>LLM-as-a-judge </a:t>
            </a:r>
            <a:r>
              <a:rPr lang="zh-TW" altLang="en-US" sz="1000">
                <a:solidFill>
                  <a:srgbClr val="002060"/>
                </a:solidFill>
                <a:latin typeface="+mj-ea"/>
                <a:ea typeface="+mj-ea"/>
              </a:rPr>
              <a:t>提供了用於評估和優化 </a:t>
            </a:r>
            <a:r>
              <a:rPr lang="en-US" altLang="zh-TW" sz="1000">
                <a:solidFill>
                  <a:srgbClr val="002060"/>
                </a:solidFill>
                <a:latin typeface="+mj-ea"/>
                <a:ea typeface="+mj-ea"/>
              </a:rPr>
              <a:t>AI </a:t>
            </a:r>
            <a:r>
              <a:rPr lang="zh-TW" altLang="en-US" sz="1000">
                <a:solidFill>
                  <a:srgbClr val="002060"/>
                </a:solidFill>
                <a:latin typeface="+mj-ea"/>
                <a:ea typeface="+mj-ea"/>
              </a:rPr>
              <a:t>模型效能的全面端到端解決方案。此自動化流程利用 </a:t>
            </a:r>
            <a:r>
              <a:rPr lang="en-US" altLang="zh-TW" sz="1000">
                <a:solidFill>
                  <a:srgbClr val="002060"/>
                </a:solidFill>
                <a:latin typeface="+mj-ea"/>
                <a:ea typeface="+mj-ea"/>
              </a:rPr>
              <a:t>LLM </a:t>
            </a:r>
            <a:r>
              <a:rPr lang="zh-TW" altLang="en-US" sz="1000">
                <a:solidFill>
                  <a:srgbClr val="002060"/>
                </a:solidFill>
                <a:latin typeface="+mj-ea"/>
                <a:ea typeface="+mj-ea"/>
              </a:rPr>
              <a:t>的強大功能來評估多個指標類別的回應，提供可顯著改善您的 </a:t>
            </a:r>
            <a:r>
              <a:rPr lang="en-US" altLang="zh-TW" sz="1000">
                <a:solidFill>
                  <a:srgbClr val="002060"/>
                </a:solidFill>
                <a:latin typeface="+mj-ea"/>
                <a:ea typeface="+mj-ea"/>
              </a:rPr>
              <a:t>AI </a:t>
            </a:r>
            <a:r>
              <a:rPr lang="zh-TW" altLang="en-US" sz="1000">
                <a:solidFill>
                  <a:srgbClr val="002060"/>
                </a:solidFill>
                <a:latin typeface="+mj-ea"/>
                <a:ea typeface="+mj-ea"/>
              </a:rPr>
              <a:t>應用程式的見解。</a:t>
            </a:r>
          </a:p>
        </p:txBody>
      </p:sp>
    </p:spTree>
    <p:extLst>
      <p:ext uri="{BB962C8B-B14F-4D97-AF65-F5344CB8AC3E}">
        <p14:creationId xmlns:p14="http://schemas.microsoft.com/office/powerpoint/2010/main" val="2283659502"/>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2.xml><?xml version="1.0" encoding="utf-8"?>
<a:themeOverride xmlns:a="http://schemas.openxmlformats.org/drawingml/2006/main">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docProps/app.xml><?xml version="1.0" encoding="utf-8"?>
<Properties xmlns="http://schemas.openxmlformats.org/officeDocument/2006/extended-properties" xmlns:vt="http://schemas.openxmlformats.org/officeDocument/2006/docPropsVTypes">
  <TotalTime>11446</TotalTime>
  <Words>22775</Words>
  <Application>Microsoft Office PowerPoint</Application>
  <PresentationFormat>如螢幕大小 (4:3)</PresentationFormat>
  <Paragraphs>1059</Paragraphs>
  <Slides>95</Slides>
  <Notes>11</Notes>
  <HiddenSlides>0</HiddenSlides>
  <MMClips>0</MMClips>
  <ScaleCrop>false</ScaleCrop>
  <HeadingPairs>
    <vt:vector size="6" baseType="variant">
      <vt:variant>
        <vt:lpstr>使用字型</vt:lpstr>
      </vt:variant>
      <vt:variant>
        <vt:i4>34</vt:i4>
      </vt:variant>
      <vt:variant>
        <vt:lpstr>佈景主題</vt:lpstr>
      </vt:variant>
      <vt:variant>
        <vt:i4>3</vt:i4>
      </vt:variant>
      <vt:variant>
        <vt:lpstr>投影片標題</vt:lpstr>
      </vt:variant>
      <vt:variant>
        <vt:i4>95</vt:i4>
      </vt:variant>
    </vt:vector>
  </HeadingPairs>
  <TitlesOfParts>
    <vt:vector size="132" baseType="lpstr">
      <vt:lpstr>__Inter_ea1cce</vt:lpstr>
      <vt:lpstr>-apple-system</vt:lpstr>
      <vt:lpstr>Charter</vt:lpstr>
      <vt:lpstr>Google Sans Text</vt:lpstr>
      <vt:lpstr>inherit</vt:lpstr>
      <vt:lpstr>inter</vt:lpstr>
      <vt:lpstr>inter</vt:lpstr>
      <vt:lpstr>Manrope</vt:lpstr>
      <vt:lpstr>Mona Sans</vt:lpstr>
      <vt:lpstr>NVIDIA-APAC</vt:lpstr>
      <vt:lpstr>sohne</vt:lpstr>
      <vt:lpstr>source-serif-pro</vt:lpstr>
      <vt:lpstr>Studio-Feixen-Sans</vt:lpstr>
      <vt:lpstr>Suisse Intl</vt:lpstr>
      <vt:lpstr>ui-sans-serif</vt:lpstr>
      <vt:lpstr>var(--headings-font-family)</vt:lpstr>
      <vt:lpstr>var(--text-font-family)</vt:lpstr>
      <vt:lpstr>微軟正黑體</vt:lpstr>
      <vt:lpstr>新細明體</vt:lpstr>
      <vt:lpstr>標楷體</vt:lpstr>
      <vt:lpstr>Aptos</vt:lpstr>
      <vt:lpstr>Arial</vt:lpstr>
      <vt:lpstr>Arial</vt:lpstr>
      <vt:lpstr>Calibri</vt:lpstr>
      <vt:lpstr>georgia</vt:lpstr>
      <vt:lpstr>Helvetica</vt:lpstr>
      <vt:lpstr>IBM Plex Sans</vt:lpstr>
      <vt:lpstr>Lato</vt:lpstr>
      <vt:lpstr>Roboto</vt:lpstr>
      <vt:lpstr>Segoe UI Historic</vt:lpstr>
      <vt:lpstr>Source Sans Pro</vt:lpstr>
      <vt:lpstr>Times</vt:lpstr>
      <vt:lpstr>Times New Roman</vt:lpstr>
      <vt:lpstr>Wingdings</vt:lpstr>
      <vt:lpstr>PPT版心_2012</vt:lpstr>
      <vt:lpstr>1_PPT版心_2012</vt:lpstr>
      <vt:lpstr>2_PPT版心_2012</vt:lpstr>
      <vt:lpstr>Chapter Deep learning  LLM的實務(一)  LLM 預訓練/微調 &amp; Agentic AI                reference: https://docs.anthropic.com/en/docs/build-with-claude/prompt-engineering/overview</vt:lpstr>
      <vt:lpstr>Nvidia GTC 2025 scaling law</vt:lpstr>
      <vt:lpstr>Agentic AI的時代已經到來</vt:lpstr>
      <vt:lpstr>What is Physical AI?</vt:lpstr>
      <vt:lpstr>LLM大型語言模型的視覺化</vt:lpstr>
      <vt:lpstr>如何從頭開始建立大型語言模型?</vt:lpstr>
      <vt:lpstr>通用模型時代常見的情境</vt:lpstr>
      <vt:lpstr>Post-Training (Continual Learning)</vt:lpstr>
      <vt:lpstr>預訓練–對齊」(Pretrain-Alignment)</vt:lpstr>
      <vt:lpstr>LLM的預訓練 pretrain</vt:lpstr>
      <vt:lpstr>LLM的預訓練 pretrain</vt:lpstr>
      <vt:lpstr>什麼是遷移式學習 What's Transfer Learning ?</vt:lpstr>
      <vt:lpstr>遷移學習的方式</vt:lpstr>
      <vt:lpstr>遷移學習 Transfer learning</vt:lpstr>
      <vt:lpstr>PowerPoint 簡報</vt:lpstr>
      <vt:lpstr>基礎LLM (pre-trained base) 和 指令調整LLM 之間的主要區別</vt:lpstr>
      <vt:lpstr>微調 Fine Tuning </vt:lpstr>
      <vt:lpstr>PowerPoint 簡報</vt:lpstr>
      <vt:lpstr> LLM的七階段微調流程</vt:lpstr>
      <vt:lpstr>LLM 微調的類型</vt:lpstr>
      <vt:lpstr>什麼是指令微調 (Instruction Tuning ) ？</vt:lpstr>
      <vt:lpstr>Supervised fine-tuning, instruction fine-tuning and full fine-tuning</vt:lpstr>
      <vt:lpstr>為什麼要用指令微調  LLM？</vt:lpstr>
      <vt:lpstr>為什麼要用指令微調  LLM？</vt:lpstr>
      <vt:lpstr>指令微調 資料集</vt:lpstr>
      <vt:lpstr>指令微調 的挑戰與局限性</vt:lpstr>
      <vt:lpstr>Supervised fine-tuning (SFT)</vt:lpstr>
      <vt:lpstr>監督微調如何進行？</vt:lpstr>
      <vt:lpstr>各種微調</vt:lpstr>
      <vt:lpstr>有哪些常見的監督微調技術？</vt:lpstr>
      <vt:lpstr>PEFT參數高效微調 （ Parameter-efficient fine-tuning ）</vt:lpstr>
      <vt:lpstr>Adapter &amp; Prefixing</vt:lpstr>
      <vt:lpstr>PowerPoint 簡報</vt:lpstr>
      <vt:lpstr>PowerPoint 簡報</vt:lpstr>
      <vt:lpstr>PowerPoint 簡報</vt:lpstr>
      <vt:lpstr>微調大型語言模型LLM的技術LoRA</vt:lpstr>
      <vt:lpstr>LLM LoRA Training 大型語言模型</vt:lpstr>
      <vt:lpstr>基於人類回饋的強化學習  (RLHF: Reinforcement Learning from Human Feedback)</vt:lpstr>
      <vt:lpstr>RLHF 如何運用於生成式 AI 領域？</vt:lpstr>
      <vt:lpstr>PowerPoint 簡報</vt:lpstr>
      <vt:lpstr>LLM的對齊(alignment)</vt:lpstr>
      <vt:lpstr>Isaac Asimov's "Three Laws of Robotics"</vt:lpstr>
      <vt:lpstr>LLM對齊的關鍵原則 Principles</vt:lpstr>
      <vt:lpstr>目前LLM的對齊(alignment)方法有哪些？</vt:lpstr>
      <vt:lpstr>AI 系統倫理對齊的代價—「點石成金」的困境。</vt:lpstr>
      <vt:lpstr>Agentic AI LLMs 的代理人 Agents </vt:lpstr>
      <vt:lpstr>LLM agent背景</vt:lpstr>
      <vt:lpstr>LLM agents</vt:lpstr>
      <vt:lpstr>PowerPoint 簡報</vt:lpstr>
      <vt:lpstr>LLM 代理工具</vt:lpstr>
      <vt:lpstr>UI Agent  基於人類使用者介面之AI代理人</vt:lpstr>
      <vt:lpstr>UI Agent / LLM Assistant</vt:lpstr>
      <vt:lpstr>Web LLMs 整合式AI介面 (Portal)</vt:lpstr>
      <vt:lpstr>Suggested Web UI LLM Agent/LLM Assistant</vt:lpstr>
      <vt:lpstr>LLM時代中的AI Agent是什麼？ </vt:lpstr>
      <vt:lpstr>PowerPoint 簡報</vt:lpstr>
      <vt:lpstr>大型語言模型的代理如何進行任務規劃</vt:lpstr>
      <vt:lpstr>PowerPoint 簡報</vt:lpstr>
      <vt:lpstr>Agent 記憶類型 (Types of Memory)</vt:lpstr>
      <vt:lpstr>AI Agentic Workflow是什麼？</vt:lpstr>
      <vt:lpstr>HuggingGPT</vt:lpstr>
      <vt:lpstr>LLM代理評估</vt:lpstr>
      <vt:lpstr>AI Agent的未來？</vt:lpstr>
      <vt:lpstr>from  Generative AI to Agentic AI </vt:lpstr>
      <vt:lpstr>How Does Agentic AI Work?</vt:lpstr>
      <vt:lpstr>Agentic AI生態系</vt:lpstr>
      <vt:lpstr>LangChain</vt:lpstr>
      <vt:lpstr>PowerPoint 簡報</vt:lpstr>
      <vt:lpstr>AI (LLM) Learning Techniques</vt:lpstr>
      <vt:lpstr>AI Learning Techniques</vt:lpstr>
      <vt:lpstr>Meta-Learning 元學習</vt:lpstr>
      <vt:lpstr>元學習的工作原理</vt:lpstr>
      <vt:lpstr>In context learning (情境學習/上下文學習)</vt:lpstr>
      <vt:lpstr>In-Context Learning (ICL)</vt:lpstr>
      <vt:lpstr>情境學習 和 小樣本學習 有什麼不同？</vt:lpstr>
      <vt:lpstr>PowerPoint 簡報</vt:lpstr>
      <vt:lpstr> 情境學習/上下文學習  可採用的三種方法  ( three approaches to in-context learning.)</vt:lpstr>
      <vt:lpstr>小樣本學習 Few-shot 範例</vt:lpstr>
      <vt:lpstr>一次學習 One-shot 範例</vt:lpstr>
      <vt:lpstr>零樣本學習 Zero-shot 範例</vt:lpstr>
      <vt:lpstr>半監督式學習和小樣本學習之間的差異</vt:lpstr>
      <vt:lpstr>少量微調 (Fine-tune) 與 情境學習 (In-context learning)：</vt:lpstr>
      <vt:lpstr>標記(Token)是什麼嗎?</vt:lpstr>
      <vt:lpstr>評估大型語言模型</vt:lpstr>
      <vt:lpstr>評估大型語言模型</vt:lpstr>
      <vt:lpstr>Key Metrics for LLM Evaluation</vt:lpstr>
      <vt:lpstr>Key Metrics for LLM Evaluation</vt:lpstr>
      <vt:lpstr>PowerPoint 簡報</vt:lpstr>
      <vt:lpstr>Key Metrics for LLM Evaluation</vt:lpstr>
      <vt:lpstr>PowerPoint 簡報</vt:lpstr>
      <vt:lpstr>Rouge-L</vt:lpstr>
      <vt:lpstr>Key Metrics for LLM Evaluation</vt:lpstr>
      <vt:lpstr>PowerPoint 簡報</vt:lpstr>
      <vt:lpstr>Human as a judge人類作為法官</vt:lpstr>
      <vt:lpstr>Model as a judge 模型作為法官</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621</cp:revision>
  <dcterms:created xsi:type="dcterms:W3CDTF">2002-01-02T08:00:45Z</dcterms:created>
  <dcterms:modified xsi:type="dcterms:W3CDTF">2025-05-10T00:53:42Z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2024-01-03T19:04:01Z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5c8825bb-676f-4581-a578-0f05eae0761b</vt:lpwstr>
  </property>
  <property fmtid="{D5CDD505-2E9C-101B-9397-08002B2CF9AE}" pid="8" name="MSIP_Label_dfc31359-ecb0-4331-ac49-239bee8da37f_ContentBits">
    <vt:lpwstr>0</vt:lpwstr>
  </property>
</Properties>
</file>